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66CC"/>
    <a:srgbClr val="00CC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50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04FD6-EE3C-4965-9308-CE9DAC1C1761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D16BC-CF66-483E-A9FA-D3622A2BA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539552" y="1844824"/>
            <a:ext cx="8064896" cy="4752528"/>
          </a:xfrm>
          <a:prstGeom prst="roundRect">
            <a:avLst/>
          </a:prstGeom>
          <a:gradFill flip="none" rotWithShape="1">
            <a:gsLst>
              <a:gs pos="22000">
                <a:srgbClr val="00CC00"/>
              </a:gs>
              <a:gs pos="25000">
                <a:srgbClr val="21D6E0"/>
              </a:gs>
              <a:gs pos="75000">
                <a:srgbClr val="0087E6"/>
              </a:gs>
              <a:gs pos="79000">
                <a:srgbClr val="005CBF"/>
              </a:gs>
              <a:gs pos="79000">
                <a:srgbClr val="005CBF"/>
              </a:gs>
              <a:gs pos="79000">
                <a:srgbClr val="005CBF"/>
              </a:gs>
              <a:gs pos="79000">
                <a:srgbClr val="005CBF"/>
              </a:gs>
              <a:gs pos="54000">
                <a:srgbClr val="00CC00"/>
              </a:gs>
            </a:gsLst>
            <a:lin ang="2700000" scaled="1"/>
            <a:tileRect/>
          </a:gra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627784" y="2636912"/>
            <a:ext cx="4176464" cy="2736304"/>
            <a:chOff x="4067175" y="2295525"/>
            <a:chExt cx="2952750" cy="2232025"/>
          </a:xfrm>
        </p:grpSpPr>
        <p:sp>
          <p:nvSpPr>
            <p:cNvPr id="5" name="Rectangle 14"/>
            <p:cNvSpPr>
              <a:spLocks noChangeArrowheads="1"/>
            </p:cNvSpPr>
            <p:nvPr/>
          </p:nvSpPr>
          <p:spPr bwMode="auto">
            <a:xfrm rot="2849041">
              <a:off x="4339431" y="2331244"/>
              <a:ext cx="2232025" cy="2160588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5651500" y="2708275"/>
              <a:ext cx="1225550" cy="1225550"/>
            </a:xfrm>
            <a:prstGeom prst="ellipse">
              <a:avLst/>
            </a:prstGeom>
            <a:solidFill>
              <a:srgbClr val="FFFF00"/>
            </a:solidFill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4572000" y="2708275"/>
              <a:ext cx="1225550" cy="1225550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Oval 12"/>
            <p:cNvSpPr>
              <a:spLocks noChangeArrowheads="1"/>
            </p:cNvSpPr>
            <p:nvPr/>
          </p:nvSpPr>
          <p:spPr bwMode="auto">
            <a:xfrm>
              <a:off x="6156325" y="3357563"/>
              <a:ext cx="360363" cy="36036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 rot="21269615">
              <a:off x="4932363" y="3429000"/>
              <a:ext cx="360362" cy="3603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Rectangle 15"/>
            <p:cNvSpPr>
              <a:spLocks noChangeArrowheads="1"/>
            </p:cNvSpPr>
            <p:nvPr/>
          </p:nvSpPr>
          <p:spPr bwMode="auto">
            <a:xfrm>
              <a:off x="4067175" y="4005263"/>
              <a:ext cx="2952750" cy="50323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200" b="1" dirty="0">
                  <a:solidFill>
                    <a:srgbClr val="FFFF00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11" name="Oval 16"/>
            <p:cNvSpPr>
              <a:spLocks noChangeArrowheads="1"/>
            </p:cNvSpPr>
            <p:nvPr/>
          </p:nvSpPr>
          <p:spPr bwMode="auto">
            <a:xfrm rot="19711390">
              <a:off x="4932363" y="3500438"/>
              <a:ext cx="215900" cy="1079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7"/>
            <p:cNvSpPr>
              <a:spLocks noChangeArrowheads="1"/>
            </p:cNvSpPr>
            <p:nvPr/>
          </p:nvSpPr>
          <p:spPr bwMode="auto">
            <a:xfrm rot="19711390">
              <a:off x="6156325" y="3429000"/>
              <a:ext cx="215900" cy="1079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2051720" y="404664"/>
            <a:ext cx="5400600" cy="1224136"/>
          </a:xfrm>
          <a:prstGeom prst="roundRect">
            <a:avLst/>
          </a:prstGeom>
          <a:gradFill flip="none" rotWithShape="1">
            <a:gsLst>
              <a:gs pos="43000">
                <a:srgbClr val="00CC00"/>
              </a:gs>
              <a:gs pos="17999">
                <a:srgbClr val="99CCFF"/>
              </a:gs>
              <a:gs pos="82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  <a:tileRect/>
          </a:gradFill>
          <a:ln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5688632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Игра по математике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95736" y="404664"/>
            <a:ext cx="4968552" cy="1080120"/>
          </a:xfrm>
          <a:prstGeom prst="roundRect">
            <a:avLst/>
          </a:prstGeom>
          <a:gradFill flip="none" rotWithShape="1">
            <a:gsLst>
              <a:gs pos="43000">
                <a:srgbClr val="00CC00"/>
              </a:gs>
              <a:gs pos="17999">
                <a:srgbClr val="99CCFF"/>
              </a:gs>
              <a:gs pos="82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  <a:tileRect/>
          </a:gradFill>
          <a:ln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Простая игра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7524328" y="332656"/>
            <a:ext cx="1296987" cy="1079500"/>
            <a:chOff x="1973" y="1434"/>
            <a:chExt cx="1860" cy="1542"/>
          </a:xfrm>
        </p:grpSpPr>
        <p:sp>
          <p:nvSpPr>
            <p:cNvPr id="6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0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 b="1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3" name="AutoShape 22">
            <a:hlinkClick r:id="" action="ppaction://noaction" highlightClick="1">
              <a:snd r:embed="rId2" name="простая игра.wav"/>
            </a:hlinkClick>
          </p:cNvPr>
          <p:cNvSpPr>
            <a:spLocks noChangeArrowheads="1"/>
          </p:cNvSpPr>
          <p:nvPr/>
        </p:nvSpPr>
        <p:spPr bwMode="auto">
          <a:xfrm>
            <a:off x="2195736" y="836712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39552" y="1700808"/>
            <a:ext cx="8280920" cy="4752528"/>
          </a:xfrm>
          <a:prstGeom prst="roundRect">
            <a:avLst/>
          </a:prstGeom>
          <a:gradFill flip="none" rotWithShape="1">
            <a:gsLst>
              <a:gs pos="0">
                <a:srgbClr val="33CC33"/>
              </a:gs>
              <a:gs pos="16000">
                <a:srgbClr val="00CCCC"/>
              </a:gs>
              <a:gs pos="21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  <a:gs pos="100000">
                <a:srgbClr val="006699"/>
              </a:gs>
              <a:gs pos="100000">
                <a:srgbClr val="006699"/>
              </a:gs>
              <a:gs pos="37000">
                <a:srgbClr val="33CC33"/>
              </a:gs>
            </a:gsLst>
            <a:lin ang="2700000" scaled="1"/>
            <a:tileRect/>
          </a:gra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2699792" y="1844824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pSp>
        <p:nvGrpSpPr>
          <p:cNvPr id="42" name="Группа 41"/>
          <p:cNvGrpSpPr/>
          <p:nvPr/>
        </p:nvGrpSpPr>
        <p:grpSpPr>
          <a:xfrm>
            <a:off x="2987675" y="2060575"/>
            <a:ext cx="3600450" cy="4057650"/>
            <a:chOff x="2987675" y="2060575"/>
            <a:chExt cx="3600450" cy="4057650"/>
          </a:xfrm>
        </p:grpSpPr>
        <p:sp>
          <p:nvSpPr>
            <p:cNvPr id="43" name="Text Box 57"/>
            <p:cNvSpPr txBox="1">
              <a:spLocks noChangeArrowheads="1"/>
            </p:cNvSpPr>
            <p:nvPr/>
          </p:nvSpPr>
          <p:spPr bwMode="auto">
            <a:xfrm>
              <a:off x="3059113" y="4868863"/>
              <a:ext cx="33115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/>
                <a:t>Ответ                     </a:t>
              </a:r>
              <a:r>
                <a:rPr lang="ru-RU" sz="2400" b="1" dirty="0" smtClean="0"/>
                <a:t>   11</a:t>
              </a:r>
              <a:endParaRPr lang="ru-RU" sz="2400" b="1" dirty="0"/>
            </a:p>
          </p:txBody>
        </p:sp>
        <p:sp>
          <p:nvSpPr>
            <p:cNvPr id="44" name="Text Box 56"/>
            <p:cNvSpPr txBox="1">
              <a:spLocks noChangeArrowheads="1"/>
            </p:cNvSpPr>
            <p:nvPr/>
          </p:nvSpPr>
          <p:spPr bwMode="auto">
            <a:xfrm>
              <a:off x="3059113" y="4221163"/>
              <a:ext cx="33115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/>
                <a:t>Карандаш             </a:t>
              </a:r>
              <a:r>
                <a:rPr lang="ru-RU" sz="2400" b="1" dirty="0" smtClean="0"/>
                <a:t>  16 </a:t>
              </a:r>
              <a:endParaRPr lang="ru-RU" sz="2400" b="1" dirty="0"/>
            </a:p>
          </p:txBody>
        </p:sp>
        <p:sp>
          <p:nvSpPr>
            <p:cNvPr id="45" name="Text Box 54"/>
            <p:cNvSpPr txBox="1">
              <a:spLocks noChangeArrowheads="1"/>
            </p:cNvSpPr>
            <p:nvPr/>
          </p:nvSpPr>
          <p:spPr bwMode="auto">
            <a:xfrm>
              <a:off x="3059113" y="2708275"/>
              <a:ext cx="3529012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/>
                <a:t>Линейку                   23</a:t>
              </a:r>
            </a:p>
          </p:txBody>
        </p:sp>
        <p:sp>
          <p:nvSpPr>
            <p:cNvPr id="46" name="Text Box 53"/>
            <p:cNvSpPr txBox="1">
              <a:spLocks noChangeArrowheads="1"/>
            </p:cNvSpPr>
            <p:nvPr/>
          </p:nvSpPr>
          <p:spPr bwMode="auto">
            <a:xfrm>
              <a:off x="3059113" y="3500438"/>
              <a:ext cx="33115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Тетрадь                         </a:t>
              </a:r>
              <a:r>
                <a:rPr lang="ru-RU" sz="2000" b="1" dirty="0" smtClean="0"/>
                <a:t>  </a:t>
              </a:r>
              <a:r>
                <a:rPr lang="ru-RU" sz="2000" b="1" dirty="0"/>
                <a:t>20</a:t>
              </a:r>
            </a:p>
          </p:txBody>
        </p:sp>
        <p:sp>
          <p:nvSpPr>
            <p:cNvPr id="47" name="Text Box 52"/>
            <p:cNvSpPr txBox="1">
              <a:spLocks noChangeArrowheads="1"/>
            </p:cNvSpPr>
            <p:nvPr/>
          </p:nvSpPr>
          <p:spPr bwMode="auto">
            <a:xfrm>
              <a:off x="2987675" y="5661025"/>
              <a:ext cx="33115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/>
                <a:t>Голову                    </a:t>
              </a:r>
              <a:r>
                <a:rPr lang="ru-RU" sz="2400" b="1" dirty="0" smtClean="0"/>
                <a:t>    3 </a:t>
              </a:r>
              <a:endParaRPr lang="ru-RU" sz="2400" b="1" dirty="0"/>
            </a:p>
          </p:txBody>
        </p:sp>
        <p:sp>
          <p:nvSpPr>
            <p:cNvPr id="48" name="Text Box 36"/>
            <p:cNvSpPr txBox="1">
              <a:spLocks noChangeArrowheads="1"/>
            </p:cNvSpPr>
            <p:nvPr/>
          </p:nvSpPr>
          <p:spPr bwMode="auto">
            <a:xfrm>
              <a:off x="3095625" y="2060575"/>
              <a:ext cx="33115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Ручку                           </a:t>
              </a:r>
              <a:r>
                <a:rPr lang="ru-RU" sz="2000" b="1" dirty="0" smtClean="0"/>
                <a:t>    </a:t>
              </a:r>
              <a:r>
                <a:rPr lang="ru-RU" sz="2000" b="1" dirty="0" smtClean="0"/>
                <a:t>27</a:t>
              </a:r>
              <a:endParaRPr lang="ru-RU" sz="2000" b="1" dirty="0"/>
            </a:p>
          </p:txBody>
        </p:sp>
      </p:grpSp>
      <p:sp>
        <p:nvSpPr>
          <p:cNvPr id="49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776" y="1988840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50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776" y="2708920"/>
            <a:ext cx="3529012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51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776" y="3429000"/>
            <a:ext cx="3529012" cy="574675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52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776" y="4077072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53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776" y="4797152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54" name="AutoShape 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776" y="5517232"/>
            <a:ext cx="3529013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56" name="Oval 46"/>
          <p:cNvSpPr>
            <a:spLocks noChangeArrowheads="1"/>
          </p:cNvSpPr>
          <p:nvPr/>
        </p:nvSpPr>
        <p:spPr bwMode="auto">
          <a:xfrm>
            <a:off x="1043608" y="3356992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>
              <a:cs typeface="+mn-cs"/>
            </a:endParaRPr>
          </a:p>
        </p:txBody>
      </p:sp>
      <p:sp>
        <p:nvSpPr>
          <p:cNvPr id="57" name="Oval 46"/>
          <p:cNvSpPr>
            <a:spLocks noChangeArrowheads="1"/>
          </p:cNvSpPr>
          <p:nvPr/>
        </p:nvSpPr>
        <p:spPr bwMode="auto">
          <a:xfrm rot="19431823">
            <a:off x="1071003" y="2448905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8" name="Oval 46"/>
          <p:cNvSpPr>
            <a:spLocks noChangeArrowheads="1"/>
          </p:cNvSpPr>
          <p:nvPr/>
        </p:nvSpPr>
        <p:spPr bwMode="auto">
          <a:xfrm rot="20137678">
            <a:off x="1039228" y="4289114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9" name="Oval 46"/>
          <p:cNvSpPr>
            <a:spLocks noChangeArrowheads="1"/>
          </p:cNvSpPr>
          <p:nvPr/>
        </p:nvSpPr>
        <p:spPr bwMode="auto">
          <a:xfrm>
            <a:off x="7236296" y="4149080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0" name="Oval 46"/>
          <p:cNvSpPr>
            <a:spLocks noChangeArrowheads="1"/>
          </p:cNvSpPr>
          <p:nvPr/>
        </p:nvSpPr>
        <p:spPr bwMode="auto">
          <a:xfrm>
            <a:off x="7236296" y="3212976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1" name="Oval 46"/>
          <p:cNvSpPr>
            <a:spLocks noChangeArrowheads="1"/>
          </p:cNvSpPr>
          <p:nvPr/>
        </p:nvSpPr>
        <p:spPr bwMode="auto">
          <a:xfrm>
            <a:off x="7236296" y="2348880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72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115616" y="2636912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77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043608" y="2636912"/>
            <a:ext cx="864096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55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043608" y="3573016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2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043608" y="4509120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3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308304" y="4293096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4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308304" y="3429000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5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308304" y="2564904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6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043608" y="3573016"/>
            <a:ext cx="864096" cy="432048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67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043608" y="4509120"/>
            <a:ext cx="864096" cy="432048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6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08304" y="2636912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69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08304" y="3501008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70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08304" y="4365104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77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/>
          <p:cNvSpPr/>
          <p:nvPr/>
        </p:nvSpPr>
        <p:spPr>
          <a:xfrm>
            <a:off x="2195736" y="404664"/>
            <a:ext cx="4968552" cy="1080120"/>
          </a:xfrm>
          <a:prstGeom prst="roundRect">
            <a:avLst/>
          </a:prstGeom>
          <a:gradFill flip="none" rotWithShape="1">
            <a:gsLst>
              <a:gs pos="43000">
                <a:srgbClr val="00CC00"/>
              </a:gs>
              <a:gs pos="17999">
                <a:srgbClr val="99CCFF"/>
              </a:gs>
              <a:gs pos="82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  <a:tileRect/>
          </a:gradFill>
          <a:ln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Двойная игра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67544" y="1700808"/>
            <a:ext cx="8280920" cy="4752528"/>
          </a:xfrm>
          <a:prstGeom prst="roundRect">
            <a:avLst/>
          </a:prstGeom>
          <a:gradFill flip="none" rotWithShape="1">
            <a:gsLst>
              <a:gs pos="22000">
                <a:srgbClr val="00CC00"/>
              </a:gs>
              <a:gs pos="25000">
                <a:srgbClr val="21D6E0"/>
              </a:gs>
              <a:gs pos="75000">
                <a:srgbClr val="0087E6"/>
              </a:gs>
              <a:gs pos="79000">
                <a:srgbClr val="005CBF"/>
              </a:gs>
              <a:gs pos="79000">
                <a:srgbClr val="005CBF"/>
              </a:gs>
              <a:gs pos="79000">
                <a:srgbClr val="005CBF"/>
              </a:gs>
              <a:gs pos="79000">
                <a:srgbClr val="005CBF"/>
              </a:gs>
              <a:gs pos="54000">
                <a:srgbClr val="00CC00"/>
              </a:gs>
            </a:gsLst>
            <a:lin ang="2700000" scaled="1"/>
            <a:tileRect/>
          </a:gra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8" name="Группа 67"/>
          <p:cNvGrpSpPr/>
          <p:nvPr/>
        </p:nvGrpSpPr>
        <p:grpSpPr>
          <a:xfrm>
            <a:off x="2699792" y="2132856"/>
            <a:ext cx="3644454" cy="4049752"/>
            <a:chOff x="2843808" y="2204864"/>
            <a:chExt cx="3644454" cy="4049752"/>
          </a:xfrm>
        </p:grpSpPr>
        <p:sp>
          <p:nvSpPr>
            <p:cNvPr id="69" name="Rectangle 62"/>
            <p:cNvSpPr>
              <a:spLocks noChangeArrowheads="1"/>
            </p:cNvSpPr>
            <p:nvPr/>
          </p:nvSpPr>
          <p:spPr bwMode="auto">
            <a:xfrm>
              <a:off x="3059832" y="5013176"/>
              <a:ext cx="3313113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ru-RU" sz="1600" b="1" dirty="0"/>
                <a:t>Сравнивать                           </a:t>
              </a:r>
              <a:r>
                <a:rPr lang="ru-RU" sz="1600" b="1" dirty="0" smtClean="0"/>
                <a:t>          8</a:t>
              </a:r>
              <a:endParaRPr lang="ru-RU" sz="1600" b="1" dirty="0"/>
            </a:p>
            <a:p>
              <a:pPr eaLnBrk="0" hangingPunct="0"/>
              <a:endParaRPr lang="ru-RU" sz="1600" b="1" dirty="0"/>
            </a:p>
          </p:txBody>
        </p:sp>
        <p:sp>
          <p:nvSpPr>
            <p:cNvPr id="70" name="Rectangle 61"/>
            <p:cNvSpPr>
              <a:spLocks noChangeArrowheads="1"/>
            </p:cNvSpPr>
            <p:nvPr/>
          </p:nvSpPr>
          <p:spPr bwMode="auto">
            <a:xfrm>
              <a:off x="2987824" y="4288589"/>
              <a:ext cx="345638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r>
                <a:rPr lang="ru-RU" b="1" dirty="0"/>
                <a:t>Делить                                </a:t>
              </a:r>
              <a:r>
                <a:rPr lang="ru-RU" b="1" dirty="0" smtClean="0"/>
                <a:t>       28</a:t>
              </a:r>
              <a:endParaRPr lang="ru-RU" b="1" dirty="0"/>
            </a:p>
          </p:txBody>
        </p:sp>
        <p:sp>
          <p:nvSpPr>
            <p:cNvPr id="71" name="Text Box 3"/>
            <p:cNvSpPr txBox="1">
              <a:spLocks noChangeArrowheads="1"/>
            </p:cNvSpPr>
            <p:nvPr/>
          </p:nvSpPr>
          <p:spPr bwMode="auto">
            <a:xfrm>
              <a:off x="2987824" y="3573016"/>
              <a:ext cx="33115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dirty="0"/>
                <a:t>  Умножать                        </a:t>
              </a:r>
              <a:r>
                <a:rPr lang="ru-RU" b="1" dirty="0" smtClean="0"/>
                <a:t>       40</a:t>
              </a:r>
              <a:endParaRPr lang="ru-RU" sz="2000" b="1" dirty="0"/>
            </a:p>
          </p:txBody>
        </p:sp>
        <p:sp>
          <p:nvSpPr>
            <p:cNvPr id="72" name="Text Box 4"/>
            <p:cNvSpPr txBox="1">
              <a:spLocks noChangeArrowheads="1"/>
            </p:cNvSpPr>
            <p:nvPr/>
          </p:nvSpPr>
          <p:spPr bwMode="auto">
            <a:xfrm>
              <a:off x="2843808" y="2852936"/>
              <a:ext cx="345638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/>
                <a:t> Вычитать                         </a:t>
              </a:r>
              <a:r>
                <a:rPr lang="ru-RU" sz="2000" b="1" dirty="0" smtClean="0"/>
                <a:t>    50</a:t>
              </a:r>
              <a:endParaRPr lang="ru-RU" sz="2000" b="1" dirty="0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2987824" y="2204864"/>
              <a:ext cx="350043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dirty="0"/>
                <a:t>  </a:t>
              </a:r>
              <a:r>
                <a:rPr lang="ru-RU" sz="2000" b="1" dirty="0"/>
                <a:t>Складывать                       </a:t>
              </a:r>
              <a:r>
                <a:rPr lang="ru-RU" sz="2000" b="1" dirty="0" smtClean="0"/>
                <a:t>70</a:t>
              </a:r>
              <a:endParaRPr lang="ru-RU" sz="2000" b="1" dirty="0"/>
            </a:p>
          </p:txBody>
        </p:sp>
        <p:sp>
          <p:nvSpPr>
            <p:cNvPr id="74" name="Rectangle 63"/>
            <p:cNvSpPr>
              <a:spLocks noChangeArrowheads="1"/>
            </p:cNvSpPr>
            <p:nvPr/>
          </p:nvSpPr>
          <p:spPr bwMode="auto">
            <a:xfrm>
              <a:off x="2987824" y="5608285"/>
              <a:ext cx="324036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r>
                <a:rPr lang="ru-RU" b="1" dirty="0"/>
                <a:t>Записывать                        </a:t>
              </a:r>
              <a:r>
                <a:rPr lang="ru-RU" b="1" dirty="0" smtClean="0"/>
                <a:t>       4</a:t>
              </a:r>
              <a:endParaRPr lang="ru-RU" b="1" dirty="0"/>
            </a:p>
            <a:p>
              <a:pPr eaLnBrk="0" hangingPunct="0"/>
              <a:endParaRPr lang="ru-RU" b="1" dirty="0"/>
            </a:p>
          </p:txBody>
        </p:sp>
      </p:grp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7524328" y="404664"/>
            <a:ext cx="1296987" cy="1079500"/>
            <a:chOff x="1973" y="1434"/>
            <a:chExt cx="1860" cy="1542"/>
          </a:xfrm>
        </p:grpSpPr>
        <p:sp>
          <p:nvSpPr>
            <p:cNvPr id="6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0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 b="1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2699792" y="1844824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9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2060848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50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2780928"/>
            <a:ext cx="3529012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51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3429000"/>
            <a:ext cx="3529012" cy="574675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52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4149080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53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4869160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54" name="AutoShape 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5589240"/>
            <a:ext cx="3529013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56" name="Oval 46"/>
          <p:cNvSpPr>
            <a:spLocks noChangeArrowheads="1"/>
          </p:cNvSpPr>
          <p:nvPr/>
        </p:nvSpPr>
        <p:spPr bwMode="auto">
          <a:xfrm>
            <a:off x="1115616" y="2564904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7" name="Oval 46"/>
          <p:cNvSpPr>
            <a:spLocks noChangeArrowheads="1"/>
          </p:cNvSpPr>
          <p:nvPr/>
        </p:nvSpPr>
        <p:spPr bwMode="auto">
          <a:xfrm rot="19431823">
            <a:off x="1143012" y="3457017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8" name="Oval 46"/>
          <p:cNvSpPr>
            <a:spLocks noChangeArrowheads="1"/>
          </p:cNvSpPr>
          <p:nvPr/>
        </p:nvSpPr>
        <p:spPr bwMode="auto">
          <a:xfrm rot="20137678">
            <a:off x="1111236" y="4361122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9" name="Oval 46"/>
          <p:cNvSpPr>
            <a:spLocks noChangeArrowheads="1"/>
          </p:cNvSpPr>
          <p:nvPr/>
        </p:nvSpPr>
        <p:spPr bwMode="auto">
          <a:xfrm>
            <a:off x="7164288" y="4293096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0" name="Oval 46"/>
          <p:cNvSpPr>
            <a:spLocks noChangeArrowheads="1"/>
          </p:cNvSpPr>
          <p:nvPr/>
        </p:nvSpPr>
        <p:spPr bwMode="auto">
          <a:xfrm>
            <a:off x="7164288" y="3429000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1" name="Oval 46"/>
          <p:cNvSpPr>
            <a:spLocks noChangeArrowheads="1"/>
          </p:cNvSpPr>
          <p:nvPr/>
        </p:nvSpPr>
        <p:spPr bwMode="auto">
          <a:xfrm>
            <a:off x="7164288" y="2564904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42" name="AutoShape 22">
            <a:hlinkClick r:id="" action="ppaction://noaction" highlightClick="1">
              <a:snd r:embed="rId2" name="двойная игра.wav"/>
            </a:hlinkClick>
          </p:cNvPr>
          <p:cNvSpPr>
            <a:spLocks noChangeArrowheads="1"/>
          </p:cNvSpPr>
          <p:nvPr/>
        </p:nvSpPr>
        <p:spPr bwMode="auto">
          <a:xfrm>
            <a:off x="2195736" y="836712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187624" y="3645024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2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115616" y="4509120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3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236296" y="2780928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4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164288" y="3645024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5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236296" y="4509120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6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115616" y="2708920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67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15616" y="4581128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75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87624" y="3717032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76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15616" y="2780928"/>
            <a:ext cx="864096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77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236296" y="2852936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7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64288" y="3645024"/>
            <a:ext cx="864096" cy="432048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79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236296" y="4581128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67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95736" y="404664"/>
            <a:ext cx="4968552" cy="1080120"/>
          </a:xfrm>
          <a:prstGeom prst="roundRect">
            <a:avLst/>
          </a:prstGeom>
          <a:gradFill flip="none" rotWithShape="1">
            <a:gsLst>
              <a:gs pos="43000">
                <a:srgbClr val="00CC00"/>
              </a:gs>
              <a:gs pos="17999">
                <a:srgbClr val="99CCFF"/>
              </a:gs>
              <a:gs pos="82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  <a:tileRect/>
          </a:gradFill>
          <a:ln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Тройная игра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7524328" y="404664"/>
            <a:ext cx="1296987" cy="1079500"/>
            <a:chOff x="1973" y="1434"/>
            <a:chExt cx="1860" cy="1542"/>
          </a:xfrm>
        </p:grpSpPr>
        <p:sp>
          <p:nvSpPr>
            <p:cNvPr id="6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0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 b="1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Скругленный прямоугольник 33"/>
          <p:cNvSpPr/>
          <p:nvPr/>
        </p:nvSpPr>
        <p:spPr>
          <a:xfrm>
            <a:off x="467544" y="1700808"/>
            <a:ext cx="8280920" cy="4752528"/>
          </a:xfrm>
          <a:prstGeom prst="roundRect">
            <a:avLst/>
          </a:prstGeom>
          <a:gradFill flip="none" rotWithShape="1">
            <a:gsLst>
              <a:gs pos="0">
                <a:srgbClr val="33CC33"/>
              </a:gs>
              <a:gs pos="16000">
                <a:srgbClr val="00CCCC"/>
              </a:gs>
              <a:gs pos="21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  <a:gs pos="100000">
                <a:srgbClr val="006699"/>
              </a:gs>
              <a:gs pos="100000">
                <a:srgbClr val="006699"/>
              </a:gs>
              <a:gs pos="37000">
                <a:srgbClr val="33CC33"/>
              </a:gs>
            </a:gsLst>
            <a:lin ang="2700000" scaled="1"/>
            <a:tileRect/>
          </a:gra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2699792" y="1844824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6" name="Oval 46"/>
          <p:cNvSpPr>
            <a:spLocks noChangeArrowheads="1"/>
          </p:cNvSpPr>
          <p:nvPr/>
        </p:nvSpPr>
        <p:spPr bwMode="auto">
          <a:xfrm>
            <a:off x="1115616" y="2564904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7" name="Oval 46"/>
          <p:cNvSpPr>
            <a:spLocks noChangeArrowheads="1"/>
          </p:cNvSpPr>
          <p:nvPr/>
        </p:nvSpPr>
        <p:spPr bwMode="auto">
          <a:xfrm rot="19431823">
            <a:off x="1143012" y="3457016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8" name="Oval 46"/>
          <p:cNvSpPr>
            <a:spLocks noChangeArrowheads="1"/>
          </p:cNvSpPr>
          <p:nvPr/>
        </p:nvSpPr>
        <p:spPr bwMode="auto">
          <a:xfrm rot="20137678">
            <a:off x="1111236" y="4361123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9" name="Oval 46"/>
          <p:cNvSpPr>
            <a:spLocks noChangeArrowheads="1"/>
          </p:cNvSpPr>
          <p:nvPr/>
        </p:nvSpPr>
        <p:spPr bwMode="auto">
          <a:xfrm>
            <a:off x="7236296" y="4293096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0" name="Oval 46"/>
          <p:cNvSpPr>
            <a:spLocks noChangeArrowheads="1"/>
          </p:cNvSpPr>
          <p:nvPr/>
        </p:nvSpPr>
        <p:spPr bwMode="auto">
          <a:xfrm>
            <a:off x="7236296" y="3356992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1" name="Oval 46"/>
          <p:cNvSpPr>
            <a:spLocks noChangeArrowheads="1"/>
          </p:cNvSpPr>
          <p:nvPr/>
        </p:nvSpPr>
        <p:spPr bwMode="auto">
          <a:xfrm>
            <a:off x="7236296" y="2492896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5" name="AutoShape 22">
            <a:hlinkClick r:id="" action="ppaction://noaction" highlightClick="1">
              <a:snd r:embed="rId2" name="тройная игра.wav"/>
            </a:hlinkClick>
          </p:cNvPr>
          <p:cNvSpPr>
            <a:spLocks noChangeArrowheads="1"/>
          </p:cNvSpPr>
          <p:nvPr/>
        </p:nvSpPr>
        <p:spPr bwMode="auto">
          <a:xfrm>
            <a:off x="2195736" y="836712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7" name="Группа 66"/>
          <p:cNvGrpSpPr/>
          <p:nvPr/>
        </p:nvGrpSpPr>
        <p:grpSpPr>
          <a:xfrm>
            <a:off x="3016250" y="2133600"/>
            <a:ext cx="3500438" cy="3779838"/>
            <a:chOff x="3016250" y="2133600"/>
            <a:chExt cx="3500438" cy="3779838"/>
          </a:xfrm>
        </p:grpSpPr>
        <p:sp>
          <p:nvSpPr>
            <p:cNvPr id="68" name="Text Box 40"/>
            <p:cNvSpPr txBox="1">
              <a:spLocks noChangeArrowheads="1"/>
            </p:cNvSpPr>
            <p:nvPr/>
          </p:nvSpPr>
          <p:spPr bwMode="auto">
            <a:xfrm>
              <a:off x="3203575" y="5516563"/>
              <a:ext cx="324008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Тонна                           </a:t>
              </a:r>
              <a:r>
                <a:rPr lang="ru-RU" sz="2000" b="1" dirty="0" smtClean="0"/>
                <a:t>      12</a:t>
              </a:r>
              <a:endParaRPr lang="ru-RU" sz="2000" b="1" dirty="0"/>
            </a:p>
          </p:txBody>
        </p:sp>
        <p:sp>
          <p:nvSpPr>
            <p:cNvPr id="69" name="Text Box 39"/>
            <p:cNvSpPr txBox="1">
              <a:spLocks noChangeArrowheads="1"/>
            </p:cNvSpPr>
            <p:nvPr/>
          </p:nvSpPr>
          <p:spPr bwMode="auto">
            <a:xfrm>
              <a:off x="3276600" y="4868863"/>
              <a:ext cx="324008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Гектар                             </a:t>
              </a:r>
              <a:r>
                <a:rPr lang="ru-RU" sz="2000" b="1" dirty="0" smtClean="0"/>
                <a:t>24</a:t>
              </a:r>
              <a:endParaRPr lang="ru-RU" sz="2000" b="1" dirty="0"/>
            </a:p>
          </p:txBody>
        </p:sp>
        <p:sp>
          <p:nvSpPr>
            <p:cNvPr id="70" name="Text Box 38"/>
            <p:cNvSpPr txBox="1">
              <a:spLocks noChangeArrowheads="1"/>
            </p:cNvSpPr>
            <p:nvPr/>
          </p:nvSpPr>
          <p:spPr bwMode="auto">
            <a:xfrm>
              <a:off x="3203848" y="4221088"/>
              <a:ext cx="324008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Сантиметр                   </a:t>
              </a:r>
              <a:r>
                <a:rPr lang="ru-RU" sz="2000" b="1" dirty="0" smtClean="0"/>
                <a:t>  36</a:t>
              </a:r>
              <a:endParaRPr lang="ru-RU" sz="2000" b="1" dirty="0"/>
            </a:p>
          </p:txBody>
        </p:sp>
        <p:sp>
          <p:nvSpPr>
            <p:cNvPr id="71" name="Text Box 3"/>
            <p:cNvSpPr txBox="1">
              <a:spLocks noChangeArrowheads="1"/>
            </p:cNvSpPr>
            <p:nvPr/>
          </p:nvSpPr>
          <p:spPr bwMode="auto">
            <a:xfrm>
              <a:off x="3132138" y="3429000"/>
              <a:ext cx="33115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/>
                <a:t>Километр                       </a:t>
              </a:r>
              <a:r>
                <a:rPr lang="ru-RU" sz="2000" b="1" dirty="0" smtClean="0"/>
                <a:t>48</a:t>
              </a:r>
              <a:endParaRPr lang="ru-RU" sz="2000" b="1" dirty="0"/>
            </a:p>
          </p:txBody>
        </p:sp>
        <p:sp>
          <p:nvSpPr>
            <p:cNvPr id="72" name="Text Box 4"/>
            <p:cNvSpPr txBox="1">
              <a:spLocks noChangeArrowheads="1"/>
            </p:cNvSpPr>
            <p:nvPr/>
          </p:nvSpPr>
          <p:spPr bwMode="auto">
            <a:xfrm>
              <a:off x="3092450" y="2624138"/>
              <a:ext cx="33115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/>
                <a:t>Килограмм             </a:t>
              </a:r>
              <a:r>
                <a:rPr lang="ru-RU" sz="2400" b="1" dirty="0" smtClean="0"/>
                <a:t>72</a:t>
              </a:r>
              <a:r>
                <a:rPr lang="ru-RU" sz="2400" b="1" dirty="0" smtClean="0"/>
                <a:t> </a:t>
              </a:r>
              <a:endParaRPr lang="ru-RU" sz="2400" b="1" dirty="0"/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auto">
            <a:xfrm>
              <a:off x="3016250" y="2133600"/>
              <a:ext cx="33115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 dirty="0"/>
                <a:t>Метр                           </a:t>
              </a:r>
              <a:r>
                <a:rPr lang="ru-RU" sz="2000" b="1" dirty="0" smtClean="0"/>
                <a:t>108</a:t>
              </a:r>
              <a:endParaRPr lang="ru-RU" sz="2000" b="1" dirty="0"/>
            </a:p>
          </p:txBody>
        </p:sp>
      </p:grpSp>
      <p:sp>
        <p:nvSpPr>
          <p:cNvPr id="49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800" y="1916832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50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800" y="2636912"/>
            <a:ext cx="3529012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51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800" y="3356992"/>
            <a:ext cx="3529012" cy="574675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52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800" y="4077072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53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800" y="4797152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54" name="AutoShape 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800" y="5517232"/>
            <a:ext cx="3529013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77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187624" y="2852936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78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187624" y="3645024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79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115616" y="4509120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80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308304" y="2708920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81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308304" y="3573016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82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308304" y="4509120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76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08304" y="4581128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75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08304" y="3645024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74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08304" y="2780928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4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15616" y="4581128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47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87624" y="3717032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46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87624" y="2924944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76" grpId="0" animBg="1"/>
      <p:bldP spid="75" grpId="0" animBg="1"/>
      <p:bldP spid="74" grpId="0" animBg="1"/>
      <p:bldP spid="48" grpId="0" animBg="1"/>
      <p:bldP spid="47" grpId="0" animBg="1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95736" y="404664"/>
            <a:ext cx="5040560" cy="1080120"/>
          </a:xfrm>
          <a:prstGeom prst="roundRect">
            <a:avLst/>
          </a:prstGeom>
          <a:gradFill flip="none" rotWithShape="1">
            <a:gsLst>
              <a:gs pos="43000">
                <a:srgbClr val="00CC00"/>
              </a:gs>
              <a:gs pos="17999">
                <a:srgbClr val="99CCFF"/>
              </a:gs>
              <a:gs pos="82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  <a:tileRect/>
          </a:gradFill>
          <a:ln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  Игра наоборот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5" name="AutoShape 22">
            <a:hlinkClick r:id="" action="ppaction://noaction" highlightClick="1">
              <a:snd r:embed="rId2" name="игра наоборот.wav"/>
            </a:hlinkClick>
          </p:cNvPr>
          <p:cNvSpPr>
            <a:spLocks noChangeArrowheads="1"/>
          </p:cNvSpPr>
          <p:nvPr/>
        </p:nvSpPr>
        <p:spPr bwMode="auto">
          <a:xfrm>
            <a:off x="2195736" y="836712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1700808"/>
            <a:ext cx="8280920" cy="4752528"/>
          </a:xfrm>
          <a:prstGeom prst="roundRect">
            <a:avLst/>
          </a:prstGeom>
          <a:gradFill flip="none" rotWithShape="1">
            <a:gsLst>
              <a:gs pos="0">
                <a:srgbClr val="33CC33"/>
              </a:gs>
              <a:gs pos="16000">
                <a:srgbClr val="00CCCC"/>
              </a:gs>
              <a:gs pos="21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  <a:gs pos="100000">
                <a:srgbClr val="006699"/>
              </a:gs>
              <a:gs pos="100000">
                <a:srgbClr val="006699"/>
              </a:gs>
              <a:gs pos="37000">
                <a:srgbClr val="33CC33"/>
              </a:gs>
            </a:gsLst>
            <a:lin ang="2700000" scaled="1"/>
            <a:tileRect/>
          </a:gra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7524328" y="332656"/>
            <a:ext cx="1296987" cy="1079500"/>
            <a:chOff x="1973" y="1434"/>
            <a:chExt cx="1860" cy="1542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19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2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987825" y="2133600"/>
            <a:ext cx="3600300" cy="3822700"/>
            <a:chOff x="2987825" y="2133600"/>
            <a:chExt cx="3600300" cy="3822700"/>
          </a:xfrm>
        </p:grpSpPr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3276600" y="5589588"/>
              <a:ext cx="3311525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dirty="0" smtClean="0"/>
                <a:t>Три толстяка                       180</a:t>
              </a:r>
              <a:endParaRPr lang="ru-RU" b="1" dirty="0"/>
            </a:p>
          </p:txBody>
        </p:sp>
        <p:sp>
          <p:nvSpPr>
            <p:cNvPr id="23" name="Text Box 3"/>
            <p:cNvSpPr txBox="1">
              <a:spLocks noChangeArrowheads="1"/>
            </p:cNvSpPr>
            <p:nvPr/>
          </p:nvSpPr>
          <p:spPr bwMode="auto">
            <a:xfrm>
              <a:off x="3059832" y="3501008"/>
              <a:ext cx="3490913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Али –баба и 40разбойников </a:t>
              </a:r>
              <a:r>
                <a:rPr lang="ru-RU" b="1" dirty="0"/>
                <a:t>60 </a:t>
              </a:r>
            </a:p>
          </p:txBody>
        </p: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3203848" y="2708920"/>
              <a:ext cx="33115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/>
                <a:t>Три поросенка      </a:t>
              </a:r>
              <a:r>
                <a:rPr lang="ru-RU" sz="2400" dirty="0" smtClean="0"/>
                <a:t>   </a:t>
              </a:r>
              <a:r>
                <a:rPr lang="ru-RU" sz="2400" b="1" dirty="0"/>
                <a:t>30</a:t>
              </a:r>
            </a:p>
          </p:txBody>
        </p:sp>
        <p:sp>
          <p:nvSpPr>
            <p:cNvPr id="25" name="Text Box 36"/>
            <p:cNvSpPr txBox="1">
              <a:spLocks noChangeArrowheads="1"/>
            </p:cNvSpPr>
            <p:nvPr/>
          </p:nvSpPr>
          <p:spPr bwMode="auto">
            <a:xfrm>
              <a:off x="2987825" y="2133600"/>
              <a:ext cx="324036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dirty="0"/>
                <a:t>Волк и семеро козлят  </a:t>
              </a:r>
              <a:r>
                <a:rPr lang="ru-RU" sz="2000" dirty="0" smtClean="0"/>
                <a:t>   </a:t>
              </a:r>
              <a:r>
                <a:rPr lang="ru-RU" sz="2000" b="1" dirty="0" smtClean="0"/>
                <a:t>15</a:t>
              </a:r>
              <a:endParaRPr lang="ru-RU" sz="2000" b="1" dirty="0"/>
            </a:p>
          </p:txBody>
        </p:sp>
        <p:sp>
          <p:nvSpPr>
            <p:cNvPr id="26" name="Text Box 37"/>
            <p:cNvSpPr txBox="1">
              <a:spLocks noChangeArrowheads="1"/>
            </p:cNvSpPr>
            <p:nvPr/>
          </p:nvSpPr>
          <p:spPr bwMode="auto">
            <a:xfrm>
              <a:off x="3203848" y="4149080"/>
              <a:ext cx="3311525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dirty="0"/>
                <a:t>12 месяцев                     </a:t>
              </a:r>
              <a:r>
                <a:rPr lang="ru-RU" b="1" dirty="0" smtClean="0"/>
                <a:t>         95</a:t>
              </a:r>
              <a:endParaRPr lang="ru-RU" b="1" dirty="0"/>
            </a:p>
          </p:txBody>
        </p:sp>
        <p:sp>
          <p:nvSpPr>
            <p:cNvPr id="27" name="Text Box 38"/>
            <p:cNvSpPr txBox="1">
              <a:spLocks noChangeArrowheads="1"/>
            </p:cNvSpPr>
            <p:nvPr/>
          </p:nvSpPr>
          <p:spPr bwMode="auto">
            <a:xfrm>
              <a:off x="3203575" y="5013325"/>
              <a:ext cx="3311525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dirty="0"/>
                <a:t>Белоснежка и 7 </a:t>
              </a:r>
              <a:r>
                <a:rPr lang="ru-RU" b="1" dirty="0" smtClean="0"/>
                <a:t>гномов     120</a:t>
              </a:r>
              <a:endParaRPr lang="ru-RU" b="1" dirty="0"/>
            </a:p>
          </p:txBody>
        </p:sp>
      </p:grpSp>
      <p:sp>
        <p:nvSpPr>
          <p:cNvPr id="2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1988840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29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2708920"/>
            <a:ext cx="3529012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30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3429000"/>
            <a:ext cx="3529012" cy="574675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31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4149080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32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4869160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33" name="AutoShape 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99792" y="5589240"/>
            <a:ext cx="3529013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34" name="Oval 46"/>
          <p:cNvSpPr>
            <a:spLocks noChangeArrowheads="1"/>
          </p:cNvSpPr>
          <p:nvPr/>
        </p:nvSpPr>
        <p:spPr bwMode="auto">
          <a:xfrm>
            <a:off x="1187624" y="3717032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5" name="Oval 46"/>
          <p:cNvSpPr>
            <a:spLocks noChangeArrowheads="1"/>
          </p:cNvSpPr>
          <p:nvPr/>
        </p:nvSpPr>
        <p:spPr bwMode="auto">
          <a:xfrm>
            <a:off x="7092280" y="3645024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6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1259632" y="3933056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37" name="Rectangle 50">
            <a:hlinkClick r:id="" action="ppaction://noaction">
              <a:snd r:embed="rId3" name="explode.wav"/>
            </a:hlinkClick>
          </p:cNvPr>
          <p:cNvSpPr>
            <a:spLocks noChangeArrowheads="1"/>
          </p:cNvSpPr>
          <p:nvPr/>
        </p:nvSpPr>
        <p:spPr bwMode="auto">
          <a:xfrm>
            <a:off x="7164288" y="3861048"/>
            <a:ext cx="792088" cy="432048"/>
          </a:xfrm>
          <a:prstGeom prst="rect">
            <a:avLst/>
          </a:prstGeom>
          <a:gradFill rotWithShape="1">
            <a:gsLst>
              <a:gs pos="59000">
                <a:srgbClr val="FFFFFF">
                  <a:alpha val="31000"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3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259632" y="4005064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  <p:sp>
        <p:nvSpPr>
          <p:cNvPr id="39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64288" y="3933056"/>
            <a:ext cx="792088" cy="360040"/>
          </a:xfrm>
          <a:prstGeom prst="actionButtonBlank">
            <a:avLst/>
          </a:prstGeom>
          <a:gradFill flip="none" rotWithShape="1">
            <a:gsLst>
              <a:gs pos="44000">
                <a:srgbClr val="FF66FF"/>
              </a:gs>
              <a:gs pos="10000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1700808"/>
            <a:ext cx="8280920" cy="4752528"/>
          </a:xfrm>
          <a:prstGeom prst="roundRect">
            <a:avLst/>
          </a:prstGeom>
          <a:gradFill flip="none" rotWithShape="1">
            <a:gsLst>
              <a:gs pos="0">
                <a:srgbClr val="33CC33"/>
              </a:gs>
              <a:gs pos="16000">
                <a:srgbClr val="00CCCC"/>
              </a:gs>
              <a:gs pos="21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  <a:gs pos="100000">
                <a:srgbClr val="006699"/>
              </a:gs>
              <a:gs pos="100000">
                <a:srgbClr val="006699"/>
              </a:gs>
              <a:gs pos="37000">
                <a:srgbClr val="33CC33"/>
              </a:gs>
            </a:gsLst>
            <a:lin ang="2700000" scaled="1"/>
            <a:tileRect/>
          </a:gra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37"/>
          <p:cNvSpPr>
            <a:spLocks noChangeArrowheads="1"/>
          </p:cNvSpPr>
          <p:nvPr/>
        </p:nvSpPr>
        <p:spPr bwMode="auto">
          <a:xfrm>
            <a:off x="1331640" y="2924944"/>
            <a:ext cx="863600" cy="503238"/>
          </a:xfrm>
          <a:prstGeom prst="rect">
            <a:avLst/>
          </a:prstGeom>
          <a:gradFill flip="none" rotWithShape="1">
            <a:gsLst>
              <a:gs pos="3000">
                <a:srgbClr val="FF66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  <a:tileRect/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38"/>
          <p:cNvSpPr>
            <a:spLocks noChangeArrowheads="1"/>
          </p:cNvSpPr>
          <p:nvPr/>
        </p:nvSpPr>
        <p:spPr bwMode="auto">
          <a:xfrm>
            <a:off x="1331640" y="3645024"/>
            <a:ext cx="863600" cy="503237"/>
          </a:xfrm>
          <a:prstGeom prst="rect">
            <a:avLst/>
          </a:prstGeom>
          <a:gradFill rotWithShape="1">
            <a:gsLst>
              <a:gs pos="3000">
                <a:srgbClr val="FF66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39">
            <a:hlinkClick r:id="" action="ppaction://noaction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>
            <a:off x="1331640" y="4437112"/>
            <a:ext cx="863600" cy="503237"/>
          </a:xfrm>
          <a:prstGeom prst="rect">
            <a:avLst/>
          </a:prstGeom>
          <a:gradFill rotWithShape="1">
            <a:gsLst>
              <a:gs pos="10000">
                <a:srgbClr val="FF66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40"/>
          <p:cNvSpPr>
            <a:spLocks noChangeArrowheads="1"/>
          </p:cNvSpPr>
          <p:nvPr/>
        </p:nvSpPr>
        <p:spPr bwMode="auto">
          <a:xfrm>
            <a:off x="1115616" y="2204864"/>
            <a:ext cx="1441450" cy="431800"/>
          </a:xfrm>
          <a:prstGeom prst="rect">
            <a:avLst/>
          </a:prstGeom>
          <a:solidFill>
            <a:srgbClr val="FFFF00"/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ВРЕМЯ</a:t>
            </a:r>
          </a:p>
        </p:txBody>
      </p:sp>
      <p:sp>
        <p:nvSpPr>
          <p:cNvPr id="20" name="Rectangle 41"/>
          <p:cNvSpPr>
            <a:spLocks noChangeArrowheads="1"/>
          </p:cNvSpPr>
          <p:nvPr/>
        </p:nvSpPr>
        <p:spPr bwMode="auto">
          <a:xfrm>
            <a:off x="6948264" y="2276872"/>
            <a:ext cx="1441450" cy="431800"/>
          </a:xfrm>
          <a:prstGeom prst="rect">
            <a:avLst/>
          </a:prstGeom>
          <a:solidFill>
            <a:srgbClr val="FFFF00"/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ВРЕМЯ</a:t>
            </a:r>
          </a:p>
        </p:txBody>
      </p:sp>
      <p:sp>
        <p:nvSpPr>
          <p:cNvPr id="21" name="Rectangle 42"/>
          <p:cNvSpPr>
            <a:spLocks noChangeArrowheads="1"/>
          </p:cNvSpPr>
          <p:nvPr/>
        </p:nvSpPr>
        <p:spPr bwMode="auto">
          <a:xfrm>
            <a:off x="7235825" y="2997200"/>
            <a:ext cx="863600" cy="503238"/>
          </a:xfrm>
          <a:prstGeom prst="rect">
            <a:avLst/>
          </a:prstGeom>
          <a:gradFill rotWithShape="1">
            <a:gsLst>
              <a:gs pos="1000">
                <a:srgbClr val="FF66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Rectangle 43"/>
          <p:cNvSpPr>
            <a:spLocks noChangeArrowheads="1"/>
          </p:cNvSpPr>
          <p:nvPr/>
        </p:nvSpPr>
        <p:spPr bwMode="auto">
          <a:xfrm>
            <a:off x="7235825" y="3502025"/>
            <a:ext cx="863600" cy="503238"/>
          </a:xfrm>
          <a:prstGeom prst="rect">
            <a:avLst/>
          </a:prstGeom>
          <a:gradFill rotWithShape="1">
            <a:gsLst>
              <a:gs pos="9000">
                <a:srgbClr val="FF66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Rectangle 44">
            <a:hlinkClick r:id="" action="ppaction://noaction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>
            <a:off x="7236296" y="4509120"/>
            <a:ext cx="863600" cy="503238"/>
          </a:xfrm>
          <a:prstGeom prst="rect">
            <a:avLst/>
          </a:prstGeom>
          <a:gradFill rotWithShape="1">
            <a:gsLst>
              <a:gs pos="7000">
                <a:srgbClr val="FF66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7236296" y="4005064"/>
            <a:ext cx="863600" cy="503237"/>
          </a:xfrm>
          <a:prstGeom prst="rect">
            <a:avLst/>
          </a:prstGeom>
          <a:gradFill rotWithShape="1">
            <a:gsLst>
              <a:gs pos="11000">
                <a:srgbClr val="FF66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23728" y="476672"/>
            <a:ext cx="5184576" cy="1008112"/>
          </a:xfrm>
          <a:prstGeom prst="roundRect">
            <a:avLst/>
          </a:prstGeom>
          <a:gradFill flip="none" rotWithShape="1">
            <a:gsLst>
              <a:gs pos="43000">
                <a:srgbClr val="00CC00"/>
              </a:gs>
              <a:gs pos="17999">
                <a:srgbClr val="99CCFF"/>
              </a:gs>
              <a:gs pos="82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  <a:tileRect/>
          </a:gradFill>
          <a:ln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  Большая игра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26" name="AutoShape 22">
            <a:hlinkClick r:id="" action="ppaction://noaction" highlightClick="1">
              <a:snd r:embed="rId3" name="большая игра.wav"/>
            </a:hlinkClick>
          </p:cNvPr>
          <p:cNvSpPr>
            <a:spLocks noChangeArrowheads="1"/>
          </p:cNvSpPr>
          <p:nvPr/>
        </p:nvSpPr>
        <p:spPr bwMode="auto">
          <a:xfrm>
            <a:off x="2123728" y="692696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7" name="Group 29"/>
          <p:cNvGrpSpPr>
            <a:grpSpLocks/>
          </p:cNvGrpSpPr>
          <p:nvPr/>
        </p:nvGrpSpPr>
        <p:grpSpPr bwMode="auto">
          <a:xfrm>
            <a:off x="7524328" y="332656"/>
            <a:ext cx="1296987" cy="1079500"/>
            <a:chOff x="1973" y="1434"/>
            <a:chExt cx="1860" cy="1542"/>
          </a:xfrm>
        </p:grpSpPr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1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39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32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35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347863" y="2204864"/>
            <a:ext cx="3024336" cy="2232248"/>
            <a:chOff x="4067175" y="2295525"/>
            <a:chExt cx="3100388" cy="2232025"/>
          </a:xfrm>
        </p:grpSpPr>
        <p:sp>
          <p:nvSpPr>
            <p:cNvPr id="42" name="Rectangle 14"/>
            <p:cNvSpPr>
              <a:spLocks noChangeArrowheads="1"/>
            </p:cNvSpPr>
            <p:nvPr/>
          </p:nvSpPr>
          <p:spPr bwMode="auto">
            <a:xfrm rot="2849041">
              <a:off x="4339431" y="2331244"/>
              <a:ext cx="2232025" cy="2160588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Oval 8"/>
            <p:cNvSpPr>
              <a:spLocks noChangeArrowheads="1"/>
            </p:cNvSpPr>
            <p:nvPr/>
          </p:nvSpPr>
          <p:spPr bwMode="auto">
            <a:xfrm>
              <a:off x="5651500" y="2708275"/>
              <a:ext cx="1225550" cy="1225550"/>
            </a:xfrm>
            <a:prstGeom prst="ellipse">
              <a:avLst/>
            </a:prstGeom>
            <a:solidFill>
              <a:srgbClr val="FFFF00"/>
            </a:solidFill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Oval 9"/>
            <p:cNvSpPr>
              <a:spLocks noChangeArrowheads="1"/>
            </p:cNvSpPr>
            <p:nvPr/>
          </p:nvSpPr>
          <p:spPr bwMode="auto">
            <a:xfrm>
              <a:off x="4572000" y="2708275"/>
              <a:ext cx="1225550" cy="1225550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12"/>
            <p:cNvSpPr>
              <a:spLocks noChangeArrowheads="1"/>
            </p:cNvSpPr>
            <p:nvPr/>
          </p:nvSpPr>
          <p:spPr bwMode="auto">
            <a:xfrm>
              <a:off x="6156325" y="3357563"/>
              <a:ext cx="360363" cy="36036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 rot="21269615">
              <a:off x="4932363" y="3429000"/>
              <a:ext cx="360362" cy="3603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Rectangle 15"/>
            <p:cNvSpPr>
              <a:spLocks noChangeArrowheads="1"/>
            </p:cNvSpPr>
            <p:nvPr/>
          </p:nvSpPr>
          <p:spPr bwMode="auto">
            <a:xfrm>
              <a:off x="4067175" y="4005263"/>
              <a:ext cx="3100388" cy="50323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 b="1" dirty="0">
                  <a:solidFill>
                    <a:srgbClr val="FFFF00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48" name="Oval 16"/>
            <p:cNvSpPr>
              <a:spLocks noChangeArrowheads="1"/>
            </p:cNvSpPr>
            <p:nvPr/>
          </p:nvSpPr>
          <p:spPr bwMode="auto">
            <a:xfrm rot="19711390">
              <a:off x="4932363" y="3500438"/>
              <a:ext cx="215900" cy="1079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7"/>
            <p:cNvSpPr>
              <a:spLocks noChangeArrowheads="1"/>
            </p:cNvSpPr>
            <p:nvPr/>
          </p:nvSpPr>
          <p:spPr bwMode="auto">
            <a:xfrm rot="19711390">
              <a:off x="6156325" y="3429000"/>
              <a:ext cx="215900" cy="1079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0" name="Rectangle 50">
            <a:hlinkClick r:id="" action="ppaction://noaction">
              <a:snd r:embed="rId4" name="explode.wav"/>
            </a:hlinkClick>
          </p:cNvPr>
          <p:cNvSpPr>
            <a:spLocks noChangeArrowheads="1"/>
          </p:cNvSpPr>
          <p:nvPr/>
        </p:nvSpPr>
        <p:spPr bwMode="auto">
          <a:xfrm>
            <a:off x="4139952" y="5301208"/>
            <a:ext cx="1221010" cy="57626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ОШИБКА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31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147</Words>
  <Application>Microsoft Office PowerPoint</Application>
  <PresentationFormat>Экран (4:3)</PresentationFormat>
  <Paragraphs>84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Игра по математике</vt:lpstr>
      <vt:lpstr>Слайд 2</vt:lpstr>
      <vt:lpstr>Слайд 3</vt:lpstr>
      <vt:lpstr>Слайд 4</vt:lpstr>
      <vt:lpstr>Слайд 5</vt:lpstr>
      <vt:lpstr>Слайд 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Minutka15</dc:creator>
  <cp:lastModifiedBy>Minutka15</cp:lastModifiedBy>
  <cp:revision>44</cp:revision>
  <dcterms:created xsi:type="dcterms:W3CDTF">2016-03-16T06:38:18Z</dcterms:created>
  <dcterms:modified xsi:type="dcterms:W3CDTF">2016-03-25T02:55:50Z</dcterms:modified>
</cp:coreProperties>
</file>