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54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9F8692-15E8-4011-969F-B5175465AB1A}" type="doc">
      <dgm:prSet loTypeId="urn:microsoft.com/office/officeart/2005/8/layout/equation1" loCatId="process" qsTypeId="urn:microsoft.com/office/officeart/2005/8/quickstyle/simple1" qsCatId="simple" csTypeId="urn:microsoft.com/office/officeart/2005/8/colors/accent0_2" csCatId="mainScheme" phldr="1"/>
      <dgm:spPr/>
    </dgm:pt>
    <dgm:pt modelId="{718F9CAE-3E05-4651-8E78-D6EE589F62D1}">
      <dgm:prSet phldrT="[Текст]" custT="1"/>
      <dgm:spPr/>
      <dgm:t>
        <a:bodyPr/>
        <a:lstStyle/>
        <a:p>
          <a:r>
            <a:rPr lang="ru-RU" sz="1050" b="1" dirty="0" smtClean="0">
              <a:latin typeface="Constantia" panose="02030602050306030303" pitchFamily="18" charset="0"/>
            </a:rPr>
            <a:t>дети</a:t>
          </a:r>
          <a:endParaRPr lang="ru-RU" sz="1050" b="1" dirty="0">
            <a:latin typeface="Constantia" panose="02030602050306030303" pitchFamily="18" charset="0"/>
          </a:endParaRPr>
        </a:p>
      </dgm:t>
    </dgm:pt>
    <dgm:pt modelId="{C6AE6582-C26B-48C1-8793-5C453DB52CF5}" type="parTrans" cxnId="{72D2575B-26F1-4EBA-8BF0-6F00B515A9BA}">
      <dgm:prSet/>
      <dgm:spPr/>
      <dgm:t>
        <a:bodyPr/>
        <a:lstStyle/>
        <a:p>
          <a:endParaRPr lang="ru-RU"/>
        </a:p>
      </dgm:t>
    </dgm:pt>
    <dgm:pt modelId="{75C0C91B-2A83-410C-97F2-6AD6049FB9E1}" type="sibTrans" cxnId="{72D2575B-26F1-4EBA-8BF0-6F00B515A9BA}">
      <dgm:prSet/>
      <dgm:spPr/>
      <dgm:t>
        <a:bodyPr/>
        <a:lstStyle/>
        <a:p>
          <a:endParaRPr lang="ru-RU"/>
        </a:p>
      </dgm:t>
    </dgm:pt>
    <dgm:pt modelId="{5CBB1502-794C-4F98-870A-D40687547D74}">
      <dgm:prSet phldrT="[Текст]" custT="1"/>
      <dgm:spPr/>
      <dgm:t>
        <a:bodyPr/>
        <a:lstStyle/>
        <a:p>
          <a:r>
            <a:rPr lang="ru-RU" sz="1050" b="1" dirty="0" smtClean="0">
              <a:latin typeface="Constantia" panose="02030602050306030303" pitchFamily="18" charset="0"/>
            </a:rPr>
            <a:t>педагоги</a:t>
          </a:r>
          <a:endParaRPr lang="ru-RU" sz="1050" b="1" dirty="0">
            <a:latin typeface="Constantia" panose="02030602050306030303" pitchFamily="18" charset="0"/>
          </a:endParaRPr>
        </a:p>
      </dgm:t>
    </dgm:pt>
    <dgm:pt modelId="{8777F300-3D45-4818-8B88-0FE8F4803EF1}" type="parTrans" cxnId="{DE4BD6D7-6B28-4931-A466-8B23DEB46C32}">
      <dgm:prSet/>
      <dgm:spPr/>
      <dgm:t>
        <a:bodyPr/>
        <a:lstStyle/>
        <a:p>
          <a:endParaRPr lang="ru-RU"/>
        </a:p>
      </dgm:t>
    </dgm:pt>
    <dgm:pt modelId="{AFD0E533-D910-4E7D-A015-EC43A85656D3}" type="sibTrans" cxnId="{DE4BD6D7-6B28-4931-A466-8B23DEB46C32}">
      <dgm:prSet/>
      <dgm:spPr/>
      <dgm:t>
        <a:bodyPr/>
        <a:lstStyle/>
        <a:p>
          <a:endParaRPr lang="ru-RU"/>
        </a:p>
      </dgm:t>
    </dgm:pt>
    <dgm:pt modelId="{46BC4DFD-CC33-495F-B5F5-E1BABE90C348}">
      <dgm:prSet phldrT="[Текст]" custT="1"/>
      <dgm:spPr/>
      <dgm:t>
        <a:bodyPr/>
        <a:lstStyle/>
        <a:p>
          <a:r>
            <a:rPr lang="ru-RU" sz="1050" b="1" dirty="0" smtClean="0">
              <a:latin typeface="Constantia" panose="02030602050306030303" pitchFamily="18" charset="0"/>
            </a:rPr>
            <a:t>родите-ли</a:t>
          </a:r>
          <a:endParaRPr lang="ru-RU" sz="1050" b="1" dirty="0">
            <a:latin typeface="Constantia" panose="02030602050306030303" pitchFamily="18" charset="0"/>
          </a:endParaRPr>
        </a:p>
      </dgm:t>
    </dgm:pt>
    <dgm:pt modelId="{252BA284-C900-43A4-AE5F-8BD3718F5593}" type="parTrans" cxnId="{F8273D0E-FA94-41D4-90E9-60D5A572066E}">
      <dgm:prSet/>
      <dgm:spPr/>
      <dgm:t>
        <a:bodyPr/>
        <a:lstStyle/>
        <a:p>
          <a:endParaRPr lang="ru-RU"/>
        </a:p>
      </dgm:t>
    </dgm:pt>
    <dgm:pt modelId="{D996F79C-EDF0-475C-9335-0D2A7D9241C9}" type="sibTrans" cxnId="{F8273D0E-FA94-41D4-90E9-60D5A572066E}">
      <dgm:prSet/>
      <dgm:spPr/>
      <dgm:t>
        <a:bodyPr/>
        <a:lstStyle/>
        <a:p>
          <a:endParaRPr lang="ru-RU"/>
        </a:p>
      </dgm:t>
    </dgm:pt>
    <dgm:pt modelId="{4BADD56F-3AC7-410C-A473-0E49C52E0BC4}">
      <dgm:prSet custT="1"/>
      <dgm:spPr/>
      <dgm:t>
        <a:bodyPr/>
        <a:lstStyle/>
        <a:p>
          <a:r>
            <a:rPr lang="ru-RU" sz="1050" b="1" dirty="0" err="1" smtClean="0">
              <a:latin typeface="Constantia" panose="02030602050306030303" pitchFamily="18" charset="0"/>
            </a:rPr>
            <a:t>Участни-ки</a:t>
          </a:r>
          <a:r>
            <a:rPr lang="ru-RU" sz="1050" b="1" dirty="0" smtClean="0">
              <a:latin typeface="Constantia" panose="02030602050306030303" pitchFamily="18" charset="0"/>
            </a:rPr>
            <a:t> проекта:</a:t>
          </a:r>
          <a:endParaRPr lang="ru-RU" sz="1050" b="1" dirty="0">
            <a:latin typeface="Constantia" panose="02030602050306030303" pitchFamily="18" charset="0"/>
          </a:endParaRPr>
        </a:p>
      </dgm:t>
    </dgm:pt>
    <dgm:pt modelId="{9FF28608-2AC2-496F-B14E-356CB8B47C6E}" type="parTrans" cxnId="{606B9387-629D-4957-972E-8C877D34734B}">
      <dgm:prSet/>
      <dgm:spPr/>
      <dgm:t>
        <a:bodyPr/>
        <a:lstStyle/>
        <a:p>
          <a:endParaRPr lang="ru-RU"/>
        </a:p>
      </dgm:t>
    </dgm:pt>
    <dgm:pt modelId="{50B6549A-9915-4020-8193-79D07E2F0788}" type="sibTrans" cxnId="{606B9387-629D-4957-972E-8C877D34734B}">
      <dgm:prSet/>
      <dgm:spPr/>
      <dgm:t>
        <a:bodyPr/>
        <a:lstStyle/>
        <a:p>
          <a:endParaRPr lang="ru-RU"/>
        </a:p>
      </dgm:t>
    </dgm:pt>
    <dgm:pt modelId="{76855A3A-260C-4A99-8A0F-42C837221F5D}" type="pres">
      <dgm:prSet presAssocID="{359F8692-15E8-4011-969F-B5175465AB1A}" presName="linearFlow" presStyleCnt="0">
        <dgm:presLayoutVars>
          <dgm:dir/>
          <dgm:resizeHandles val="exact"/>
        </dgm:presLayoutVars>
      </dgm:prSet>
      <dgm:spPr/>
    </dgm:pt>
    <dgm:pt modelId="{9A8A258B-3849-4877-81D2-1D9D7F25007A}" type="pres">
      <dgm:prSet presAssocID="{4BADD56F-3AC7-410C-A473-0E49C52E0BC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6A858-CEAD-41EB-9A0C-998FFCE4EA6E}" type="pres">
      <dgm:prSet presAssocID="{50B6549A-9915-4020-8193-79D07E2F0788}" presName="spacerL" presStyleCnt="0"/>
      <dgm:spPr/>
    </dgm:pt>
    <dgm:pt modelId="{09A9B8D0-D62A-48D8-BE92-8FCE7061B766}" type="pres">
      <dgm:prSet presAssocID="{50B6549A-9915-4020-8193-79D07E2F0788}" presName="sibTrans" presStyleLbl="sibTrans2D1" presStyleIdx="0" presStyleCnt="3" custLinFactX="521702" custLinFactNeighborX="600000" custLinFactNeighborY="-3745"/>
      <dgm:spPr/>
      <dgm:t>
        <a:bodyPr/>
        <a:lstStyle/>
        <a:p>
          <a:endParaRPr lang="ru-RU"/>
        </a:p>
      </dgm:t>
    </dgm:pt>
    <dgm:pt modelId="{302636C3-0620-4653-BC0D-CA4C9307EB62}" type="pres">
      <dgm:prSet presAssocID="{50B6549A-9915-4020-8193-79D07E2F0788}" presName="spacerR" presStyleCnt="0"/>
      <dgm:spPr/>
    </dgm:pt>
    <dgm:pt modelId="{B203A670-4B15-4C4C-A9E5-12D8495E843D}" type="pres">
      <dgm:prSet presAssocID="{718F9CAE-3E05-4651-8E78-D6EE589F62D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2B5D3-09F3-4DD8-9578-1E5A5ACC9F21}" type="pres">
      <dgm:prSet presAssocID="{75C0C91B-2A83-410C-97F2-6AD6049FB9E1}" presName="spacerL" presStyleCnt="0"/>
      <dgm:spPr/>
    </dgm:pt>
    <dgm:pt modelId="{C0C39F6B-3EE7-4168-AEFD-AE4C07F375C6}" type="pres">
      <dgm:prSet presAssocID="{75C0C91B-2A83-410C-97F2-6AD6049FB9E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5A9ABB06-A9AE-4A7F-9169-035815E5B2DD}" type="pres">
      <dgm:prSet presAssocID="{75C0C91B-2A83-410C-97F2-6AD6049FB9E1}" presName="spacerR" presStyleCnt="0"/>
      <dgm:spPr/>
    </dgm:pt>
    <dgm:pt modelId="{2C4FB6B6-CD3E-4064-A2E8-F7561ADF2D23}" type="pres">
      <dgm:prSet presAssocID="{5CBB1502-794C-4F98-870A-D40687547D7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C4D5C-808D-45A3-98F5-3C74A2E52C46}" type="pres">
      <dgm:prSet presAssocID="{AFD0E533-D910-4E7D-A015-EC43A85656D3}" presName="spacerL" presStyleCnt="0"/>
      <dgm:spPr/>
    </dgm:pt>
    <dgm:pt modelId="{C0D10204-6307-4A79-8D38-CF1D670B7AF8}" type="pres">
      <dgm:prSet presAssocID="{AFD0E533-D910-4E7D-A015-EC43A85656D3}" presName="sibTrans" presStyleLbl="sibTrans2D1" presStyleIdx="2" presStyleCnt="3" custLinFactX="-529191" custLinFactNeighborX="-600000" custLinFactNeighborY="9691"/>
      <dgm:spPr/>
      <dgm:t>
        <a:bodyPr/>
        <a:lstStyle/>
        <a:p>
          <a:endParaRPr lang="ru-RU"/>
        </a:p>
      </dgm:t>
    </dgm:pt>
    <dgm:pt modelId="{826C5ECA-C4BB-4172-A0AA-9570865827BF}" type="pres">
      <dgm:prSet presAssocID="{AFD0E533-D910-4E7D-A015-EC43A85656D3}" presName="spacerR" presStyleCnt="0"/>
      <dgm:spPr/>
    </dgm:pt>
    <dgm:pt modelId="{7A4193B9-E316-40F6-A7BC-94A1D2297956}" type="pres">
      <dgm:prSet presAssocID="{46BC4DFD-CC33-495F-B5F5-E1BABE90C34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9D434D-00A3-41AE-BD77-17D2EA57BCAB}" type="presOf" srcId="{46BC4DFD-CC33-495F-B5F5-E1BABE90C348}" destId="{7A4193B9-E316-40F6-A7BC-94A1D2297956}" srcOrd="0" destOrd="0" presId="urn:microsoft.com/office/officeart/2005/8/layout/equation1"/>
    <dgm:cxn modelId="{FFFCFACC-3B7A-455A-901F-51F119E23175}" type="presOf" srcId="{AFD0E533-D910-4E7D-A015-EC43A85656D3}" destId="{C0D10204-6307-4A79-8D38-CF1D670B7AF8}" srcOrd="0" destOrd="0" presId="urn:microsoft.com/office/officeart/2005/8/layout/equation1"/>
    <dgm:cxn modelId="{1ADA5952-E8E6-46D9-B605-91CDAA801760}" type="presOf" srcId="{75C0C91B-2A83-410C-97F2-6AD6049FB9E1}" destId="{C0C39F6B-3EE7-4168-AEFD-AE4C07F375C6}" srcOrd="0" destOrd="0" presId="urn:microsoft.com/office/officeart/2005/8/layout/equation1"/>
    <dgm:cxn modelId="{606B9387-629D-4957-972E-8C877D34734B}" srcId="{359F8692-15E8-4011-969F-B5175465AB1A}" destId="{4BADD56F-3AC7-410C-A473-0E49C52E0BC4}" srcOrd="0" destOrd="0" parTransId="{9FF28608-2AC2-496F-B14E-356CB8B47C6E}" sibTransId="{50B6549A-9915-4020-8193-79D07E2F0788}"/>
    <dgm:cxn modelId="{72D2575B-26F1-4EBA-8BF0-6F00B515A9BA}" srcId="{359F8692-15E8-4011-969F-B5175465AB1A}" destId="{718F9CAE-3E05-4651-8E78-D6EE589F62D1}" srcOrd="1" destOrd="0" parTransId="{C6AE6582-C26B-48C1-8793-5C453DB52CF5}" sibTransId="{75C0C91B-2A83-410C-97F2-6AD6049FB9E1}"/>
    <dgm:cxn modelId="{2A02E245-1BA4-4666-92A7-FDAE9B2E122B}" type="presOf" srcId="{359F8692-15E8-4011-969F-B5175465AB1A}" destId="{76855A3A-260C-4A99-8A0F-42C837221F5D}" srcOrd="0" destOrd="0" presId="urn:microsoft.com/office/officeart/2005/8/layout/equation1"/>
    <dgm:cxn modelId="{E5DA0D67-450A-45DF-8865-EBD8B5406F65}" type="presOf" srcId="{50B6549A-9915-4020-8193-79D07E2F0788}" destId="{09A9B8D0-D62A-48D8-BE92-8FCE7061B766}" srcOrd="0" destOrd="0" presId="urn:microsoft.com/office/officeart/2005/8/layout/equation1"/>
    <dgm:cxn modelId="{A1A66750-D8B0-4768-804B-18C3A1CA04B0}" type="presOf" srcId="{4BADD56F-3AC7-410C-A473-0E49C52E0BC4}" destId="{9A8A258B-3849-4877-81D2-1D9D7F25007A}" srcOrd="0" destOrd="0" presId="urn:microsoft.com/office/officeart/2005/8/layout/equation1"/>
    <dgm:cxn modelId="{041F5846-B029-4B29-8139-2A74B3EAD39E}" type="presOf" srcId="{718F9CAE-3E05-4651-8E78-D6EE589F62D1}" destId="{B203A670-4B15-4C4C-A9E5-12D8495E843D}" srcOrd="0" destOrd="0" presId="urn:microsoft.com/office/officeart/2005/8/layout/equation1"/>
    <dgm:cxn modelId="{EB31BFCC-C605-4B84-8C0E-09BA72649A88}" type="presOf" srcId="{5CBB1502-794C-4F98-870A-D40687547D74}" destId="{2C4FB6B6-CD3E-4064-A2E8-F7561ADF2D23}" srcOrd="0" destOrd="0" presId="urn:microsoft.com/office/officeart/2005/8/layout/equation1"/>
    <dgm:cxn modelId="{DE4BD6D7-6B28-4931-A466-8B23DEB46C32}" srcId="{359F8692-15E8-4011-969F-B5175465AB1A}" destId="{5CBB1502-794C-4F98-870A-D40687547D74}" srcOrd="2" destOrd="0" parTransId="{8777F300-3D45-4818-8B88-0FE8F4803EF1}" sibTransId="{AFD0E533-D910-4E7D-A015-EC43A85656D3}"/>
    <dgm:cxn modelId="{F8273D0E-FA94-41D4-90E9-60D5A572066E}" srcId="{359F8692-15E8-4011-969F-B5175465AB1A}" destId="{46BC4DFD-CC33-495F-B5F5-E1BABE90C348}" srcOrd="3" destOrd="0" parTransId="{252BA284-C900-43A4-AE5F-8BD3718F5593}" sibTransId="{D996F79C-EDF0-475C-9335-0D2A7D9241C9}"/>
    <dgm:cxn modelId="{BD582270-0C90-4406-9A6A-1D16A0BF0A5C}" type="presParOf" srcId="{76855A3A-260C-4A99-8A0F-42C837221F5D}" destId="{9A8A258B-3849-4877-81D2-1D9D7F25007A}" srcOrd="0" destOrd="0" presId="urn:microsoft.com/office/officeart/2005/8/layout/equation1"/>
    <dgm:cxn modelId="{B633C259-A29A-412B-AAB9-48E1D0DDFCF6}" type="presParOf" srcId="{76855A3A-260C-4A99-8A0F-42C837221F5D}" destId="{C206A858-CEAD-41EB-9A0C-998FFCE4EA6E}" srcOrd="1" destOrd="0" presId="urn:microsoft.com/office/officeart/2005/8/layout/equation1"/>
    <dgm:cxn modelId="{53F7C8F8-E0C6-4838-A2D9-70E3455E4752}" type="presParOf" srcId="{76855A3A-260C-4A99-8A0F-42C837221F5D}" destId="{09A9B8D0-D62A-48D8-BE92-8FCE7061B766}" srcOrd="2" destOrd="0" presId="urn:microsoft.com/office/officeart/2005/8/layout/equation1"/>
    <dgm:cxn modelId="{C6B38FB1-766D-4E9F-A811-3B4D3B6EAE88}" type="presParOf" srcId="{76855A3A-260C-4A99-8A0F-42C837221F5D}" destId="{302636C3-0620-4653-BC0D-CA4C9307EB62}" srcOrd="3" destOrd="0" presId="urn:microsoft.com/office/officeart/2005/8/layout/equation1"/>
    <dgm:cxn modelId="{D06B4573-D955-4F49-8A03-F2F37A6C8FB3}" type="presParOf" srcId="{76855A3A-260C-4A99-8A0F-42C837221F5D}" destId="{B203A670-4B15-4C4C-A9E5-12D8495E843D}" srcOrd="4" destOrd="0" presId="urn:microsoft.com/office/officeart/2005/8/layout/equation1"/>
    <dgm:cxn modelId="{ED112791-FF1A-4364-9342-D31A8ABDB1A8}" type="presParOf" srcId="{76855A3A-260C-4A99-8A0F-42C837221F5D}" destId="{E332B5D3-09F3-4DD8-9578-1E5A5ACC9F21}" srcOrd="5" destOrd="0" presId="urn:microsoft.com/office/officeart/2005/8/layout/equation1"/>
    <dgm:cxn modelId="{042C7471-34CF-46F8-AA65-7F387BB3EE54}" type="presParOf" srcId="{76855A3A-260C-4A99-8A0F-42C837221F5D}" destId="{C0C39F6B-3EE7-4168-AEFD-AE4C07F375C6}" srcOrd="6" destOrd="0" presId="urn:microsoft.com/office/officeart/2005/8/layout/equation1"/>
    <dgm:cxn modelId="{4F21EA50-434D-48F3-B291-AE0392F9B7EF}" type="presParOf" srcId="{76855A3A-260C-4A99-8A0F-42C837221F5D}" destId="{5A9ABB06-A9AE-4A7F-9169-035815E5B2DD}" srcOrd="7" destOrd="0" presId="urn:microsoft.com/office/officeart/2005/8/layout/equation1"/>
    <dgm:cxn modelId="{EC7E058F-9F7D-4C1B-AB21-CAD631BA34B9}" type="presParOf" srcId="{76855A3A-260C-4A99-8A0F-42C837221F5D}" destId="{2C4FB6B6-CD3E-4064-A2E8-F7561ADF2D23}" srcOrd="8" destOrd="0" presId="urn:microsoft.com/office/officeart/2005/8/layout/equation1"/>
    <dgm:cxn modelId="{F3CE6E2F-6AE6-444E-8F44-A3CDD48B0E68}" type="presParOf" srcId="{76855A3A-260C-4A99-8A0F-42C837221F5D}" destId="{CDCC4D5C-808D-45A3-98F5-3C74A2E52C46}" srcOrd="9" destOrd="0" presId="urn:microsoft.com/office/officeart/2005/8/layout/equation1"/>
    <dgm:cxn modelId="{28D4758A-C601-4087-AC2A-2B2107D35C32}" type="presParOf" srcId="{76855A3A-260C-4A99-8A0F-42C837221F5D}" destId="{C0D10204-6307-4A79-8D38-CF1D670B7AF8}" srcOrd="10" destOrd="0" presId="urn:microsoft.com/office/officeart/2005/8/layout/equation1"/>
    <dgm:cxn modelId="{7905D6BC-2B2B-4155-AFFE-5FD2827286E7}" type="presParOf" srcId="{76855A3A-260C-4A99-8A0F-42C837221F5D}" destId="{826C5ECA-C4BB-4172-A0AA-9570865827BF}" srcOrd="11" destOrd="0" presId="urn:microsoft.com/office/officeart/2005/8/layout/equation1"/>
    <dgm:cxn modelId="{E753D128-8803-4C1B-93F4-B2C55A16FBAC}" type="presParOf" srcId="{76855A3A-260C-4A99-8A0F-42C837221F5D}" destId="{7A4193B9-E316-40F6-A7BC-94A1D2297956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A258B-3849-4877-81D2-1D9D7F25007A}">
      <dsp:nvSpPr>
        <dsp:cNvPr id="0" name=""/>
        <dsp:cNvSpPr/>
      </dsp:nvSpPr>
      <dsp:spPr>
        <a:xfrm>
          <a:off x="3325" y="546107"/>
          <a:ext cx="924008" cy="9240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err="1" smtClean="0">
              <a:latin typeface="Constantia" panose="02030602050306030303" pitchFamily="18" charset="0"/>
            </a:rPr>
            <a:t>Участни-ки</a:t>
          </a:r>
          <a:r>
            <a:rPr lang="ru-RU" sz="1050" b="1" kern="1200" dirty="0" smtClean="0">
              <a:latin typeface="Constantia" panose="02030602050306030303" pitchFamily="18" charset="0"/>
            </a:rPr>
            <a:t> проекта:</a:t>
          </a:r>
          <a:endParaRPr lang="ru-RU" sz="1050" b="1" kern="1200" dirty="0">
            <a:latin typeface="Constantia" panose="02030602050306030303" pitchFamily="18" charset="0"/>
          </a:endParaRPr>
        </a:p>
      </dsp:txBody>
      <dsp:txXfrm>
        <a:off x="138643" y="681425"/>
        <a:ext cx="653372" cy="653372"/>
      </dsp:txXfrm>
    </dsp:sp>
    <dsp:sp modelId="{09A9B8D0-D62A-48D8-BE92-8FCE7061B766}">
      <dsp:nvSpPr>
        <dsp:cNvPr id="0" name=""/>
        <dsp:cNvSpPr/>
      </dsp:nvSpPr>
      <dsp:spPr>
        <a:xfrm>
          <a:off x="4248473" y="720079"/>
          <a:ext cx="535925" cy="535925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319510" y="925017"/>
        <a:ext cx="393851" cy="126049"/>
      </dsp:txXfrm>
    </dsp:sp>
    <dsp:sp modelId="{B203A670-4B15-4C4C-A9E5-12D8495E843D}">
      <dsp:nvSpPr>
        <dsp:cNvPr id="0" name=""/>
        <dsp:cNvSpPr/>
      </dsp:nvSpPr>
      <dsp:spPr>
        <a:xfrm>
          <a:off x="1613318" y="546107"/>
          <a:ext cx="924008" cy="9240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Constantia" panose="02030602050306030303" pitchFamily="18" charset="0"/>
            </a:rPr>
            <a:t>дети</a:t>
          </a:r>
          <a:endParaRPr lang="ru-RU" sz="1050" b="1" kern="1200" dirty="0">
            <a:latin typeface="Constantia" panose="02030602050306030303" pitchFamily="18" charset="0"/>
          </a:endParaRPr>
        </a:p>
      </dsp:txBody>
      <dsp:txXfrm>
        <a:off x="1748636" y="681425"/>
        <a:ext cx="653372" cy="653372"/>
      </dsp:txXfrm>
    </dsp:sp>
    <dsp:sp modelId="{C0C39F6B-3EE7-4168-AEFD-AE4C07F375C6}">
      <dsp:nvSpPr>
        <dsp:cNvPr id="0" name=""/>
        <dsp:cNvSpPr/>
      </dsp:nvSpPr>
      <dsp:spPr>
        <a:xfrm>
          <a:off x="2612356" y="740149"/>
          <a:ext cx="535925" cy="535925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683393" y="945087"/>
        <a:ext cx="393851" cy="126049"/>
      </dsp:txXfrm>
    </dsp:sp>
    <dsp:sp modelId="{2C4FB6B6-CD3E-4064-A2E8-F7561ADF2D23}">
      <dsp:nvSpPr>
        <dsp:cNvPr id="0" name=""/>
        <dsp:cNvSpPr/>
      </dsp:nvSpPr>
      <dsp:spPr>
        <a:xfrm>
          <a:off x="3223311" y="546107"/>
          <a:ext cx="924008" cy="9240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Constantia" panose="02030602050306030303" pitchFamily="18" charset="0"/>
            </a:rPr>
            <a:t>педагоги</a:t>
          </a:r>
          <a:endParaRPr lang="ru-RU" sz="1050" b="1" kern="1200" dirty="0">
            <a:latin typeface="Constantia" panose="02030602050306030303" pitchFamily="18" charset="0"/>
          </a:endParaRPr>
        </a:p>
      </dsp:txBody>
      <dsp:txXfrm>
        <a:off x="3358629" y="681425"/>
        <a:ext cx="653372" cy="653372"/>
      </dsp:txXfrm>
    </dsp:sp>
    <dsp:sp modelId="{C0D10204-6307-4A79-8D38-CF1D670B7AF8}">
      <dsp:nvSpPr>
        <dsp:cNvPr id="0" name=""/>
        <dsp:cNvSpPr/>
      </dsp:nvSpPr>
      <dsp:spPr>
        <a:xfrm>
          <a:off x="936105" y="792085"/>
          <a:ext cx="535925" cy="535925"/>
        </a:xfrm>
        <a:prstGeom prst="mathEqual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007142" y="902486"/>
        <a:ext cx="393851" cy="315123"/>
      </dsp:txXfrm>
    </dsp:sp>
    <dsp:sp modelId="{7A4193B9-E316-40F6-A7BC-94A1D2297956}">
      <dsp:nvSpPr>
        <dsp:cNvPr id="0" name=""/>
        <dsp:cNvSpPr/>
      </dsp:nvSpPr>
      <dsp:spPr>
        <a:xfrm>
          <a:off x="4833304" y="546107"/>
          <a:ext cx="924008" cy="92400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Constantia" panose="02030602050306030303" pitchFamily="18" charset="0"/>
            </a:rPr>
            <a:t>родите-ли</a:t>
          </a:r>
          <a:endParaRPr lang="ru-RU" sz="1050" b="1" kern="1200" dirty="0">
            <a:latin typeface="Constantia" panose="02030602050306030303" pitchFamily="18" charset="0"/>
          </a:endParaRPr>
        </a:p>
      </dsp:txBody>
      <dsp:txXfrm>
        <a:off x="4968622" y="681425"/>
        <a:ext cx="653372" cy="653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Детский сад 92_1\Desktop\moi_papa_luchshi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43" b="13860"/>
          <a:stretch/>
        </p:blipFill>
        <p:spPr bwMode="auto">
          <a:xfrm>
            <a:off x="416496" y="700010"/>
            <a:ext cx="9217024" cy="504056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8171" y="239284"/>
            <a:ext cx="548502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anose="02030602050306030303" pitchFamily="18" charset="0"/>
              </a:rPr>
              <a:t>познавательно-творческий проект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1887" y="5631050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Авторы проекта: </a:t>
            </a:r>
          </a:p>
          <a:p>
            <a:pPr algn="just"/>
            <a:r>
              <a:rPr lang="ru-RU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Гайнанова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 </a:t>
            </a:r>
            <a:r>
              <a:rPr lang="ru-RU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Руфия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 </a:t>
            </a:r>
            <a:r>
              <a:rPr lang="ru-RU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Равилевна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, воспитатель высшей 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anose="02030602050306030303" pitchFamily="18" charset="0"/>
              </a:rPr>
              <a:t>категории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044" y="1628800"/>
            <a:ext cx="5616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anose="02030602050306030303" pitchFamily="18" charset="0"/>
              </a:rPr>
              <a:t>Образовательное  событие: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03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етский сад 92_1\Desktop\1613641960_91-p-fon-dlya-prezentatsii-druzhba-1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646"/>
            <a:ext cx="9906000" cy="688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00168" y="749895"/>
            <a:ext cx="430566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anose="02030602050306030303" pitchFamily="18" charset="0"/>
              </a:rPr>
              <a:t>Актуальность   проекта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4588" y="1700808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	Родители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– главные люди в жизни ребенка и в его воспитании они должны участвовать оба. Все детские вопросы чаще всего решает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мама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  Она удовлетворяет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и познавательные интересы детей, и дефицит эмоционального общения. Современные мужчины очень заняты и важным аспектом является участие отцов в воспитании детей. Каждый отец в семье должен выполнять определенные роли: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учителя, защитника, кормильца, помощника, друга, посредника, авторитета, воспитателя.</a:t>
            </a:r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	Значимая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для детей проблема, на решение которой направлен проект: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незначительная связь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с папой, проявление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низкой  заинтересованности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со стороны детей к роли отца.</a:t>
            </a:r>
          </a:p>
        </p:txBody>
      </p:sp>
    </p:spTree>
    <p:extLst>
      <p:ext uri="{BB962C8B-B14F-4D97-AF65-F5344CB8AC3E}">
        <p14:creationId xmlns:p14="http://schemas.microsoft.com/office/powerpoint/2010/main" val="22910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етский сад 92_1\Desktop\1616974877_50-p-s-dnem-rozhdeniya-papa-fon-pozdravlenie-5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3411" r="3530" b="6883"/>
          <a:stretch/>
        </p:blipFill>
        <p:spPr bwMode="auto">
          <a:xfrm>
            <a:off x="0" y="260648"/>
            <a:ext cx="9906000" cy="61926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4529" y="1124744"/>
            <a:ext cx="52675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Возраст воспитанников: 4-5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лет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(дети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средней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группы)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Тип проекта: познавательно-творческий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Вид проекта: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краткосрочный</a:t>
            </a:r>
            <a:endParaRPr lang="ru-RU" sz="20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74742852"/>
              </p:ext>
            </p:extLst>
          </p:nvPr>
        </p:nvGraphicFramePr>
        <p:xfrm>
          <a:off x="920552" y="3356992"/>
          <a:ext cx="5760639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991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етский сад 92_1\Desktop\scre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4528" y="468435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Цель проекта: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формировать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у дошкольников основы будущих социальных ролей, показать детям положительный образ папы – главы семьи, защитника Родины и лучшего друга.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6656" y="1383172"/>
            <a:ext cx="73448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Задачи: </a:t>
            </a:r>
          </a:p>
          <a:p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омочь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отцам понять свою роль в развитии личности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ребенка;</a:t>
            </a:r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овысить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статус отца и отцовства в сознании детей и  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взрослых;</a:t>
            </a:r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о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беспечить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благополучие ребенка в семье, эмоционально обогатить отношения «ребенок-родитель», объединив усилия воспитателей и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родителей;</a:t>
            </a:r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с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овершенствование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стиля партнёрских отношений между педагогами и родителями;</a:t>
            </a:r>
          </a:p>
          <a:p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о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богащение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детско-родительских отношений опытом совместной творческой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1719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етский сад 92_1\Desktop\shablon-deti-prevyu-3 - копия - копия - копия - коп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6" y="0"/>
            <a:ext cx="99139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8864" y="1412776"/>
            <a:ext cx="583264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94557" y="500186"/>
            <a:ext cx="61926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Ожидаемый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результат: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о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бъединить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усилия педагогов и родителей в работе по повышению статуса отца в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семье;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 п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омочь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папам преодолеть трудности и стать активными участниками в воспитании своих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детей;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сформировать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у мальчиков желание воспитывать в себе положительные качества, присущие мужчинам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сформировать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у девочек желание проявлять чувство уважения к мальчикам,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мужчинам</a:t>
            </a:r>
            <a:endParaRPr lang="ru-RU" sz="24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18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етский сад 92_1\Desktop\1613682872_16-p-fon-dlya-prezentatsii-nravstvennoe-vospita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0"/>
            <a:ext cx="9906000" cy="68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3970" y="332656"/>
            <a:ext cx="789806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anose="02030602050306030303" pitchFamily="18" charset="0"/>
              </a:rPr>
              <a:t>Первый этап проекта – подготовительный: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8483" y="98072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определение темы проекта, формулирование цели и задач;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подбор методической и художественной литературы по выбранной тематике проекта;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оформление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книжной выставки по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теме;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подбор дидактического материала по теме «Семья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подбор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иллюстраций о профессиях 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мужчин;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одбор  произведений, загадок, поговорок и пословиц про пап;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одбор </a:t>
            </a: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различных материалов для </a:t>
            </a:r>
            <a:endParaRPr lang="ru-RU" sz="240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продуктивной деятельности  детей;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одбор мультфильмов</a:t>
            </a:r>
            <a:endParaRPr lang="ru-RU" sz="24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441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етский сад 92_1\Desktop\1613682872_16-p-fon-dlya-prezentatsii-nravstvennoe-vospita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7640"/>
            <a:ext cx="9906000" cy="68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7564" y="159791"/>
            <a:ext cx="619233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anose="02030602050306030303" pitchFamily="18" charset="0"/>
              </a:rPr>
              <a:t>Второй  этап проекта – основной: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6055" y="836710"/>
            <a:ext cx="77766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сюжетно-ролевые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игры «Семья»;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«Автосервис»;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беседы: «Профессия  моего  папы»; «Подвиги мужчин»;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словесные игры: «Назови ласково»; «Твой папа какой?»;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к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онструктивные игры: «Гараж для машин»; «Папин  автомобиль»;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настольно-печатные игры: «Лото: ассоциации»; «Лото: профессии»; «Дорожная азбука»; «Лото: транспорт»;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чтение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В. Маяковский «Что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такое хорошо и что такое плохо?»; </a:t>
            </a:r>
            <a:endParaRPr lang="ru-RU" sz="200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Бабушкин «Папе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»;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О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Чусовитин  «Самый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лучший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разучивание поговорок и пословиц о семье;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пальчиковая гимнастика с шариками Су-</a:t>
            </a:r>
            <a:r>
              <a:rPr lang="ru-RU" sz="2000" dirty="0" err="1" smtClean="0">
                <a:solidFill>
                  <a:srgbClr val="002060"/>
                </a:solidFill>
                <a:latin typeface="Constantia" panose="02030602050306030303" pitchFamily="18" charset="0"/>
              </a:rPr>
              <a:t>Джок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 из цикла «Семья»;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подвижные игры: «Самолеты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»; «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Море волнуется раз…»</a:t>
            </a:r>
            <a:endParaRPr lang="ru-RU" sz="200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с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лушание и пение песен о папах;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росмотр  мультфильма «Простоквашино»;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р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аскраски «Мой папа»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продуктивная деятельность: рисование «Лучший папа»; ручной труд «Подарок папе» </a:t>
            </a:r>
            <a:endParaRPr lang="ru-RU" sz="20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5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етский сад 92_1\Desktop\1613682872_16-p-fon-dlya-prezentatsii-nravstvennoe-vospita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0"/>
            <a:ext cx="9906000" cy="68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8027" y="159791"/>
            <a:ext cx="752994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anose="02030602050306030303" pitchFamily="18" charset="0"/>
              </a:rPr>
              <a:t>Третий  этап проекта – заключительный: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6496" y="683011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консультация педагога-психолога для родителей:  </a:t>
            </a:r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«Роль отца в воспитании 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ребенка;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папка-передвижка «Роль отца в семье: Поиграй со мною, папа!»;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памятки для родителей: «Где папа? Если ребенок растет без отца»; «Ребенок и телевизор»;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участие в ролике со стихотворением «Минем </a:t>
            </a:r>
            <a:r>
              <a:rPr lang="ru-RU" dirty="0" err="1">
                <a:solidFill>
                  <a:srgbClr val="002060"/>
                </a:solidFill>
                <a:latin typeface="Constantia" panose="02030602050306030303" pitchFamily="18" charset="0"/>
              </a:rPr>
              <a:t>ә</a:t>
            </a:r>
            <a:r>
              <a:rPr lang="ru-RU" dirty="0" err="1" smtClean="0">
                <a:solidFill>
                  <a:srgbClr val="002060"/>
                </a:solidFill>
                <a:latin typeface="Constantia" panose="02030602050306030303" pitchFamily="18" charset="0"/>
              </a:rPr>
              <a:t>тием</a:t>
            </a:r>
            <a:r>
              <a:rPr lang="ru-RU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», размещенному в социальной сети </a:t>
            </a:r>
            <a:r>
              <a:rPr lang="en-US" dirty="0">
                <a:solidFill>
                  <a:srgbClr val="002060"/>
                </a:solidFill>
                <a:latin typeface="Constantia" panose="02030602050306030303" pitchFamily="18" charset="0"/>
              </a:rPr>
              <a:t>Instagram</a:t>
            </a:r>
            <a:endParaRPr lang="ru-RU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848" y="2671256"/>
            <a:ext cx="2933531" cy="2200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87"/>
          <a:stretch/>
        </p:blipFill>
        <p:spPr bwMode="auto">
          <a:xfrm>
            <a:off x="5383106" y="4597657"/>
            <a:ext cx="2270545" cy="218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838" y="4677530"/>
            <a:ext cx="2750884" cy="206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104" b="11102"/>
          <a:stretch/>
        </p:blipFill>
        <p:spPr bwMode="auto">
          <a:xfrm>
            <a:off x="272480" y="2766306"/>
            <a:ext cx="1919074" cy="278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4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Детский сад 92_1\Desktop\244ab0538733222d8e4bd49eca4e000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906000" cy="688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46092" y="287193"/>
            <a:ext cx="3726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 проекта: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84565" y="748470"/>
            <a:ext cx="56886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у детей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сформировался положительный образ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отца;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повысилась </a:t>
            </a:r>
            <a:r>
              <a:rPr lang="ru-RU" sz="2000" dirty="0">
                <a:solidFill>
                  <a:srgbClr val="002060"/>
                </a:solidFill>
                <a:latin typeface="Constantia" panose="02030602050306030303" pitchFamily="18" charset="0"/>
              </a:rPr>
              <a:t>активность пап в совместных </a:t>
            </a:r>
            <a:r>
              <a:rPr lang="ru-RU" sz="2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мероприятиях</a:t>
            </a:r>
            <a:endParaRPr lang="ru-RU" sz="20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4"/>
          <a:stretch/>
        </p:blipFill>
        <p:spPr bwMode="auto">
          <a:xfrm rot="15501154">
            <a:off x="3748692" y="1729054"/>
            <a:ext cx="1912084" cy="290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8" b="9586"/>
          <a:stretch/>
        </p:blipFill>
        <p:spPr bwMode="auto">
          <a:xfrm>
            <a:off x="6445253" y="1876147"/>
            <a:ext cx="3101381" cy="176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8055"/>
          <a:stretch/>
        </p:blipFill>
        <p:spPr bwMode="auto">
          <a:xfrm>
            <a:off x="1866064" y="4903219"/>
            <a:ext cx="3637002" cy="178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762"/>
          <a:stretch/>
        </p:blipFill>
        <p:spPr bwMode="auto">
          <a:xfrm>
            <a:off x="5673080" y="4013261"/>
            <a:ext cx="4001606" cy="210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5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488</Words>
  <Application>Microsoft Office PowerPoint</Application>
  <PresentationFormat>Лист A4 (210x297 мм)</PresentationFormat>
  <Paragraphs>68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Детский сад 92_1</dc:creator>
  <cp:lastModifiedBy>User</cp:lastModifiedBy>
  <cp:revision>15</cp:revision>
  <dcterms:created xsi:type="dcterms:W3CDTF">2022-01-05T07:30:09Z</dcterms:created>
  <dcterms:modified xsi:type="dcterms:W3CDTF">2022-09-22T17:27:58Z</dcterms:modified>
</cp:coreProperties>
</file>