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0" r:id="rId17"/>
    <p:sldId id="278" r:id="rId18"/>
    <p:sldId id="279" r:id="rId19"/>
    <p:sldId id="271" r:id="rId20"/>
    <p:sldId id="272" r:id="rId21"/>
    <p:sldId id="274" r:id="rId22"/>
    <p:sldId id="281" r:id="rId23"/>
    <p:sldId id="273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6472905-BD3D-464B-B761-A831EB758627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9F9246-F5DD-4720-8947-E14E00903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E%D1%80%D0%B0%D0%BB%D1%8C" TargetMode="External"/><Relationship Id="rId2" Type="http://schemas.openxmlformats.org/officeDocument/2006/relationships/hyperlink" Target="https://ru.wikipedia.org/wiki/%D0%A1%D0%B8%D0%BD%D0%BE%D0%BD%D0%B8%D0%B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D%D1%82%D0%B8%D0%BA%D0%B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19400"/>
            <a:ext cx="8286808" cy="296705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Нравственно – патриотическое воспитание дошкольников посредством русской – народной сказки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636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 ДЕТСКИЙ САД ОБЩЕРАЗВИВАЮЩЕГО ВИДА «ТЕРЕМОК» Г.ДЕСНОГОРСКА СМОЛЕНСКОЙ ОБЛАСТИ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Формирование познавательных интересов и познавательных действий в различных видах деятельности</a:t>
            </a:r>
            <a:endParaRPr lang="ru-RU" sz="2400" dirty="0"/>
          </a:p>
        </p:txBody>
      </p:sp>
      <p:pic>
        <p:nvPicPr>
          <p:cNvPr id="2050" name="Picture 2" descr="C:\Users\Teremok\Desktop\000\29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1285860"/>
            <a:ext cx="3745009" cy="2686134"/>
          </a:xfrm>
          <a:prstGeom prst="rect">
            <a:avLst/>
          </a:prstGeom>
          <a:noFill/>
        </p:spPr>
      </p:pic>
      <p:pic>
        <p:nvPicPr>
          <p:cNvPr id="2051" name="Picture 3" descr="C:\Users\Teremok\Desktop\000\2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4071942"/>
            <a:ext cx="3214710" cy="2258158"/>
          </a:xfrm>
          <a:prstGeom prst="rect">
            <a:avLst/>
          </a:prstGeom>
          <a:noFill/>
        </p:spPr>
      </p:pic>
      <p:pic>
        <p:nvPicPr>
          <p:cNvPr id="2052" name="Picture 4" descr="C:\Users\Teremok\Desktop\000\5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285860"/>
            <a:ext cx="3780585" cy="2503811"/>
          </a:xfrm>
          <a:prstGeom prst="rect">
            <a:avLst/>
          </a:prstGeom>
          <a:noFill/>
        </p:spPr>
      </p:pic>
      <p:pic>
        <p:nvPicPr>
          <p:cNvPr id="2054" name="Picture 6" descr="C:\Users\Teremok\Desktop\000\01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4000504"/>
            <a:ext cx="3214710" cy="2310831"/>
          </a:xfrm>
          <a:prstGeom prst="rect">
            <a:avLst/>
          </a:prstGeom>
          <a:noFill/>
        </p:spPr>
      </p:pic>
      <p:pic>
        <p:nvPicPr>
          <p:cNvPr id="2055" name="Picture 7" descr="C:\Users\Teremok\Desktop\0\DSC0712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86182" y="3643314"/>
            <a:ext cx="1714488" cy="3047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Учёт этнокультурной ситуации развития</a:t>
            </a:r>
            <a:endParaRPr lang="ru-RU" dirty="0"/>
          </a:p>
        </p:txBody>
      </p:sp>
      <p:pic>
        <p:nvPicPr>
          <p:cNvPr id="5122" name="Picture 2" descr="C:\Users\Teremok\Desktop\000\DSC0053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00108"/>
            <a:ext cx="3655484" cy="2741613"/>
          </a:xfrm>
          <a:prstGeom prst="rect">
            <a:avLst/>
          </a:prstGeom>
          <a:noFill/>
        </p:spPr>
      </p:pic>
      <p:pic>
        <p:nvPicPr>
          <p:cNvPr id="5123" name="Picture 3" descr="C:\Users\Teremok\Desktop\000\DSC005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3071810"/>
            <a:ext cx="2643206" cy="3524275"/>
          </a:xfrm>
          <a:prstGeom prst="rect">
            <a:avLst/>
          </a:prstGeom>
          <a:noFill/>
        </p:spPr>
      </p:pic>
      <p:pic>
        <p:nvPicPr>
          <p:cNvPr id="5124" name="Picture 4" descr="C:\Users\Teremok\Desktop\000\IMG_8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000108"/>
            <a:ext cx="2428892" cy="3238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Нравственно – патриотическая особенность русских – народных сказок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-народный язык сказок;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-привлекательность ярких образов;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-сказки помогают выразить своё отношение к хорошему и плохому;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-русская - народная сказка способствует развитию эстетических чувств, благородству души, сердечной чуткости;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-сказка несёт в себе положительный эмоциональный заряд, который влияет на весь процесс обучения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Формы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НОД: чтение, беседы, игровые занятия, экскурсии, продуктивная деятельность, проектная деятельность</a:t>
            </a:r>
            <a:r>
              <a:rPr lang="ru-RU" smtClean="0">
                <a:solidFill>
                  <a:srgbClr val="002060"/>
                </a:solidFill>
              </a:rPr>
              <a:t>, моделирование </a:t>
            </a:r>
            <a:r>
              <a:rPr lang="ru-RU" dirty="0" smtClean="0">
                <a:solidFill>
                  <a:srgbClr val="002060"/>
                </a:solidFill>
              </a:rPr>
              <a:t>и </a:t>
            </a:r>
            <a:r>
              <a:rPr lang="ru-RU" dirty="0" err="1" smtClean="0">
                <a:solidFill>
                  <a:srgbClr val="002060"/>
                </a:solidFill>
              </a:rPr>
              <a:t>т.д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Свободная деятельность детей: театрализованная, игровая, продуктивная, художественная и т.д.,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Совместная деятельность детей и взрослых: праздники, развлечения, выставки, работа кружка «Приобщение детей к истокам русской – народной культуры»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Моделирование</a:t>
            </a:r>
            <a:endParaRPr lang="ru-RU" dirty="0"/>
          </a:p>
        </p:txBody>
      </p:sp>
      <p:pic>
        <p:nvPicPr>
          <p:cNvPr id="11266" name="Picture 2" descr="C:\Users\Teremok\Desktop\6 группа\IMG_378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071546"/>
            <a:ext cx="3786214" cy="2839661"/>
          </a:xfrm>
          <a:prstGeom prst="rect">
            <a:avLst/>
          </a:prstGeom>
          <a:noFill/>
        </p:spPr>
      </p:pic>
      <p:pic>
        <p:nvPicPr>
          <p:cNvPr id="11267" name="Picture 3" descr="C:\Users\Teremok\Desktop\6 группа\IMG_37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3429000"/>
            <a:ext cx="2250297" cy="3000396"/>
          </a:xfrm>
          <a:prstGeom prst="rect">
            <a:avLst/>
          </a:prstGeom>
          <a:noFill/>
        </p:spPr>
      </p:pic>
      <p:pic>
        <p:nvPicPr>
          <p:cNvPr id="11268" name="Picture 4" descr="C:\Users\Teremok\Desktop\6 группа\IMG_38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071546"/>
            <a:ext cx="3730579" cy="2797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eremok\Desktop\000\7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4071966" cy="2853549"/>
          </a:xfrm>
          <a:prstGeom prst="rect">
            <a:avLst/>
          </a:prstGeom>
          <a:noFill/>
        </p:spPr>
      </p:pic>
      <p:pic>
        <p:nvPicPr>
          <p:cNvPr id="7171" name="Picture 3" descr="C:\Users\Teremok\Desktop\000\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500174"/>
            <a:ext cx="4143404" cy="2743822"/>
          </a:xfrm>
          <a:prstGeom prst="rect">
            <a:avLst/>
          </a:prstGeom>
          <a:noFill/>
        </p:spPr>
      </p:pic>
      <p:pic>
        <p:nvPicPr>
          <p:cNvPr id="7172" name="Picture 4" descr="C:\Users\Teremok\Desktop\000\7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214686"/>
            <a:ext cx="4057607" cy="301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Работа со сказкой</a:t>
            </a:r>
            <a:endParaRPr lang="ru-RU" dirty="0"/>
          </a:p>
        </p:txBody>
      </p:sp>
      <p:pic>
        <p:nvPicPr>
          <p:cNvPr id="6146" name="Picture 2" descr="F:\ТЕРЕМОК\фото для презентации\IMG_20150515_1608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928670"/>
            <a:ext cx="4452905" cy="2671743"/>
          </a:xfrm>
          <a:prstGeom prst="rect">
            <a:avLst/>
          </a:prstGeom>
          <a:noFill/>
        </p:spPr>
      </p:pic>
      <p:pic>
        <p:nvPicPr>
          <p:cNvPr id="6147" name="Picture 3" descr="C:\Users\Teremok\Desktop\6 группа\IMG_378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000108"/>
            <a:ext cx="3571900" cy="2678926"/>
          </a:xfrm>
          <a:prstGeom prst="rect">
            <a:avLst/>
          </a:prstGeom>
          <a:noFill/>
        </p:spPr>
      </p:pic>
      <p:pic>
        <p:nvPicPr>
          <p:cNvPr id="6148" name="Picture 4" descr="C:\Users\Teremok\Desktop\6 группа\IMG_37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786190"/>
            <a:ext cx="3444828" cy="2583621"/>
          </a:xfrm>
          <a:prstGeom prst="rect">
            <a:avLst/>
          </a:prstGeom>
          <a:noFill/>
        </p:spPr>
      </p:pic>
      <p:pic>
        <p:nvPicPr>
          <p:cNvPr id="6149" name="Picture 5" descr="C:\Users\Teremok\Desktop\6 группа\IMG_37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857628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Работа со сказкой</a:t>
            </a:r>
            <a:endParaRPr lang="ru-RU" dirty="0"/>
          </a:p>
        </p:txBody>
      </p:sp>
      <p:pic>
        <p:nvPicPr>
          <p:cNvPr id="4" name="Picture 2" descr="C:\Documents and Settings\Admin\Рабочий стол\круглый стол\01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571876"/>
            <a:ext cx="4214810" cy="2764406"/>
          </a:xfrm>
          <a:prstGeom prst="rect">
            <a:avLst/>
          </a:prstGeom>
          <a:noFill/>
        </p:spPr>
      </p:pic>
      <p:pic>
        <p:nvPicPr>
          <p:cNvPr id="8194" name="Picture 2" descr="C:\Users\Teremok\Desktop\000\6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928670"/>
            <a:ext cx="3929090" cy="2601695"/>
          </a:xfrm>
          <a:prstGeom prst="rect">
            <a:avLst/>
          </a:prstGeom>
          <a:noFill/>
        </p:spPr>
      </p:pic>
      <p:pic>
        <p:nvPicPr>
          <p:cNvPr id="8195" name="Picture 3" descr="C:\Users\Teremok\Desktop\000\3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975992"/>
            <a:ext cx="3500462" cy="2336616"/>
          </a:xfrm>
          <a:prstGeom prst="rect">
            <a:avLst/>
          </a:prstGeom>
          <a:noFill/>
        </p:spPr>
      </p:pic>
      <p:pic>
        <p:nvPicPr>
          <p:cNvPr id="8196" name="Picture 4" descr="C:\Users\Teremok\Desktop\круглый стол\01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786190"/>
            <a:ext cx="3857652" cy="257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Приёмы работы со сказкой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-продолжение сказок,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-придумывание нестандартных ситуаций,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-придумывание разных концовок,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-соединение нескольких сказок вместе,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-придумывание своих сказок,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-придумывание сказок про себя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Кадровые условия</a:t>
            </a:r>
            <a:endParaRPr lang="ru-RU" dirty="0"/>
          </a:p>
        </p:txBody>
      </p:sp>
      <p:pic>
        <p:nvPicPr>
          <p:cNvPr id="6146" name="Picture 2" descr="C:\Documents and Settings\Admin\Рабочий стол\круглый стол\Фото04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4000504"/>
            <a:ext cx="3369731" cy="2527298"/>
          </a:xfrm>
          <a:prstGeom prst="rect">
            <a:avLst/>
          </a:prstGeom>
          <a:noFill/>
        </p:spPr>
      </p:pic>
      <p:pic>
        <p:nvPicPr>
          <p:cNvPr id="9218" name="Picture 2" descr="C:\Users\Teremok\Desktop\000\2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1142984"/>
            <a:ext cx="1847691" cy="2595383"/>
          </a:xfrm>
          <a:prstGeom prst="rect">
            <a:avLst/>
          </a:prstGeom>
          <a:noFill/>
        </p:spPr>
      </p:pic>
      <p:pic>
        <p:nvPicPr>
          <p:cNvPr id="9219" name="Picture 3" descr="C:\Users\Teremok\Desktop\6 группа\IMG_38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571612"/>
            <a:ext cx="4714908" cy="3536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патриотизм     нравственность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Слово </a:t>
            </a:r>
            <a:r>
              <a:rPr lang="ru-RU" sz="3600" b="1" i="1" dirty="0" smtClean="0">
                <a:solidFill>
                  <a:srgbClr val="002060"/>
                </a:solidFill>
              </a:rPr>
              <a:t>«патриотизм» </a:t>
            </a:r>
            <a:r>
              <a:rPr lang="ru-RU" sz="3600" b="1" dirty="0" smtClean="0">
                <a:solidFill>
                  <a:srgbClr val="002060"/>
                </a:solidFill>
              </a:rPr>
              <a:t>означает </a:t>
            </a:r>
            <a:r>
              <a:rPr lang="ru-RU" sz="3600" b="1" i="1" dirty="0" smtClean="0">
                <a:solidFill>
                  <a:srgbClr val="002060"/>
                </a:solidFill>
              </a:rPr>
              <a:t>«родина, отечество».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          </a:t>
            </a:r>
            <a:r>
              <a:rPr lang="ru-RU" sz="3600" b="1" i="1" u="sng" dirty="0" smtClean="0">
                <a:solidFill>
                  <a:srgbClr val="002060"/>
                </a:solidFill>
              </a:rPr>
              <a:t> Патриотизм </a:t>
            </a:r>
            <a:r>
              <a:rPr lang="ru-RU" sz="3600" b="1" i="1" dirty="0" smtClean="0">
                <a:solidFill>
                  <a:srgbClr val="002060"/>
                </a:solidFill>
              </a:rPr>
              <a:t>— </a:t>
            </a:r>
            <a:r>
              <a:rPr lang="ru-RU" sz="3600" b="1" dirty="0" smtClean="0">
                <a:solidFill>
                  <a:srgbClr val="002060"/>
                </a:solidFill>
              </a:rPr>
              <a:t>это особое состояние сознания, связанное с любовью к Родине, Отечеству.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i="1" u="sng" dirty="0" smtClean="0">
                <a:solidFill>
                  <a:srgbClr val="002060"/>
                </a:solidFill>
              </a:rPr>
              <a:t>Нравственность</a:t>
            </a:r>
            <a:r>
              <a:rPr lang="ru-RU" sz="3600" b="1" dirty="0" smtClean="0">
                <a:solidFill>
                  <a:srgbClr val="002060"/>
                </a:solidFill>
              </a:rPr>
              <a:t> — термин, чаще всего употребляющийся в речи и литературе как</a:t>
            </a:r>
            <a:r>
              <a:rPr lang="ru-RU" sz="3600" dirty="0" smtClean="0"/>
              <a:t> </a:t>
            </a:r>
            <a:r>
              <a:rPr lang="ru-RU" sz="3600" b="1" dirty="0" smtClean="0">
                <a:hlinkClick r:id="rId2" tooltip="Синоним"/>
              </a:rPr>
              <a:t>синоним</a:t>
            </a:r>
            <a:r>
              <a:rPr lang="ru-RU" sz="3600" b="1" dirty="0" smtClean="0"/>
              <a:t> </a:t>
            </a:r>
            <a:r>
              <a:rPr lang="ru-RU" sz="3600" b="1" dirty="0" smtClean="0">
                <a:hlinkClick r:id="rId3" tooltip="Мораль"/>
              </a:rPr>
              <a:t>морали</a:t>
            </a:r>
            <a:r>
              <a:rPr lang="ru-RU" sz="3600" b="1" dirty="0" smtClean="0">
                <a:solidFill>
                  <a:srgbClr val="002060"/>
                </a:solidFill>
              </a:rPr>
              <a:t>, иногда —</a:t>
            </a:r>
            <a:r>
              <a:rPr lang="ru-RU" sz="3600" dirty="0" smtClean="0"/>
              <a:t> </a:t>
            </a:r>
            <a:r>
              <a:rPr lang="ru-RU" sz="3600" b="1" dirty="0" smtClean="0">
                <a:hlinkClick r:id="rId4" tooltip="Этика"/>
              </a:rPr>
              <a:t>этики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857620" y="571480"/>
            <a:ext cx="357190" cy="2703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534400" cy="12144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Предметно – развивающая образовательная среда по ФГОС ДО должна          быть: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Содержательно-насыщенной</a:t>
            </a:r>
          </a:p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Трансформируемой</a:t>
            </a:r>
          </a:p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Полифункциональной</a:t>
            </a:r>
          </a:p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Вариативной</a:t>
            </a:r>
          </a:p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Доступной</a:t>
            </a:r>
          </a:p>
          <a:p>
            <a:pPr lvl="0" hangingPunct="0"/>
            <a:r>
              <a:rPr lang="ru-RU" sz="3600" dirty="0" smtClean="0">
                <a:solidFill>
                  <a:srgbClr val="002060"/>
                </a:solidFill>
              </a:rPr>
              <a:t>Безопасной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Развивающая предметно – пространственная среда</a:t>
            </a:r>
            <a:endParaRPr lang="ru-RU" dirty="0"/>
          </a:p>
        </p:txBody>
      </p:sp>
      <p:pic>
        <p:nvPicPr>
          <p:cNvPr id="10242" name="Picture 2" descr="C:\Users\Teremok\Desktop\000\4a5DhZ-2Rh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857628"/>
            <a:ext cx="2470950" cy="2470950"/>
          </a:xfrm>
          <a:prstGeom prst="rect">
            <a:avLst/>
          </a:prstGeom>
          <a:noFill/>
        </p:spPr>
      </p:pic>
      <p:pic>
        <p:nvPicPr>
          <p:cNvPr id="10243" name="Picture 3" descr="C:\Users\Teremok\Desktop\000\4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14422"/>
            <a:ext cx="4214842" cy="2441287"/>
          </a:xfrm>
          <a:prstGeom prst="rect">
            <a:avLst/>
          </a:prstGeom>
          <a:noFill/>
        </p:spPr>
      </p:pic>
      <p:pic>
        <p:nvPicPr>
          <p:cNvPr id="10245" name="Picture 5" descr="C:\Users\Teremok\Desktop\000\4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214422"/>
            <a:ext cx="4165316" cy="1945997"/>
          </a:xfrm>
          <a:prstGeom prst="rect">
            <a:avLst/>
          </a:prstGeom>
          <a:noFill/>
        </p:spPr>
      </p:pic>
      <p:pic>
        <p:nvPicPr>
          <p:cNvPr id="10247" name="Picture 7" descr="C:\Users\Teremok\Desktop\000\IMG_81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357562"/>
            <a:ext cx="2500330" cy="3333772"/>
          </a:xfrm>
          <a:prstGeom prst="rect">
            <a:avLst/>
          </a:prstGeom>
          <a:noFill/>
        </p:spPr>
      </p:pic>
      <p:pic>
        <p:nvPicPr>
          <p:cNvPr id="10248" name="Picture 8" descr="C:\Users\Teremok\Desktop\000\IMG_81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14678" y="3929066"/>
            <a:ext cx="3043182" cy="2282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Развивающая предметно – пространственная среда</a:t>
            </a:r>
            <a:endParaRPr lang="ru-RU" dirty="0"/>
          </a:p>
        </p:txBody>
      </p:sp>
      <p:pic>
        <p:nvPicPr>
          <p:cNvPr id="14338" name="Picture 2" descr="C:\Users\Teremok\Desktop\000\IMG_80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643050"/>
            <a:ext cx="5357850" cy="4018388"/>
          </a:xfrm>
          <a:prstGeom prst="rect">
            <a:avLst/>
          </a:prstGeom>
          <a:noFill/>
        </p:spPr>
      </p:pic>
      <p:pic>
        <p:nvPicPr>
          <p:cNvPr id="5" name="Picture 4" descr="C:\Users\Teremok\Desktop\000\06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714488"/>
            <a:ext cx="3214710" cy="2140746"/>
          </a:xfrm>
          <a:prstGeom prst="rect">
            <a:avLst/>
          </a:prstGeom>
          <a:noFill/>
        </p:spPr>
      </p:pic>
      <p:pic>
        <p:nvPicPr>
          <p:cNvPr id="14339" name="Picture 3" descr="C:\Users\Teremok\Desktop\000\IMG_81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4357694"/>
            <a:ext cx="2428892" cy="1821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Кружок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«Приобщаем детей к истокам русской народной культуры»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929198"/>
            <a:ext cx="45719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круглый стол\Колядки 2015\01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4143380"/>
            <a:ext cx="3452319" cy="2285992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руглый стол\Колядки 2015\02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285860"/>
            <a:ext cx="3827047" cy="2534088"/>
          </a:xfrm>
          <a:prstGeom prst="rect">
            <a:avLst/>
          </a:prstGeom>
          <a:noFill/>
        </p:spPr>
      </p:pic>
      <p:pic>
        <p:nvPicPr>
          <p:cNvPr id="12290" name="Picture 2" descr="C:\Users\Teremok\Desktop\000\IMG_45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214422"/>
            <a:ext cx="3619525" cy="2714644"/>
          </a:xfrm>
          <a:prstGeom prst="rect">
            <a:avLst/>
          </a:prstGeom>
          <a:noFill/>
        </p:spPr>
      </p:pic>
      <p:pic>
        <p:nvPicPr>
          <p:cNvPr id="12291" name="Picture 3" descr="C:\Users\Teremok\Desktop\000\IMG_06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071942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руглый стол\015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85728"/>
            <a:ext cx="3571900" cy="2717137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круглый стол\68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286124"/>
            <a:ext cx="4100624" cy="2861306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Для Смоленска\Сады\IMG_61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7" y="3286124"/>
            <a:ext cx="3810027" cy="2857520"/>
          </a:xfrm>
          <a:prstGeom prst="rect">
            <a:avLst/>
          </a:prstGeom>
          <a:noFill/>
        </p:spPr>
      </p:pic>
      <p:pic>
        <p:nvPicPr>
          <p:cNvPr id="7" name="Picture 2" descr="C:\Users\Teremok\Desktop\000\4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285728"/>
            <a:ext cx="4031802" cy="267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786874" cy="5884758"/>
          </a:xfrm>
        </p:spPr>
        <p:txBody>
          <a:bodyPr/>
          <a:lstStyle/>
          <a:p>
            <a:pPr>
              <a:buNone/>
            </a:pPr>
            <a:r>
              <a:rPr lang="ru-RU" sz="6000" dirty="0" smtClean="0"/>
              <a:t>  </a:t>
            </a:r>
          </a:p>
          <a:p>
            <a:pPr>
              <a:buNone/>
            </a:pPr>
            <a:endParaRPr lang="ru-RU" sz="5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Презентация подготовлена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Натальей Владимировной Лопатиной,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воспитателем МБДОУ </a:t>
            </a:r>
            <a:r>
              <a:rPr lang="ru-RU" dirty="0" err="1" smtClean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/с «Теремок»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«кладезь мудрости народа»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Л.Н.Толстой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715016"/>
            <a:ext cx="341158" cy="1697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http://urf.podelise.ru/tw_files2/urls_21/81/d-80151/img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4000504"/>
            <a:ext cx="2928958" cy="2196718"/>
          </a:xfrm>
          <a:prstGeom prst="rect">
            <a:avLst/>
          </a:prstGeom>
          <a:noFill/>
        </p:spPr>
      </p:pic>
      <p:pic>
        <p:nvPicPr>
          <p:cNvPr id="2052" name="Picture 4" descr="http://vl-club.com/uploads/posts/2014-09/14118943421tzjevu8mpjw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000108"/>
            <a:ext cx="2643206" cy="2643207"/>
          </a:xfrm>
          <a:prstGeom prst="rect">
            <a:avLst/>
          </a:prstGeom>
          <a:noFill/>
        </p:spPr>
      </p:pic>
      <p:pic>
        <p:nvPicPr>
          <p:cNvPr id="2054" name="Picture 6" descr="http://s05.radikal.ru/i178/1005/8d/bf2e27e3d7b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4000504"/>
            <a:ext cx="2954180" cy="2183324"/>
          </a:xfrm>
          <a:prstGeom prst="rect">
            <a:avLst/>
          </a:prstGeom>
          <a:noFill/>
        </p:spPr>
      </p:pic>
      <p:pic>
        <p:nvPicPr>
          <p:cNvPr id="2056" name="Picture 8" descr="http://img1.liveinternet.ru/images/attach/c/7/94/32/94032567_skazki01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1428736"/>
            <a:ext cx="2215636" cy="2400272"/>
          </a:xfrm>
          <a:prstGeom prst="rect">
            <a:avLst/>
          </a:prstGeom>
          <a:noFill/>
        </p:spPr>
      </p:pic>
      <p:pic>
        <p:nvPicPr>
          <p:cNvPr id="2060" name="Picture 12" descr="http://img0.liveinternet.ru/images/attach/c/2/72/907/72907929_1301652269_teremok_201x242_15_bi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60" y="1500174"/>
            <a:ext cx="2689172" cy="2316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Цель: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b="1" dirty="0" smtClean="0">
                <a:solidFill>
                  <a:srgbClr val="002060"/>
                </a:solidFill>
              </a:rPr>
              <a:t>Нравственно – патриотическое воспитание дошкольников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-формировать нравственные представления, духовно-нравственные качества,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-формировать умение делать нравственный выбор,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-развивать умственные способности и психические процессы,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-развивать речь, обогащать словарь,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-развивать мотивационную, познавательную сферу,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-воспитывать трудолюбие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Принципы: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8858312" cy="5357850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3)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4) поддержка инициативы детей в различных видах деятельности;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5) сотрудничество Организации с семьей;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6) приобщение детей к </a:t>
            </a:r>
            <a:r>
              <a:rPr lang="ru-RU" sz="3600" dirty="0" err="1" smtClean="0">
                <a:solidFill>
                  <a:srgbClr val="002060"/>
                </a:solidFill>
              </a:rPr>
              <a:t>социокультурным</a:t>
            </a:r>
            <a:r>
              <a:rPr lang="ru-RU" sz="3600" dirty="0" smtClean="0">
                <a:solidFill>
                  <a:srgbClr val="002060"/>
                </a:solidFill>
              </a:rPr>
              <a:t> нормам, традициям семьи, общества и государства;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7) формирование познавательных интересов и познавательных действий ребенка в различных видах деятельности;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8) возрастная адекватность дошкольного образования (соответствие условий, требований, методов возрасту и особенностям развития);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9) учет этнокультурной ситуации развития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Содействие и сотрудничество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детей и взрослых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857892"/>
            <a:ext cx="12684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5" name="Picture 3" descr="C:\Documents and Settings\Admin\Рабочий стол\круглый стол\69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214422"/>
            <a:ext cx="4244274" cy="2823803"/>
          </a:xfrm>
          <a:prstGeom prst="rect">
            <a:avLst/>
          </a:prstGeom>
          <a:noFill/>
        </p:spPr>
      </p:pic>
      <p:pic>
        <p:nvPicPr>
          <p:cNvPr id="1027" name="Picture 3" descr="C:\Users\Teremok\Desktop\000\06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142984"/>
            <a:ext cx="2301846" cy="2768793"/>
          </a:xfrm>
          <a:prstGeom prst="rect">
            <a:avLst/>
          </a:prstGeom>
          <a:noFill/>
        </p:spPr>
      </p:pic>
      <p:pic>
        <p:nvPicPr>
          <p:cNvPr id="1031" name="Picture 7" descr="C:\Users\Teremok\Desktop\000\9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4143380"/>
            <a:ext cx="3655801" cy="2421169"/>
          </a:xfrm>
          <a:prstGeom prst="rect">
            <a:avLst/>
          </a:prstGeom>
          <a:noFill/>
        </p:spPr>
      </p:pic>
      <p:pic>
        <p:nvPicPr>
          <p:cNvPr id="1032" name="Picture 8" descr="C:\Users\Teremok\Desktop\000\09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4169386"/>
            <a:ext cx="3571900" cy="2365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Поддержка инициативы детей в различных видах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572140"/>
            <a:ext cx="198282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круглый стол\Колядки 2015\00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214422"/>
            <a:ext cx="3929090" cy="2676074"/>
          </a:xfrm>
          <a:prstGeom prst="rect">
            <a:avLst/>
          </a:prstGeom>
          <a:noFill/>
        </p:spPr>
      </p:pic>
      <p:pic>
        <p:nvPicPr>
          <p:cNvPr id="3074" name="Picture 2" descr="C:\Users\Teremok\Desktop\000\03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643314"/>
            <a:ext cx="2369362" cy="3055906"/>
          </a:xfrm>
          <a:prstGeom prst="rect">
            <a:avLst/>
          </a:prstGeom>
          <a:noFill/>
        </p:spPr>
      </p:pic>
      <p:pic>
        <p:nvPicPr>
          <p:cNvPr id="7" name="Picture 5" descr="C:\Users\Teremok\Desktop\000\1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3929066"/>
            <a:ext cx="1643074" cy="2399395"/>
          </a:xfrm>
          <a:prstGeom prst="rect">
            <a:avLst/>
          </a:prstGeom>
          <a:noFill/>
        </p:spPr>
      </p:pic>
      <p:pic>
        <p:nvPicPr>
          <p:cNvPr id="3075" name="Picture 3" descr="C:\Users\Teremok\Desktop\0\00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4071942"/>
            <a:ext cx="3769343" cy="2496366"/>
          </a:xfrm>
          <a:prstGeom prst="rect">
            <a:avLst/>
          </a:prstGeom>
          <a:noFill/>
        </p:spPr>
      </p:pic>
      <p:pic>
        <p:nvPicPr>
          <p:cNvPr id="3076" name="Picture 4" descr="C:\Users\Teremok\Desktop\000\037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1071546"/>
            <a:ext cx="3571900" cy="2478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Сотрудничество с семьёй</a:t>
            </a:r>
            <a:endParaRPr lang="ru-RU" dirty="0"/>
          </a:p>
        </p:txBody>
      </p:sp>
      <p:pic>
        <p:nvPicPr>
          <p:cNvPr id="7170" name="Picture 2" descr="C:\Documents and Settings\Admin\Рабочий стол\Для Смоленска\Родители\DSCN15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4143380"/>
            <a:ext cx="3143272" cy="2357454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Для Смоленска\Родители\IMG_26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4321974"/>
            <a:ext cx="2928958" cy="2196719"/>
          </a:xfrm>
          <a:prstGeom prst="rect">
            <a:avLst/>
          </a:prstGeom>
          <a:noFill/>
        </p:spPr>
      </p:pic>
      <p:pic>
        <p:nvPicPr>
          <p:cNvPr id="4099" name="Picture 3" descr="F:\ТЕРЕМОК\фото для презентации\71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214422"/>
            <a:ext cx="4146363" cy="2925554"/>
          </a:xfrm>
          <a:prstGeom prst="rect">
            <a:avLst/>
          </a:prstGeom>
          <a:noFill/>
        </p:spPr>
      </p:pic>
      <p:pic>
        <p:nvPicPr>
          <p:cNvPr id="4100" name="Picture 4" descr="F:\ТЕРЕМОК\фото для презентации\71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1428736"/>
            <a:ext cx="3786214" cy="2519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481</TotalTime>
  <Words>495</Words>
  <Application>Microsoft Office PowerPoint</Application>
  <PresentationFormat>Экран (4:3)</PresentationFormat>
  <Paragraphs>70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Официальная</vt:lpstr>
      <vt:lpstr>МУНИЦИПАЛЬНОЕ БЮДЖЕТНОЕ ДОШКОЛЬНОЕ ОБРАЗОВАТЕЛЬНОЕ УЧРЕЖДЕНИЕ ДЕТСКИЙ САД ОБЩЕРАЗВИВАЮЩЕГО ВИДА «ТЕРЕМОК» Г.ДЕСНОГОРСКА СМОЛЕНСКОЙ ОБЛАСТИ</vt:lpstr>
      <vt:lpstr>патриотизм     нравственность</vt:lpstr>
      <vt:lpstr>«кладезь мудрости народа»                                                              Л.Н.Толстой</vt:lpstr>
      <vt:lpstr>Цель:</vt:lpstr>
      <vt:lpstr>Задачи:</vt:lpstr>
      <vt:lpstr>Принципы:</vt:lpstr>
      <vt:lpstr>Содействие и сотрудничество  детей и взрослых</vt:lpstr>
      <vt:lpstr>Поддержка инициативы детей в различных видах деятельности</vt:lpstr>
      <vt:lpstr>Сотрудничество с семьёй</vt:lpstr>
      <vt:lpstr>Формирование познавательных интересов и познавательных действий в различных видах деятельности</vt:lpstr>
      <vt:lpstr>Учёт этнокультурной ситуации развития</vt:lpstr>
      <vt:lpstr>Нравственно – патриотическая особенность русских – народных сказок</vt:lpstr>
      <vt:lpstr>Формы работы:</vt:lpstr>
      <vt:lpstr>Моделирование</vt:lpstr>
      <vt:lpstr>Слайд 15</vt:lpstr>
      <vt:lpstr>Работа со сказкой</vt:lpstr>
      <vt:lpstr>Работа со сказкой</vt:lpstr>
      <vt:lpstr>Приёмы работы со сказкой</vt:lpstr>
      <vt:lpstr>Кадровые условия</vt:lpstr>
      <vt:lpstr>Предметно – развивающая образовательная среда по ФГОС ДО должна          быть:</vt:lpstr>
      <vt:lpstr>Развивающая предметно – пространственная среда</vt:lpstr>
      <vt:lpstr>Развивающая предметно – пространственная среда</vt:lpstr>
      <vt:lpstr>Кружок «Приобщаем детей к истокам русской народной культуры»  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«ТЕРЕМОК» Г.ДЕСНОГОРСКА СМОЛЕНСКОЙ ОБЛАСТИ</dc:title>
  <dc:creator>Admin</dc:creator>
  <cp:lastModifiedBy>Teremok</cp:lastModifiedBy>
  <cp:revision>48</cp:revision>
  <dcterms:created xsi:type="dcterms:W3CDTF">2015-05-17T11:19:56Z</dcterms:created>
  <dcterms:modified xsi:type="dcterms:W3CDTF">2019-10-01T10:50:25Z</dcterms:modified>
</cp:coreProperties>
</file>