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charts/chart3.xml" ContentType="application/vnd.openxmlformats-officedocument.drawingml.chart+xml"/>
  <Override PartName="/ppt/charts/chart4.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drawings/drawing3.xml" ContentType="application/vnd.openxmlformats-officedocument.drawingml.chartshap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9" r:id="rId3"/>
    <p:sldId id="274" r:id="rId4"/>
    <p:sldId id="259" r:id="rId5"/>
    <p:sldId id="277" r:id="rId6"/>
    <p:sldId id="282" r:id="rId7"/>
    <p:sldId id="278" r:id="rId8"/>
    <p:sldId id="260" r:id="rId9"/>
    <p:sldId id="261" r:id="rId10"/>
    <p:sldId id="262" r:id="rId11"/>
    <p:sldId id="263" r:id="rId12"/>
    <p:sldId id="264" r:id="rId13"/>
    <p:sldId id="265" r:id="rId14"/>
    <p:sldId id="266" r:id="rId15"/>
    <p:sldId id="271" r:id="rId16"/>
    <p:sldId id="267" r:id="rId17"/>
    <p:sldId id="268" r:id="rId18"/>
    <p:sldId id="269" r:id="rId19"/>
    <p:sldId id="270" r:id="rId20"/>
    <p:sldId id="272" r:id="rId21"/>
    <p:sldId id="275" r:id="rId22"/>
    <p:sldId id="298" r:id="rId23"/>
    <p:sldId id="276" r:id="rId24"/>
    <p:sldId id="281"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9" r:id="rId4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286" autoAdjust="0"/>
  </p:normalViewPr>
  <p:slideViewPr>
    <p:cSldViewPr>
      <p:cViewPr varScale="1">
        <p:scale>
          <a:sx n="71" d="100"/>
          <a:sy n="71" d="100"/>
        </p:scale>
        <p:origin x="-150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x34\Desktop\&#1079;&#1072;&#1075;&#1088;&#1103;&#1079;&#1085;&#1077;&#1085;&#1080;&#1077;%20&#1074;&#1086;&#1079;&#1076;&#1091;&#1093;&#107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x34\Desktop\&#1095;&#1072;&#1089;&#1090;&#1080;&#1094;&#1099;%20&#1074;%20&#1089;&#1085;&#1077;&#1075;&#1091;.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x34\Desktop\&#1101;&#1083;&#1077;&#1082;&#1090;&#1088;&#1086;&#1087;&#1088;&#1086;&#1074;&#1086;&#1076;&#1085;&#1086;&#1089;&#1090;&#1100;%20&#1087;&#1086;%20&#1089;&#1077;&#1079;&#1086;&#1085;&#1072;&#1084;%20&#1075;&#1086;&#1076;&#1072;.xlsx" TargetMode="Externa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Users\x34\Desktop\&#1082;&#1080;&#1089;&#1083;&#1086;&#1090;&#1085;&#1086;&#1089;&#1090;&#1100;%20&#1087;&#1086;%20&#1089;&#1077;&#1079;&#1086;&#1085;&#1072;&#1084;%20&#1075;&#1086;&#1076;&#107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plotArea>
      <c:layout>
        <c:manualLayout>
          <c:layoutTarget val="inner"/>
          <c:xMode val="edge"/>
          <c:yMode val="edge"/>
          <c:x val="7.9661854768153975E-2"/>
          <c:y val="8.1605987370390765E-2"/>
          <c:w val="0.71879636920384971"/>
          <c:h val="0.83015791342913992"/>
        </c:manualLayout>
      </c:layout>
      <c:lineChart>
        <c:grouping val="standard"/>
        <c:ser>
          <c:idx val="0"/>
          <c:order val="0"/>
          <c:val>
            <c:numRef>
              <c:f>Лист1!$A$1:$A$4</c:f>
              <c:numCache>
                <c:formatCode>General</c:formatCode>
                <c:ptCount val="4"/>
                <c:pt idx="0">
                  <c:v>0</c:v>
                </c:pt>
                <c:pt idx="1">
                  <c:v>0</c:v>
                </c:pt>
                <c:pt idx="2">
                  <c:v>0</c:v>
                </c:pt>
              </c:numCache>
            </c:numRef>
          </c:val>
        </c:ser>
        <c:ser>
          <c:idx val="1"/>
          <c:order val="1"/>
          <c:val>
            <c:numRef>
              <c:f>Лист1!$B$1:$B$4</c:f>
              <c:numCache>
                <c:formatCode>General</c:formatCode>
                <c:ptCount val="4"/>
                <c:pt idx="0">
                  <c:v>18.5</c:v>
                </c:pt>
                <c:pt idx="1">
                  <c:v>17.5</c:v>
                </c:pt>
                <c:pt idx="2">
                  <c:v>6.3</c:v>
                </c:pt>
              </c:numCache>
            </c:numRef>
          </c:val>
        </c:ser>
        <c:ser>
          <c:idx val="2"/>
          <c:order val="2"/>
          <c:val>
            <c:numRef>
              <c:f>Лист1!$C$1:$C$4</c:f>
              <c:numCache>
                <c:formatCode>General</c:formatCode>
                <c:ptCount val="4"/>
              </c:numCache>
            </c:numRef>
          </c:val>
        </c:ser>
        <c:marker val="1"/>
        <c:axId val="122432896"/>
        <c:axId val="122438784"/>
      </c:lineChart>
      <c:catAx>
        <c:axId val="122432896"/>
        <c:scaling>
          <c:orientation val="minMax"/>
        </c:scaling>
        <c:axPos val="b"/>
        <c:tickLblPos val="nextTo"/>
        <c:crossAx val="122438784"/>
        <c:crosses val="autoZero"/>
        <c:auto val="1"/>
        <c:lblAlgn val="ctr"/>
        <c:lblOffset val="100"/>
      </c:catAx>
      <c:valAx>
        <c:axId val="122438784"/>
        <c:scaling>
          <c:orientation val="minMax"/>
        </c:scaling>
        <c:axPos val="l"/>
        <c:majorGridlines/>
        <c:numFmt formatCode="General" sourceLinked="1"/>
        <c:tickLblPos val="nextTo"/>
        <c:txPr>
          <a:bodyPr/>
          <a:lstStyle/>
          <a:p>
            <a:pPr>
              <a:defRPr sz="1400"/>
            </a:pPr>
            <a:endParaRPr lang="ru-RU"/>
          </a:p>
        </c:txPr>
        <c:crossAx val="122432896"/>
        <c:crosses val="autoZero"/>
        <c:crossBetween val="between"/>
      </c:valAx>
    </c:plotArea>
    <c:legend>
      <c:legendPos val="r"/>
    </c:legend>
    <c:plotVisOnly val="1"/>
  </c:chart>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style val="3"/>
  <c:chart>
    <c:view3D>
      <c:perspective val="30"/>
    </c:view3D>
    <c:plotArea>
      <c:layout/>
      <c:pie3DChart>
        <c:varyColors val="1"/>
        <c:ser>
          <c:idx val="0"/>
          <c:order val="0"/>
          <c:explosion val="26"/>
          <c:dLbls>
            <c:dLbl>
              <c:idx val="0"/>
              <c:layout>
                <c:manualLayout>
                  <c:x val="-8.3333333333333367E-3"/>
                  <c:y val="-8.3333333333333343E-2"/>
                </c:manualLayout>
              </c:layout>
              <c:dLblPos val="bestFit"/>
              <c:showVal val="1"/>
            </c:dLbl>
            <c:dLbl>
              <c:idx val="1"/>
              <c:layout>
                <c:manualLayout>
                  <c:x val="0"/>
                  <c:y val="9.259259259259299E-2"/>
                </c:manualLayout>
              </c:layout>
              <c:dLblPos val="bestFit"/>
              <c:showVal val="1"/>
            </c:dLbl>
            <c:dLbl>
              <c:idx val="2"/>
              <c:layout>
                <c:manualLayout>
                  <c:x val="-3.333333333333334E-2"/>
                  <c:y val="-4.1666666666666664E-2"/>
                </c:manualLayout>
              </c:layout>
              <c:dLblPos val="bestFit"/>
              <c:showVal val="1"/>
            </c:dLbl>
            <c:delete val="1"/>
            <c:txPr>
              <a:bodyPr/>
              <a:lstStyle/>
              <a:p>
                <a:pPr>
                  <a:defRPr sz="2800"/>
                </a:pPr>
                <a:endParaRPr lang="ru-RU"/>
              </a:p>
            </c:txPr>
          </c:dLbls>
          <c:cat>
            <c:strRef>
              <c:f>Лист1!$A$1:$A$3</c:f>
              <c:strCache>
                <c:ptCount val="3"/>
                <c:pt idx="0">
                  <c:v>остановка</c:v>
                </c:pt>
                <c:pt idx="1">
                  <c:v>кочегарка</c:v>
                </c:pt>
                <c:pt idx="2">
                  <c:v>поле</c:v>
                </c:pt>
              </c:strCache>
            </c:strRef>
          </c:cat>
          <c:val>
            <c:numRef>
              <c:f>Лист1!$B$1:$B$3</c:f>
              <c:numCache>
                <c:formatCode>0.00%</c:formatCode>
                <c:ptCount val="3"/>
                <c:pt idx="0">
                  <c:v>0.43200000000000038</c:v>
                </c:pt>
                <c:pt idx="1">
                  <c:v>0.41600000000000031</c:v>
                </c:pt>
                <c:pt idx="2">
                  <c:v>0.15200000000000022</c:v>
                </c:pt>
              </c:numCache>
            </c:numRef>
          </c:val>
        </c:ser>
        <c:ser>
          <c:idx val="1"/>
          <c:order val="1"/>
          <c:explosion val="25"/>
          <c:cat>
            <c:strRef>
              <c:f>Лист1!$A$1:$A$3</c:f>
              <c:strCache>
                <c:ptCount val="3"/>
                <c:pt idx="0">
                  <c:v>остановка</c:v>
                </c:pt>
                <c:pt idx="1">
                  <c:v>кочегарка</c:v>
                </c:pt>
                <c:pt idx="2">
                  <c:v>поле</c:v>
                </c:pt>
              </c:strCache>
            </c:strRef>
          </c:cat>
          <c:val>
            <c:numRef>
              <c:f>Лист1!$C$1:$C$3</c:f>
              <c:numCache>
                <c:formatCode>General</c:formatCode>
                <c:ptCount val="3"/>
              </c:numCache>
            </c:numRef>
          </c:val>
        </c:ser>
      </c:pie3DChart>
    </c:plotArea>
    <c:legend>
      <c:legendPos val="r"/>
      <c:layout>
        <c:manualLayout>
          <c:xMode val="edge"/>
          <c:yMode val="edge"/>
          <c:x val="0.70951625838436849"/>
          <c:y val="0.61426641332089549"/>
          <c:w val="0.28585411198600252"/>
          <c:h val="0.36234069699620952"/>
        </c:manualLayout>
      </c:layout>
      <c:txPr>
        <a:bodyPr/>
        <a:lstStyle/>
        <a:p>
          <a:pPr>
            <a:defRPr sz="2400"/>
          </a:pPr>
          <a:endParaRPr lang="ru-RU"/>
        </a:p>
      </c:txPr>
    </c:legend>
    <c:plotVisOnly val="1"/>
  </c:chart>
  <c:txPr>
    <a:bodyPr/>
    <a:lstStyle/>
    <a:p>
      <a:pPr>
        <a:defRPr sz="1800"/>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7.8919072615923014E-2"/>
          <c:y val="5.1400554097404488E-2"/>
          <c:w val="0.85847112860892394"/>
          <c:h val="0.85576771653543482"/>
        </c:manualLayout>
      </c:layout>
      <c:bar3DChart>
        <c:barDir val="col"/>
        <c:grouping val="clustered"/>
        <c:ser>
          <c:idx val="0"/>
          <c:order val="0"/>
          <c:val>
            <c:numRef>
              <c:f>Лист1!$A$2:$F$2</c:f>
              <c:numCache>
                <c:formatCode>General</c:formatCode>
                <c:ptCount val="6"/>
                <c:pt idx="0">
                  <c:v>0</c:v>
                </c:pt>
                <c:pt idx="2">
                  <c:v>1.2</c:v>
                </c:pt>
                <c:pt idx="3">
                  <c:v>1.5</c:v>
                </c:pt>
                <c:pt idx="4">
                  <c:v>1.52</c:v>
                </c:pt>
              </c:numCache>
            </c:numRef>
          </c:val>
        </c:ser>
        <c:ser>
          <c:idx val="1"/>
          <c:order val="1"/>
          <c:val>
            <c:numRef>
              <c:f>Лист1!$A$3:$F$3</c:f>
              <c:numCache>
                <c:formatCode>General</c:formatCode>
                <c:ptCount val="6"/>
                <c:pt idx="0">
                  <c:v>0</c:v>
                </c:pt>
                <c:pt idx="2">
                  <c:v>1.5</c:v>
                </c:pt>
                <c:pt idx="3">
                  <c:v>1.3</c:v>
                </c:pt>
                <c:pt idx="4">
                  <c:v>1.4</c:v>
                </c:pt>
              </c:numCache>
            </c:numRef>
          </c:val>
        </c:ser>
        <c:ser>
          <c:idx val="2"/>
          <c:order val="2"/>
          <c:val>
            <c:numRef>
              <c:f>Лист1!$A$4:$F$4</c:f>
              <c:numCache>
                <c:formatCode>General</c:formatCode>
                <c:ptCount val="6"/>
                <c:pt idx="0">
                  <c:v>0</c:v>
                </c:pt>
                <c:pt idx="2">
                  <c:v>1.52</c:v>
                </c:pt>
                <c:pt idx="3">
                  <c:v>0.5</c:v>
                </c:pt>
                <c:pt idx="4">
                  <c:v>0.60000000000000064</c:v>
                </c:pt>
              </c:numCache>
            </c:numRef>
          </c:val>
        </c:ser>
        <c:ser>
          <c:idx val="3"/>
          <c:order val="3"/>
          <c:val>
            <c:numRef>
              <c:f>Лист1!$A$5:$F$5</c:f>
              <c:numCache>
                <c:formatCode>General</c:formatCode>
                <c:ptCount val="6"/>
                <c:pt idx="0">
                  <c:v>0</c:v>
                </c:pt>
                <c:pt idx="3">
                  <c:v>0.52</c:v>
                </c:pt>
                <c:pt idx="4">
                  <c:v>0.5</c:v>
                </c:pt>
              </c:numCache>
            </c:numRef>
          </c:val>
        </c:ser>
        <c:ser>
          <c:idx val="4"/>
          <c:order val="4"/>
          <c:val>
            <c:numRef>
              <c:f>Лист1!$A$6:$F$6</c:f>
              <c:numCache>
                <c:formatCode>General</c:formatCode>
                <c:ptCount val="6"/>
              </c:numCache>
            </c:numRef>
          </c:val>
        </c:ser>
        <c:ser>
          <c:idx val="5"/>
          <c:order val="5"/>
          <c:val>
            <c:numRef>
              <c:f>Лист1!$A$7:$F$7</c:f>
              <c:numCache>
                <c:formatCode>General</c:formatCode>
                <c:ptCount val="6"/>
              </c:numCache>
            </c:numRef>
          </c:val>
        </c:ser>
        <c:shape val="cylinder"/>
        <c:axId val="122637312"/>
        <c:axId val="122647296"/>
        <c:axId val="0"/>
      </c:bar3DChart>
      <c:catAx>
        <c:axId val="122637312"/>
        <c:scaling>
          <c:orientation val="minMax"/>
        </c:scaling>
        <c:delete val="1"/>
        <c:axPos val="b"/>
        <c:tickLblPos val="none"/>
        <c:crossAx val="122647296"/>
        <c:crosses val="autoZero"/>
        <c:auto val="1"/>
        <c:lblAlgn val="ctr"/>
        <c:lblOffset val="100"/>
      </c:catAx>
      <c:valAx>
        <c:axId val="122647296"/>
        <c:scaling>
          <c:orientation val="minMax"/>
        </c:scaling>
        <c:axPos val="l"/>
        <c:majorGridlines/>
        <c:numFmt formatCode="General" sourceLinked="1"/>
        <c:tickLblPos val="nextTo"/>
        <c:crossAx val="122637312"/>
        <c:crosses val="autoZero"/>
        <c:crossBetween val="between"/>
      </c:valAx>
    </c:plotArea>
    <c:legend>
      <c:legendPos val="r"/>
      <c:legendEntry>
        <c:idx val="4"/>
        <c:delete val="1"/>
      </c:legendEntry>
      <c:legendEntry>
        <c:idx val="5"/>
        <c:delete val="1"/>
      </c:legendEntry>
      <c:layout>
        <c:manualLayout>
          <c:xMode val="edge"/>
          <c:yMode val="edge"/>
          <c:x val="0.85615615796117084"/>
          <c:y val="0.31641590409307024"/>
          <c:w val="0.10313137384544489"/>
          <c:h val="0.54284386748953883"/>
        </c:manualLayout>
      </c:layout>
    </c:legend>
    <c:plotVisOnly val="1"/>
  </c:chart>
  <c:externalData r:id="rId1"/>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style val="12"/>
  <c:chart>
    <c:view3D>
      <c:rAngAx val="1"/>
    </c:view3D>
    <c:plotArea>
      <c:layout>
        <c:manualLayout>
          <c:layoutTarget val="inner"/>
          <c:xMode val="edge"/>
          <c:yMode val="edge"/>
          <c:x val="5.7905074365704294E-2"/>
          <c:y val="4.3926883026861999E-2"/>
          <c:w val="0.79059623797025358"/>
          <c:h val="0.87673917614897812"/>
        </c:manualLayout>
      </c:layout>
      <c:bar3DChart>
        <c:barDir val="col"/>
        <c:grouping val="clustered"/>
        <c:ser>
          <c:idx val="0"/>
          <c:order val="0"/>
          <c:val>
            <c:numRef>
              <c:f>Лист1!$A$1:$A$7</c:f>
              <c:numCache>
                <c:formatCode>General</c:formatCode>
                <c:ptCount val="7"/>
                <c:pt idx="0">
                  <c:v>0</c:v>
                </c:pt>
                <c:pt idx="1">
                  <c:v>0</c:v>
                </c:pt>
                <c:pt idx="2">
                  <c:v>0</c:v>
                </c:pt>
                <c:pt idx="3">
                  <c:v>0</c:v>
                </c:pt>
                <c:pt idx="4">
                  <c:v>0</c:v>
                </c:pt>
              </c:numCache>
            </c:numRef>
          </c:val>
        </c:ser>
        <c:ser>
          <c:idx val="1"/>
          <c:order val="1"/>
          <c:val>
            <c:numRef>
              <c:f>Лист1!$B$1:$B$7</c:f>
              <c:numCache>
                <c:formatCode>General</c:formatCode>
                <c:ptCount val="7"/>
              </c:numCache>
            </c:numRef>
          </c:val>
        </c:ser>
        <c:ser>
          <c:idx val="2"/>
          <c:order val="2"/>
          <c:val>
            <c:numRef>
              <c:f>Лист1!$C$1:$C$7</c:f>
              <c:numCache>
                <c:formatCode>General</c:formatCode>
                <c:ptCount val="7"/>
                <c:pt idx="0">
                  <c:v>7.6</c:v>
                </c:pt>
                <c:pt idx="1">
                  <c:v>5</c:v>
                </c:pt>
                <c:pt idx="2">
                  <c:v>6.3</c:v>
                </c:pt>
              </c:numCache>
            </c:numRef>
          </c:val>
        </c:ser>
        <c:ser>
          <c:idx val="3"/>
          <c:order val="3"/>
          <c:val>
            <c:numRef>
              <c:f>Лист1!$D$1:$D$7</c:f>
              <c:numCache>
                <c:formatCode>General</c:formatCode>
                <c:ptCount val="7"/>
                <c:pt idx="0">
                  <c:v>7.4</c:v>
                </c:pt>
                <c:pt idx="1">
                  <c:v>5.5</c:v>
                </c:pt>
                <c:pt idx="3">
                  <c:v>6.2</c:v>
                </c:pt>
              </c:numCache>
            </c:numRef>
          </c:val>
        </c:ser>
        <c:ser>
          <c:idx val="4"/>
          <c:order val="4"/>
          <c:val>
            <c:numRef>
              <c:f>Лист1!$E$1:$E$7</c:f>
              <c:numCache>
                <c:formatCode>General</c:formatCode>
                <c:ptCount val="7"/>
                <c:pt idx="0">
                  <c:v>7.5</c:v>
                </c:pt>
                <c:pt idx="1">
                  <c:v>5.6</c:v>
                </c:pt>
                <c:pt idx="3">
                  <c:v>6</c:v>
                </c:pt>
                <c:pt idx="4">
                  <c:v>8.3000000000000007</c:v>
                </c:pt>
              </c:numCache>
            </c:numRef>
          </c:val>
        </c:ser>
        <c:ser>
          <c:idx val="5"/>
          <c:order val="5"/>
          <c:val>
            <c:numRef>
              <c:f>Лист1!$F$1:$F$7</c:f>
              <c:numCache>
                <c:formatCode>General</c:formatCode>
                <c:ptCount val="7"/>
              </c:numCache>
            </c:numRef>
          </c:val>
        </c:ser>
        <c:shape val="cylinder"/>
        <c:axId val="122964608"/>
        <c:axId val="122986880"/>
        <c:axId val="0"/>
      </c:bar3DChart>
      <c:catAx>
        <c:axId val="122964608"/>
        <c:scaling>
          <c:orientation val="minMax"/>
        </c:scaling>
        <c:axPos val="b"/>
        <c:tickLblPos val="nextTo"/>
        <c:crossAx val="122986880"/>
        <c:crosses val="autoZero"/>
        <c:auto val="1"/>
        <c:lblAlgn val="ctr"/>
        <c:lblOffset val="100"/>
      </c:catAx>
      <c:valAx>
        <c:axId val="122986880"/>
        <c:scaling>
          <c:orientation val="minMax"/>
        </c:scaling>
        <c:axPos val="l"/>
        <c:majorGridlines/>
        <c:numFmt formatCode="General" sourceLinked="1"/>
        <c:tickLblPos val="nextTo"/>
        <c:txPr>
          <a:bodyPr/>
          <a:lstStyle/>
          <a:p>
            <a:pPr>
              <a:defRPr sz="1400"/>
            </a:pPr>
            <a:endParaRPr lang="ru-RU"/>
          </a:p>
        </c:txPr>
        <c:crossAx val="122964608"/>
        <c:crosses val="autoZero"/>
        <c:crossBetween val="between"/>
      </c:valAx>
    </c:plotArea>
    <c:legend>
      <c:legendPos val="r"/>
      <c:layout>
        <c:manualLayout>
          <c:xMode val="edge"/>
          <c:yMode val="edge"/>
          <c:x val="0.888145080130881"/>
          <c:y val="0.21095808187966819"/>
          <c:w val="9.6440661680295692E-2"/>
          <c:h val="0.6787678149559081"/>
        </c:manualLayout>
      </c:layout>
    </c:legend>
    <c:plotVisOnly val="1"/>
  </c:chart>
  <c:externalData r:id="rId1"/>
  <c:userShapes r:id="rId2"/>
</c:chartSpace>
</file>

<file path=ppt/drawings/drawing1.xml><?xml version="1.0" encoding="utf-8"?>
<c:userShapes xmlns:c="http://schemas.openxmlformats.org/drawingml/2006/chart">
  <cdr:relSizeAnchor xmlns:cdr="http://schemas.openxmlformats.org/drawingml/2006/chartDrawing">
    <cdr:from>
      <cdr:x>0.25417</cdr:x>
      <cdr:y>0.78819</cdr:y>
    </cdr:from>
    <cdr:to>
      <cdr:x>0.49583</cdr:x>
      <cdr:y>1</cdr:y>
    </cdr:to>
    <cdr:sp macro="" textlink="">
      <cdr:nvSpPr>
        <cdr:cNvPr id="2" name="TextBox 1"/>
        <cdr:cNvSpPr txBox="1"/>
      </cdr:nvSpPr>
      <cdr:spPr>
        <a:xfrm xmlns:a="http://schemas.openxmlformats.org/drawingml/2006/main">
          <a:off x="1162050" y="2162174"/>
          <a:ext cx="1104900" cy="58102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a:p>
      </cdr:txBody>
    </cdr:sp>
  </cdr:relSizeAnchor>
  <cdr:relSizeAnchor xmlns:cdr="http://schemas.openxmlformats.org/drawingml/2006/chartDrawing">
    <cdr:from>
      <cdr:x>0.26667</cdr:x>
      <cdr:y>0.89766</cdr:y>
    </cdr:from>
    <cdr:to>
      <cdr:x>0.50625</cdr:x>
      <cdr:y>1</cdr:y>
    </cdr:to>
    <cdr:sp macro="" textlink="">
      <cdr:nvSpPr>
        <cdr:cNvPr id="3" name="TextBox 2"/>
        <cdr:cNvSpPr txBox="1"/>
      </cdr:nvSpPr>
      <cdr:spPr>
        <a:xfrm xmlns:a="http://schemas.openxmlformats.org/drawingml/2006/main">
          <a:off x="2304256" y="4421088"/>
          <a:ext cx="2070230" cy="5040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2000" dirty="0"/>
            <a:t>кочегарка</a:t>
          </a:r>
        </a:p>
      </cdr:txBody>
    </cdr:sp>
  </cdr:relSizeAnchor>
  <cdr:relSizeAnchor xmlns:cdr="http://schemas.openxmlformats.org/drawingml/2006/chartDrawing">
    <cdr:from>
      <cdr:x>0.45</cdr:x>
      <cdr:y>0.89766</cdr:y>
    </cdr:from>
    <cdr:to>
      <cdr:x>0.66042</cdr:x>
      <cdr:y>1</cdr:y>
    </cdr:to>
    <cdr:sp macro="" textlink="">
      <cdr:nvSpPr>
        <cdr:cNvPr id="4" name="TextBox 3"/>
        <cdr:cNvSpPr txBox="1"/>
      </cdr:nvSpPr>
      <cdr:spPr>
        <a:xfrm xmlns:a="http://schemas.openxmlformats.org/drawingml/2006/main">
          <a:off x="3888431" y="4421088"/>
          <a:ext cx="1818231" cy="5040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2000" dirty="0">
              <a:solidFill>
                <a:srgbClr val="00B050"/>
              </a:solidFill>
            </a:rPr>
            <a:t>поле</a:t>
          </a:r>
        </a:p>
      </cdr:txBody>
    </cdr:sp>
  </cdr:relSizeAnchor>
  <cdr:relSizeAnchor xmlns:cdr="http://schemas.openxmlformats.org/drawingml/2006/chartDrawing">
    <cdr:from>
      <cdr:x>0.075</cdr:x>
      <cdr:y>0.89766</cdr:y>
    </cdr:from>
    <cdr:to>
      <cdr:x>0.21415</cdr:x>
      <cdr:y>1</cdr:y>
    </cdr:to>
    <cdr:sp macro="" textlink="">
      <cdr:nvSpPr>
        <cdr:cNvPr id="5" name="TextBox 4"/>
        <cdr:cNvSpPr txBox="1"/>
      </cdr:nvSpPr>
      <cdr:spPr>
        <a:xfrm xmlns:a="http://schemas.openxmlformats.org/drawingml/2006/main">
          <a:off x="648072" y="4421088"/>
          <a:ext cx="1202432" cy="5040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2000" dirty="0" smtClean="0">
              <a:solidFill>
                <a:srgbClr val="FF0000"/>
              </a:solidFill>
            </a:rPr>
            <a:t>остановка</a:t>
          </a:r>
          <a:endParaRPr lang="ru-RU" sz="2000" dirty="0">
            <a:solidFill>
              <a:srgbClr val="FF0000"/>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0.32083</cdr:x>
      <cdr:y>0.85764</cdr:y>
    </cdr:from>
    <cdr:to>
      <cdr:x>0.52083</cdr:x>
      <cdr:y>1</cdr:y>
    </cdr:to>
    <cdr:sp macro="" textlink="">
      <cdr:nvSpPr>
        <cdr:cNvPr id="2" name="TextBox 1"/>
        <cdr:cNvSpPr txBox="1"/>
      </cdr:nvSpPr>
      <cdr:spPr>
        <a:xfrm xmlns:a="http://schemas.openxmlformats.org/drawingml/2006/main">
          <a:off x="1466850" y="2352674"/>
          <a:ext cx="914400" cy="39052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a:p>
      </cdr:txBody>
    </cdr:sp>
  </cdr:relSizeAnchor>
  <cdr:relSizeAnchor xmlns:cdr="http://schemas.openxmlformats.org/drawingml/2006/chartDrawing">
    <cdr:from>
      <cdr:x>0.28125</cdr:x>
      <cdr:y>0.73958</cdr:y>
    </cdr:from>
    <cdr:to>
      <cdr:x>0.56458</cdr:x>
      <cdr:y>1</cdr:y>
    </cdr:to>
    <cdr:sp macro="" textlink="">
      <cdr:nvSpPr>
        <cdr:cNvPr id="3" name="TextBox 2"/>
        <cdr:cNvSpPr txBox="1"/>
      </cdr:nvSpPr>
      <cdr:spPr>
        <a:xfrm xmlns:a="http://schemas.openxmlformats.org/drawingml/2006/main">
          <a:off x="1285875" y="2028824"/>
          <a:ext cx="1295400" cy="71437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a:p>
      </cdr:txBody>
    </cdr:sp>
  </cdr:relSizeAnchor>
  <cdr:relSizeAnchor xmlns:cdr="http://schemas.openxmlformats.org/drawingml/2006/chartDrawing">
    <cdr:from>
      <cdr:x>0.30417</cdr:x>
      <cdr:y>0.76042</cdr:y>
    </cdr:from>
    <cdr:to>
      <cdr:x>0.61667</cdr:x>
      <cdr:y>1</cdr:y>
    </cdr:to>
    <cdr:sp macro="" textlink="">
      <cdr:nvSpPr>
        <cdr:cNvPr id="4" name="TextBox 3"/>
        <cdr:cNvSpPr txBox="1"/>
      </cdr:nvSpPr>
      <cdr:spPr>
        <a:xfrm xmlns:a="http://schemas.openxmlformats.org/drawingml/2006/main">
          <a:off x="1390650" y="2085974"/>
          <a:ext cx="1428750" cy="65722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a:p>
      </cdr:txBody>
    </cdr:sp>
  </cdr:relSizeAnchor>
  <cdr:relSizeAnchor xmlns:cdr="http://schemas.openxmlformats.org/drawingml/2006/chartDrawing">
    <cdr:from>
      <cdr:x>0.32292</cdr:x>
      <cdr:y>0.88194</cdr:y>
    </cdr:from>
    <cdr:to>
      <cdr:x>0.49167</cdr:x>
      <cdr:y>1</cdr:y>
    </cdr:to>
    <cdr:sp macro="" textlink="">
      <cdr:nvSpPr>
        <cdr:cNvPr id="5" name="TextBox 4"/>
        <cdr:cNvSpPr txBox="1"/>
      </cdr:nvSpPr>
      <cdr:spPr>
        <a:xfrm xmlns:a="http://schemas.openxmlformats.org/drawingml/2006/main">
          <a:off x="1476375" y="2419350"/>
          <a:ext cx="771525" cy="32384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600"/>
            <a:t>осень</a:t>
          </a:r>
        </a:p>
      </cdr:txBody>
    </cdr:sp>
  </cdr:relSizeAnchor>
  <cdr:relSizeAnchor xmlns:cdr="http://schemas.openxmlformats.org/drawingml/2006/chartDrawing">
    <cdr:from>
      <cdr:x>0.47917</cdr:x>
      <cdr:y>0.66667</cdr:y>
    </cdr:from>
    <cdr:to>
      <cdr:x>0.75417</cdr:x>
      <cdr:y>1</cdr:y>
    </cdr:to>
    <cdr:sp macro="" textlink="">
      <cdr:nvSpPr>
        <cdr:cNvPr id="6" name="TextBox 5"/>
        <cdr:cNvSpPr txBox="1"/>
      </cdr:nvSpPr>
      <cdr:spPr>
        <a:xfrm xmlns:a="http://schemas.openxmlformats.org/drawingml/2006/main">
          <a:off x="2190750" y="1828800"/>
          <a:ext cx="12573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a:p>
      </cdr:txBody>
    </cdr:sp>
  </cdr:relSizeAnchor>
  <cdr:relSizeAnchor xmlns:cdr="http://schemas.openxmlformats.org/drawingml/2006/chartDrawing">
    <cdr:from>
      <cdr:x>0.5</cdr:x>
      <cdr:y>0.88542</cdr:y>
    </cdr:from>
    <cdr:to>
      <cdr:x>0.775</cdr:x>
      <cdr:y>1</cdr:y>
    </cdr:to>
    <cdr:sp macro="" textlink="">
      <cdr:nvSpPr>
        <cdr:cNvPr id="7" name="TextBox 6"/>
        <cdr:cNvSpPr txBox="1"/>
      </cdr:nvSpPr>
      <cdr:spPr>
        <a:xfrm xmlns:a="http://schemas.openxmlformats.org/drawingml/2006/main">
          <a:off x="2286000" y="2428875"/>
          <a:ext cx="1257300" cy="3143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600"/>
            <a:t>зима</a:t>
          </a:r>
        </a:p>
      </cdr:txBody>
    </cdr:sp>
  </cdr:relSizeAnchor>
  <cdr:relSizeAnchor xmlns:cdr="http://schemas.openxmlformats.org/drawingml/2006/chartDrawing">
    <cdr:from>
      <cdr:x>0.97292</cdr:x>
      <cdr:y>0.25694</cdr:y>
    </cdr:from>
    <cdr:to>
      <cdr:x>1</cdr:x>
      <cdr:y>0.39931</cdr:y>
    </cdr:to>
    <cdr:sp macro="" textlink="">
      <cdr:nvSpPr>
        <cdr:cNvPr id="8" name="TextBox 7"/>
        <cdr:cNvSpPr txBox="1"/>
      </cdr:nvSpPr>
      <cdr:spPr>
        <a:xfrm xmlns:a="http://schemas.openxmlformats.org/drawingml/2006/main">
          <a:off x="4448175" y="704850"/>
          <a:ext cx="123824" cy="39052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600"/>
        </a:p>
        <a:p xmlns:a="http://schemas.openxmlformats.org/drawingml/2006/main">
          <a:endParaRPr lang="ru-RU" sz="1600"/>
        </a:p>
      </cdr:txBody>
    </cdr:sp>
  </cdr:relSizeAnchor>
  <cdr:relSizeAnchor xmlns:cdr="http://schemas.openxmlformats.org/drawingml/2006/chartDrawing">
    <cdr:from>
      <cdr:x>1</cdr:x>
      <cdr:y>0.35069</cdr:y>
    </cdr:from>
    <cdr:to>
      <cdr:x>1</cdr:x>
      <cdr:y>0.50347</cdr:y>
    </cdr:to>
    <cdr:sp macro="" textlink="">
      <cdr:nvSpPr>
        <cdr:cNvPr id="9" name="TextBox 8"/>
        <cdr:cNvSpPr txBox="1"/>
      </cdr:nvSpPr>
      <cdr:spPr>
        <a:xfrm xmlns:a="http://schemas.openxmlformats.org/drawingml/2006/main" flipH="1">
          <a:off x="4991099" y="988748"/>
          <a:ext cx="1" cy="43074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600"/>
        </a:p>
      </cdr:txBody>
    </cdr:sp>
  </cdr:relSizeAnchor>
  <cdr:relSizeAnchor xmlns:cdr="http://schemas.openxmlformats.org/drawingml/2006/chartDrawing">
    <cdr:from>
      <cdr:x>0.975</cdr:x>
      <cdr:y>0.46528</cdr:y>
    </cdr:from>
    <cdr:to>
      <cdr:x>1</cdr:x>
      <cdr:y>0.59028</cdr:y>
    </cdr:to>
    <cdr:sp macro="" textlink="">
      <cdr:nvSpPr>
        <cdr:cNvPr id="10" name="TextBox 9"/>
        <cdr:cNvSpPr txBox="1"/>
      </cdr:nvSpPr>
      <cdr:spPr>
        <a:xfrm xmlns:a="http://schemas.openxmlformats.org/drawingml/2006/main">
          <a:off x="4457700" y="1276350"/>
          <a:ext cx="114299" cy="3429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600"/>
        </a:p>
      </cdr:txBody>
    </cdr:sp>
  </cdr:relSizeAnchor>
  <cdr:relSizeAnchor xmlns:cdr="http://schemas.openxmlformats.org/drawingml/2006/chartDrawing">
    <cdr:from>
      <cdr:x>0</cdr:x>
      <cdr:y>0</cdr:y>
    </cdr:from>
    <cdr:to>
      <cdr:x>0</cdr:x>
      <cdr:y>0</cdr:y>
    </cdr:to>
    <cdr:sp macro="" textlink="">
      <cdr:nvSpPr>
        <cdr:cNvPr id="11" name="TextBox 10"/>
        <cdr:cNvSpPr txBox="1"/>
      </cdr:nvSpPr>
      <cdr:spPr>
        <a:xfrm xmlns:a="http://schemas.openxmlformats.org/drawingml/2006/main" flipH="1" flipV="1">
          <a:off x="-4267200" y="-1095376"/>
          <a:ext cx="0" cy="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600"/>
            <a:t>снег</a:t>
          </a:r>
        </a:p>
      </cdr:txBody>
    </cdr:sp>
  </cdr:relSizeAnchor>
  <cdr:relSizeAnchor xmlns:cdr="http://schemas.openxmlformats.org/drawingml/2006/chartDrawing">
    <cdr:from>
      <cdr:x>0.6575</cdr:x>
      <cdr:y>0.88562</cdr:y>
    </cdr:from>
    <cdr:to>
      <cdr:x>0.82986</cdr:x>
      <cdr:y>1</cdr:y>
    </cdr:to>
    <cdr:sp macro="" textlink="">
      <cdr:nvSpPr>
        <cdr:cNvPr id="12" name="TextBox 11"/>
        <cdr:cNvSpPr txBox="1"/>
      </cdr:nvSpPr>
      <cdr:spPr>
        <a:xfrm xmlns:a="http://schemas.openxmlformats.org/drawingml/2006/main">
          <a:off x="5410944" y="4463826"/>
          <a:ext cx="1418456" cy="57648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600" dirty="0" smtClean="0"/>
            <a:t>весна</a:t>
          </a:r>
          <a:endParaRPr lang="ru-RU" sz="1600" dirty="0"/>
        </a:p>
      </cdr:txBody>
    </cdr:sp>
  </cdr:relSizeAnchor>
</c:userShapes>
</file>

<file path=ppt/drawings/drawing3.xml><?xml version="1.0" encoding="utf-8"?>
<c:userShapes xmlns:c="http://schemas.openxmlformats.org/drawingml/2006/chart">
  <cdr:relSizeAnchor xmlns:cdr="http://schemas.openxmlformats.org/drawingml/2006/chartDrawing">
    <cdr:from>
      <cdr:x>0.65625</cdr:x>
      <cdr:y>0.94792</cdr:y>
    </cdr:from>
    <cdr:to>
      <cdr:x>0.68125</cdr:x>
      <cdr:y>0.96458</cdr:y>
    </cdr:to>
    <cdr:sp macro="" textlink="">
      <cdr:nvSpPr>
        <cdr:cNvPr id="2" name="TextBox 1"/>
        <cdr:cNvSpPr txBox="1"/>
      </cdr:nvSpPr>
      <cdr:spPr>
        <a:xfrm xmlns:a="http://schemas.openxmlformats.org/drawingml/2006/main">
          <a:off x="3000375" y="2600325"/>
          <a:ext cx="114300" cy="4571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a:p>
      </cdr:txBody>
    </cdr:sp>
  </cdr:relSizeAnchor>
  <cdr:relSizeAnchor xmlns:cdr="http://schemas.openxmlformats.org/drawingml/2006/chartDrawing">
    <cdr:from>
      <cdr:x>0.07707</cdr:x>
      <cdr:y>0.86559</cdr:y>
    </cdr:from>
    <cdr:to>
      <cdr:x>0.21875</cdr:x>
      <cdr:y>1</cdr:y>
    </cdr:to>
    <cdr:sp macro="" textlink="">
      <cdr:nvSpPr>
        <cdr:cNvPr id="3" name="TextBox 2"/>
        <cdr:cNvSpPr txBox="1"/>
      </cdr:nvSpPr>
      <cdr:spPr>
        <a:xfrm xmlns:a="http://schemas.openxmlformats.org/drawingml/2006/main">
          <a:off x="381001" y="3264925"/>
          <a:ext cx="700385" cy="50697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вода из</a:t>
          </a:r>
        </a:p>
        <a:p xmlns:a="http://schemas.openxmlformats.org/drawingml/2006/main">
          <a:r>
            <a:rPr lang="ru-RU" sz="1100"/>
            <a:t>крана</a:t>
          </a:r>
        </a:p>
      </cdr:txBody>
    </cdr:sp>
  </cdr:relSizeAnchor>
  <cdr:relSizeAnchor xmlns:cdr="http://schemas.openxmlformats.org/drawingml/2006/chartDrawing">
    <cdr:from>
      <cdr:x>0.20809</cdr:x>
      <cdr:y>0.74194</cdr:y>
    </cdr:from>
    <cdr:to>
      <cdr:x>0.42967</cdr:x>
      <cdr:y>1</cdr:y>
    </cdr:to>
    <cdr:sp macro="" textlink="">
      <cdr:nvSpPr>
        <cdr:cNvPr id="4" name="TextBox 3"/>
        <cdr:cNvSpPr txBox="1"/>
      </cdr:nvSpPr>
      <cdr:spPr>
        <a:xfrm xmlns:a="http://schemas.openxmlformats.org/drawingml/2006/main">
          <a:off x="1028701" y="2628901"/>
          <a:ext cx="1095375"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a:p>
      </cdr:txBody>
    </cdr:sp>
  </cdr:relSizeAnchor>
  <cdr:relSizeAnchor xmlns:cdr="http://schemas.openxmlformats.org/drawingml/2006/chartDrawing">
    <cdr:from>
      <cdr:x>0.16378</cdr:x>
      <cdr:y>0.83333</cdr:y>
    </cdr:from>
    <cdr:to>
      <cdr:x>0.37958</cdr:x>
      <cdr:y>1</cdr:y>
    </cdr:to>
    <cdr:sp macro="" textlink="">
      <cdr:nvSpPr>
        <cdr:cNvPr id="5" name="TextBox 4"/>
        <cdr:cNvSpPr txBox="1"/>
      </cdr:nvSpPr>
      <cdr:spPr>
        <a:xfrm xmlns:a="http://schemas.openxmlformats.org/drawingml/2006/main">
          <a:off x="809627" y="2952751"/>
          <a:ext cx="1066800" cy="5905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минераль</a:t>
          </a:r>
        </a:p>
        <a:p xmlns:a="http://schemas.openxmlformats.org/drawingml/2006/main">
          <a:r>
            <a:rPr lang="ru-RU" sz="1100"/>
            <a:t>ная вода</a:t>
          </a:r>
        </a:p>
      </cdr:txBody>
    </cdr:sp>
  </cdr:relSizeAnchor>
  <cdr:relSizeAnchor xmlns:cdr="http://schemas.openxmlformats.org/drawingml/2006/chartDrawing">
    <cdr:from>
      <cdr:x>0.30636</cdr:x>
      <cdr:y>0.87366</cdr:y>
    </cdr:from>
    <cdr:to>
      <cdr:x>0.4817</cdr:x>
      <cdr:y>1</cdr:y>
    </cdr:to>
    <cdr:sp macro="" textlink="">
      <cdr:nvSpPr>
        <cdr:cNvPr id="6" name="TextBox 5"/>
        <cdr:cNvSpPr txBox="1"/>
      </cdr:nvSpPr>
      <cdr:spPr>
        <a:xfrm xmlns:a="http://schemas.openxmlformats.org/drawingml/2006/main">
          <a:off x="1514476" y="3095625"/>
          <a:ext cx="866776" cy="44767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речная</a:t>
          </a:r>
        </a:p>
        <a:p xmlns:a="http://schemas.openxmlformats.org/drawingml/2006/main">
          <a:r>
            <a:rPr lang="ru-RU" sz="1100"/>
            <a:t>вода</a:t>
          </a:r>
        </a:p>
      </cdr:txBody>
    </cdr:sp>
  </cdr:relSizeAnchor>
  <cdr:relSizeAnchor xmlns:cdr="http://schemas.openxmlformats.org/drawingml/2006/chartDrawing">
    <cdr:from>
      <cdr:x>0.47399</cdr:x>
      <cdr:y>0.74194</cdr:y>
    </cdr:from>
    <cdr:to>
      <cdr:x>0.68208</cdr:x>
      <cdr:y>1</cdr:y>
    </cdr:to>
    <cdr:sp macro="" textlink="">
      <cdr:nvSpPr>
        <cdr:cNvPr id="7" name="TextBox 6"/>
        <cdr:cNvSpPr txBox="1"/>
      </cdr:nvSpPr>
      <cdr:spPr>
        <a:xfrm xmlns:a="http://schemas.openxmlformats.org/drawingml/2006/main">
          <a:off x="2343151" y="2628901"/>
          <a:ext cx="10287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a:p>
      </cdr:txBody>
    </cdr:sp>
  </cdr:relSizeAnchor>
  <cdr:relSizeAnchor xmlns:cdr="http://schemas.openxmlformats.org/drawingml/2006/chartDrawing">
    <cdr:from>
      <cdr:x>0.42775</cdr:x>
      <cdr:y>0.83871</cdr:y>
    </cdr:from>
    <cdr:to>
      <cdr:x>0.62042</cdr:x>
      <cdr:y>1</cdr:y>
    </cdr:to>
    <cdr:sp macro="" textlink="">
      <cdr:nvSpPr>
        <cdr:cNvPr id="8" name="TextBox 7"/>
        <cdr:cNvSpPr txBox="1"/>
      </cdr:nvSpPr>
      <cdr:spPr>
        <a:xfrm xmlns:a="http://schemas.openxmlformats.org/drawingml/2006/main">
          <a:off x="2114551" y="2971801"/>
          <a:ext cx="952500" cy="5715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талая </a:t>
          </a:r>
        </a:p>
        <a:p xmlns:a="http://schemas.openxmlformats.org/drawingml/2006/main">
          <a:r>
            <a:rPr lang="ru-RU" sz="1100"/>
            <a:t>вода</a:t>
          </a:r>
        </a:p>
      </cdr:txBody>
    </cdr:sp>
  </cdr:relSizeAnchor>
  <cdr:relSizeAnchor xmlns:cdr="http://schemas.openxmlformats.org/drawingml/2006/chartDrawing">
    <cdr:from>
      <cdr:x>0.54721</cdr:x>
      <cdr:y>0.86828</cdr:y>
    </cdr:from>
    <cdr:to>
      <cdr:x>0.79383</cdr:x>
      <cdr:y>1</cdr:y>
    </cdr:to>
    <cdr:sp macro="" textlink="">
      <cdr:nvSpPr>
        <cdr:cNvPr id="9" name="TextBox 8"/>
        <cdr:cNvSpPr txBox="1"/>
      </cdr:nvSpPr>
      <cdr:spPr>
        <a:xfrm xmlns:a="http://schemas.openxmlformats.org/drawingml/2006/main">
          <a:off x="2705102" y="3076576"/>
          <a:ext cx="1219200" cy="4667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вода из</a:t>
          </a:r>
        </a:p>
        <a:p xmlns:a="http://schemas.openxmlformats.org/drawingml/2006/main">
          <a:r>
            <a:rPr lang="ru-RU" sz="1100"/>
            <a:t>ручья</a:t>
          </a:r>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25.10.2021</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25.10.2021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25.10.2021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25.10.2021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25.10.2021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25.10.2021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25.10.2021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25.10.2021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25.10.2021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25.10.2021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25.10.2021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25.10.2021</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22714"/>
          </a:xfrm>
        </p:spPr>
        <p:txBody>
          <a:bodyPr>
            <a:normAutofit fontScale="90000"/>
          </a:bodyPr>
          <a:lstStyle/>
          <a:p>
            <a:pPr algn="ctr"/>
            <a:r>
              <a:rPr lang="ru-RU" sz="1800" dirty="0" smtClean="0"/>
              <a:t/>
            </a:r>
            <a:br>
              <a:rPr lang="ru-RU" sz="1800" dirty="0" smtClean="0"/>
            </a:br>
            <a:r>
              <a:rPr lang="ru-RU" sz="1800" dirty="0" smtClean="0"/>
              <a:t>МБОУ ДО «Дом творчества» д. </a:t>
            </a:r>
            <a:r>
              <a:rPr lang="ru-RU" sz="1800" dirty="0" err="1" smtClean="0"/>
              <a:t>Новопокасьма</a:t>
            </a:r>
            <a:r>
              <a:rPr lang="ru-RU" sz="1800" dirty="0" smtClean="0"/>
              <a:t>, </a:t>
            </a:r>
            <a:r>
              <a:rPr lang="ru-RU" sz="1800" dirty="0" err="1" smtClean="0"/>
              <a:t>Ленинск-Кузнецкий</a:t>
            </a:r>
            <a:r>
              <a:rPr lang="ru-RU" sz="1800" dirty="0" smtClean="0"/>
              <a:t> округ</a:t>
            </a:r>
            <a:br>
              <a:rPr lang="ru-RU" sz="1800" dirty="0" smtClean="0"/>
            </a:br>
            <a:r>
              <a:rPr lang="ru-RU" sz="1800" dirty="0" smtClean="0"/>
              <a:t> </a:t>
            </a:r>
            <a:r>
              <a:rPr lang="ru-RU" sz="1400" dirty="0" smtClean="0"/>
              <a:t/>
            </a:r>
            <a:br>
              <a:rPr lang="ru-RU" sz="1400" dirty="0" smtClean="0"/>
            </a:br>
            <a:r>
              <a:rPr lang="ru-RU" sz="1400" dirty="0" smtClean="0"/>
              <a:t>  </a:t>
            </a:r>
            <a:br>
              <a:rPr lang="ru-RU" sz="1400" dirty="0" smtClean="0"/>
            </a:br>
            <a:r>
              <a:rPr lang="ru-RU" sz="2000" b="1" dirty="0" smtClean="0"/>
              <a:t>Всероссийский конкурс экологических проектов «</a:t>
            </a:r>
            <a:r>
              <a:rPr lang="ru-RU" sz="2000" b="1" dirty="0" err="1" smtClean="0"/>
              <a:t>ЭкоПатруль</a:t>
            </a:r>
            <a:r>
              <a:rPr lang="ru-RU" sz="2000" b="1" dirty="0" smtClean="0"/>
              <a:t>»</a:t>
            </a:r>
            <a:br>
              <a:rPr lang="ru-RU" sz="2000" b="1" dirty="0" smtClean="0"/>
            </a:br>
            <a:r>
              <a:rPr lang="ru-RU" sz="2000" dirty="0" smtClean="0"/>
              <a:t>Номинация: «</a:t>
            </a:r>
            <a:r>
              <a:rPr lang="ru-RU" sz="2000" b="1" dirty="0" smtClean="0"/>
              <a:t>Комплексный мониторинг</a:t>
            </a:r>
            <a:r>
              <a:rPr lang="ru-RU" sz="2000" dirty="0" smtClean="0"/>
              <a:t>»</a:t>
            </a:r>
            <a:br>
              <a:rPr lang="ru-RU" sz="2000" dirty="0" smtClean="0"/>
            </a:br>
            <a:r>
              <a:rPr lang="ru-RU" sz="2000" dirty="0" smtClean="0"/>
              <a:t>Экологический мониторинг воздуха и воды нашего села</a:t>
            </a:r>
            <a:br>
              <a:rPr lang="ru-RU" sz="2000" dirty="0" smtClean="0"/>
            </a:br>
            <a:r>
              <a:rPr lang="ru-RU" sz="1400" dirty="0" smtClean="0"/>
              <a:t/>
            </a:r>
            <a:br>
              <a:rPr lang="ru-RU" sz="1400" dirty="0" smtClean="0"/>
            </a:br>
            <a:r>
              <a:rPr lang="ru-RU" sz="1800" b="1" dirty="0" smtClean="0"/>
              <a:t>Авторы: </a:t>
            </a:r>
            <a:r>
              <a:rPr lang="ru-RU" sz="1800" dirty="0" err="1" smtClean="0"/>
              <a:t>Гоммершмидт</a:t>
            </a:r>
            <a:r>
              <a:rPr lang="ru-RU" sz="1800" dirty="0" smtClean="0"/>
              <a:t> Александр, Горохова София, </a:t>
            </a:r>
            <a:r>
              <a:rPr lang="ru-RU" sz="1800" dirty="0" err="1" smtClean="0"/>
              <a:t>Онищук</a:t>
            </a:r>
            <a:r>
              <a:rPr lang="ru-RU" sz="1800" dirty="0" smtClean="0"/>
              <a:t> Артем</a:t>
            </a:r>
            <a:br>
              <a:rPr lang="ru-RU" sz="1800" dirty="0" smtClean="0"/>
            </a:br>
            <a:r>
              <a:rPr lang="ru-RU" sz="1800" dirty="0" smtClean="0"/>
              <a:t>ученики 7 класса МБОУ « Чкаловская ООШ»,</a:t>
            </a:r>
            <a:br>
              <a:rPr lang="ru-RU" sz="1800" dirty="0" smtClean="0"/>
            </a:br>
            <a:r>
              <a:rPr lang="ru-RU" sz="1800" dirty="0" smtClean="0"/>
              <a:t> Горошко Алена, ученица 8 класса МБОУ « Чкаловская ООШ»,</a:t>
            </a:r>
            <a:br>
              <a:rPr lang="ru-RU" sz="1800" dirty="0" smtClean="0"/>
            </a:br>
            <a:r>
              <a:rPr lang="ru-RU" sz="1800" dirty="0" smtClean="0"/>
              <a:t> </a:t>
            </a:r>
            <a:r>
              <a:rPr lang="ru-RU" sz="1800" dirty="0" err="1" smtClean="0"/>
              <a:t>Коковихин</a:t>
            </a:r>
            <a:r>
              <a:rPr lang="ru-RU" sz="1800" dirty="0" smtClean="0"/>
              <a:t> Никита, ученик 9 класса МБОУ « Чкаловская ООШ», </a:t>
            </a:r>
            <a:br>
              <a:rPr lang="ru-RU" sz="1800" dirty="0" smtClean="0"/>
            </a:br>
            <a:r>
              <a:rPr lang="ru-RU" sz="1800" dirty="0" smtClean="0"/>
              <a:t>члены творческого объединения «Юный эколог»</a:t>
            </a:r>
            <a:br>
              <a:rPr lang="ru-RU" sz="1800" dirty="0" smtClean="0"/>
            </a:br>
            <a:r>
              <a:rPr lang="ru-RU" sz="1800" dirty="0" smtClean="0"/>
              <a:t>МБОУ ДО «Дом творчества»</a:t>
            </a:r>
            <a:br>
              <a:rPr lang="ru-RU" sz="1800" dirty="0" smtClean="0"/>
            </a:br>
            <a:r>
              <a:rPr lang="ru-RU" sz="1800" b="1" dirty="0" smtClean="0"/>
              <a:t>Руководитель:</a:t>
            </a:r>
            <a:r>
              <a:rPr lang="ru-RU" sz="1800" dirty="0" smtClean="0"/>
              <a:t/>
            </a:r>
            <a:br>
              <a:rPr lang="ru-RU" sz="1800" dirty="0" smtClean="0"/>
            </a:br>
            <a:r>
              <a:rPr lang="ru-RU" sz="1800" dirty="0" smtClean="0"/>
              <a:t>Муратова Людмила Васильевна,  педагог дополнительного </a:t>
            </a:r>
            <a:br>
              <a:rPr lang="ru-RU" sz="1800" dirty="0" smtClean="0"/>
            </a:br>
            <a:r>
              <a:rPr lang="ru-RU" sz="1800" dirty="0" smtClean="0"/>
              <a:t>образования МБОУ ДО «Дом творчества»</a:t>
            </a:r>
            <a:br>
              <a:rPr lang="ru-RU" sz="1800" dirty="0" smtClean="0"/>
            </a:br>
            <a:r>
              <a:rPr lang="ru-RU" sz="1800" dirty="0" smtClean="0"/>
              <a:t>Почтовый адрес организации:</a:t>
            </a:r>
            <a:br>
              <a:rPr lang="ru-RU" sz="1800" dirty="0" smtClean="0"/>
            </a:br>
            <a:r>
              <a:rPr lang="ru-RU" sz="1800" dirty="0" smtClean="0"/>
              <a:t>652573 Кемеровская область, </a:t>
            </a:r>
            <a:br>
              <a:rPr lang="ru-RU" sz="1800" dirty="0" smtClean="0"/>
            </a:br>
            <a:r>
              <a:rPr lang="ru-RU" sz="1800" dirty="0" err="1" smtClean="0"/>
              <a:t>Ленинск-Кузнецкий</a:t>
            </a:r>
            <a:r>
              <a:rPr lang="ru-RU" sz="1800" dirty="0" smtClean="0"/>
              <a:t> округ, д. </a:t>
            </a:r>
            <a:r>
              <a:rPr lang="ru-RU" sz="1800" dirty="0" err="1" smtClean="0"/>
              <a:t>Новопокасьма</a:t>
            </a:r>
            <a:r>
              <a:rPr lang="ru-RU" sz="1800" dirty="0" smtClean="0"/>
              <a:t>,</a:t>
            </a:r>
            <a:br>
              <a:rPr lang="ru-RU" sz="1800" dirty="0" smtClean="0"/>
            </a:br>
            <a:r>
              <a:rPr lang="ru-RU" sz="1800" dirty="0" smtClean="0"/>
              <a:t>Ул. </a:t>
            </a:r>
            <a:r>
              <a:rPr lang="ru-RU" sz="1800" dirty="0" err="1" smtClean="0"/>
              <a:t>Туснолобовой-Марченко</a:t>
            </a:r>
            <a:r>
              <a:rPr lang="ru-RU" sz="1800" dirty="0" smtClean="0"/>
              <a:t>, 1</a:t>
            </a:r>
            <a:br>
              <a:rPr lang="ru-RU" sz="1800" dirty="0" smtClean="0"/>
            </a:br>
            <a:r>
              <a:rPr lang="ru-RU" sz="1800" dirty="0" smtClean="0"/>
              <a:t>Телефон: 8 (384) 56-6-23-85</a:t>
            </a:r>
            <a:br>
              <a:rPr lang="ru-RU" sz="1800" dirty="0" smtClean="0"/>
            </a:br>
            <a:r>
              <a:rPr lang="ru-RU" sz="1800" dirty="0" smtClean="0"/>
              <a:t> </a:t>
            </a:r>
            <a:br>
              <a:rPr lang="ru-RU" sz="1800" dirty="0" smtClean="0"/>
            </a:br>
            <a:r>
              <a:rPr lang="ru-RU" sz="1800" dirty="0" smtClean="0"/>
              <a:t> </a:t>
            </a:r>
            <a:br>
              <a:rPr lang="ru-RU" sz="1800" dirty="0" smtClean="0"/>
            </a:br>
            <a:r>
              <a:rPr lang="ru-RU" sz="1800" dirty="0" smtClean="0"/>
              <a:t>д. </a:t>
            </a:r>
            <a:r>
              <a:rPr lang="ru-RU" sz="1800" dirty="0" err="1" smtClean="0"/>
              <a:t>Новопокасьма</a:t>
            </a:r>
            <a:r>
              <a:rPr lang="ru-RU" sz="1800" dirty="0" smtClean="0"/>
              <a:t>, 2021</a:t>
            </a:r>
            <a:br>
              <a:rPr lang="ru-RU" sz="1800" dirty="0" smtClean="0"/>
            </a:br>
            <a:endParaRPr lang="ru-RU"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936104"/>
          </a:xfrm>
        </p:spPr>
        <p:txBody>
          <a:bodyPr>
            <a:noAutofit/>
          </a:bodyPr>
          <a:lstStyle/>
          <a:p>
            <a:r>
              <a:rPr lang="ru-RU" sz="3200" dirty="0" smtClean="0"/>
              <a:t>Замеры качества воздуха у котельной и в поле</a:t>
            </a:r>
            <a:endParaRPr lang="ru-RU" sz="3200" dirty="0"/>
          </a:p>
        </p:txBody>
      </p:sp>
      <p:pic>
        <p:nvPicPr>
          <p:cNvPr id="2050" name="Picture 2" descr="C:\Users\x34\Desktop\фото ЭкоПатруль\DSC02791.JPG"/>
          <p:cNvPicPr>
            <a:picLocks noGrp="1" noChangeAspect="1" noChangeArrowheads="1"/>
          </p:cNvPicPr>
          <p:nvPr>
            <p:ph sz="half" idx="1"/>
          </p:nvPr>
        </p:nvPicPr>
        <p:blipFill>
          <a:blip r:embed="rId2" cstate="print"/>
          <a:srcRect/>
          <a:stretch>
            <a:fillRect/>
          </a:stretch>
        </p:blipFill>
        <p:spPr bwMode="auto">
          <a:xfrm>
            <a:off x="179512" y="1772816"/>
            <a:ext cx="4316288" cy="3888432"/>
          </a:xfrm>
          <a:prstGeom prst="rect">
            <a:avLst/>
          </a:prstGeom>
          <a:noFill/>
        </p:spPr>
      </p:pic>
      <p:pic>
        <p:nvPicPr>
          <p:cNvPr id="2051" name="Picture 3" descr="C:\Users\x34\Desktop\фото ЭкоПатруль\DSC02792.JPG"/>
          <p:cNvPicPr>
            <a:picLocks noGrp="1" noChangeAspect="1" noChangeArrowheads="1"/>
          </p:cNvPicPr>
          <p:nvPr>
            <p:ph sz="half" idx="2"/>
          </p:nvPr>
        </p:nvPicPr>
        <p:blipFill>
          <a:blip r:embed="rId3" cstate="print"/>
          <a:srcRect/>
          <a:stretch>
            <a:fillRect/>
          </a:stretch>
        </p:blipFill>
        <p:spPr bwMode="auto">
          <a:xfrm>
            <a:off x="4648200" y="1772816"/>
            <a:ext cx="4244280" cy="396044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720080"/>
          </a:xfrm>
        </p:spPr>
        <p:txBody>
          <a:bodyPr>
            <a:normAutofit fontScale="90000"/>
          </a:bodyPr>
          <a:lstStyle/>
          <a:p>
            <a:endParaRPr lang="ru-RU" dirty="0"/>
          </a:p>
        </p:txBody>
      </p:sp>
      <p:graphicFrame>
        <p:nvGraphicFramePr>
          <p:cNvPr id="4" name="Содержимое 3"/>
          <p:cNvGraphicFramePr>
            <a:graphicFrameLocks noGrp="1"/>
          </p:cNvGraphicFramePr>
          <p:nvPr>
            <p:ph idx="1"/>
          </p:nvPr>
        </p:nvGraphicFramePr>
        <p:xfrm>
          <a:off x="179388" y="908717"/>
          <a:ext cx="8785224" cy="5935561"/>
        </p:xfrm>
        <a:graphic>
          <a:graphicData uri="http://schemas.openxmlformats.org/drawingml/2006/table">
            <a:tbl>
              <a:tblPr firstRow="1" bandRow="1">
                <a:tableStyleId>{5C22544A-7EE6-4342-B048-85BDC9FD1C3A}</a:tableStyleId>
              </a:tblPr>
              <a:tblGrid>
                <a:gridCol w="2196306"/>
                <a:gridCol w="2196306"/>
                <a:gridCol w="2196306"/>
                <a:gridCol w="2196306"/>
              </a:tblGrid>
              <a:tr h="504059">
                <a:tc>
                  <a:txBody>
                    <a:bodyPr/>
                    <a:lstStyle/>
                    <a:p>
                      <a:pPr algn="ctr">
                        <a:spcAft>
                          <a:spcPts val="0"/>
                        </a:spcAft>
                      </a:pPr>
                      <a:r>
                        <a:rPr lang="ru-RU" sz="1400" dirty="0">
                          <a:latin typeface="Times New Roman"/>
                          <a:ea typeface="Calibri"/>
                          <a:cs typeface="Times New Roman"/>
                        </a:rPr>
                        <a:t>станция</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дата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погода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Концентрация пылевых частиц в воздухе</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 (2,5 мкг/м</a:t>
                      </a:r>
                      <a:r>
                        <a:rPr lang="ru-RU" sz="1400" baseline="30000">
                          <a:latin typeface="Times New Roman"/>
                          <a:ea typeface="Calibri"/>
                          <a:cs typeface="Times New Roman"/>
                        </a:rPr>
                        <a:t>3)</a:t>
                      </a:r>
                      <a:endParaRPr lang="ru-RU" sz="1100">
                        <a:latin typeface="Calibri"/>
                        <a:ea typeface="Calibri"/>
                        <a:cs typeface="Times New Roman"/>
                      </a:endParaRPr>
                    </a:p>
                  </a:txBody>
                  <a:tcPr marL="68580" marR="68580" marT="0" marB="0"/>
                </a:tc>
              </a:tr>
              <a:tr h="512051">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05.12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- 13ᵒ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южный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2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21</a:t>
                      </a:r>
                      <a:endParaRPr lang="ru-RU" sz="1100">
                        <a:latin typeface="Calibri"/>
                        <a:ea typeface="Calibri"/>
                        <a:cs typeface="Times New Roman"/>
                      </a:endParaRPr>
                    </a:p>
                  </a:txBody>
                  <a:tcPr marL="68580" marR="68580" marT="0" marB="0"/>
                </a:tc>
              </a:tr>
              <a:tr h="232011">
                <a:tc>
                  <a:txBody>
                    <a:bodyPr/>
                    <a:lstStyle/>
                    <a:p>
                      <a:pPr algn="ctr">
                        <a:spcAft>
                          <a:spcPts val="0"/>
                        </a:spcAft>
                      </a:pPr>
                      <a:r>
                        <a:rPr lang="ru-RU" sz="1400">
                          <a:latin typeface="Times New Roman"/>
                          <a:ea typeface="Calibri"/>
                          <a:cs typeface="Times New Roman"/>
                        </a:rPr>
                        <a:t>Кочегарка </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23</a:t>
                      </a:r>
                      <a:endParaRPr lang="ru-RU" sz="1100">
                        <a:latin typeface="Calibri"/>
                        <a:ea typeface="Calibri"/>
                        <a:cs typeface="Times New Roman"/>
                      </a:endParaRPr>
                    </a:p>
                  </a:txBody>
                  <a:tcPr marL="68580" marR="68580" marT="0" marB="0"/>
                </a:tc>
              </a:tr>
              <a:tr h="379487">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11</a:t>
                      </a:r>
                      <a:endParaRPr lang="ru-RU" sz="1100">
                        <a:latin typeface="Calibri"/>
                        <a:ea typeface="Calibri"/>
                        <a:cs typeface="Times New Roman"/>
                      </a:endParaRPr>
                    </a:p>
                  </a:txBody>
                  <a:tcPr marL="68580" marR="68580" marT="0" marB="0"/>
                </a:tc>
              </a:tr>
              <a:tr h="556617">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12.12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- 19ᵒ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южный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2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18</a:t>
                      </a:r>
                      <a:endParaRPr lang="ru-RU" sz="1100">
                        <a:latin typeface="Calibri"/>
                        <a:ea typeface="Calibri"/>
                        <a:cs typeface="Times New Roman"/>
                      </a:endParaRPr>
                    </a:p>
                  </a:txBody>
                  <a:tcPr marL="68580" marR="68580" marT="0" marB="0"/>
                </a:tc>
              </a:tr>
              <a:tr h="379487">
                <a:tc>
                  <a:txBody>
                    <a:bodyPr/>
                    <a:lstStyle/>
                    <a:p>
                      <a:pPr algn="ctr">
                        <a:spcAft>
                          <a:spcPts val="0"/>
                        </a:spcAft>
                      </a:pPr>
                      <a:r>
                        <a:rPr lang="ru-RU" sz="1400">
                          <a:latin typeface="Times New Roman"/>
                          <a:ea typeface="Calibri"/>
                          <a:cs typeface="Times New Roman"/>
                        </a:rPr>
                        <a:t>Кочегарка </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22</a:t>
                      </a:r>
                      <a:endParaRPr lang="ru-RU" sz="1100">
                        <a:latin typeface="Calibri"/>
                        <a:ea typeface="Calibri"/>
                        <a:cs typeface="Times New Roman"/>
                      </a:endParaRPr>
                    </a:p>
                  </a:txBody>
                  <a:tcPr marL="68580" marR="68580" marT="0" marB="0"/>
                </a:tc>
              </a:tr>
              <a:tr h="329138">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8</a:t>
                      </a:r>
                      <a:endParaRPr lang="ru-RU" sz="1100">
                        <a:latin typeface="Calibri"/>
                        <a:ea typeface="Calibri"/>
                        <a:cs typeface="Times New Roman"/>
                      </a:endParaRPr>
                    </a:p>
                  </a:txBody>
                  <a:tcPr marL="68580" marR="68580" marT="0" marB="0"/>
                </a:tc>
              </a:tr>
              <a:tr h="576064">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19.12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- 16ᵒ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южный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2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18</a:t>
                      </a:r>
                      <a:endParaRPr lang="ru-RU" sz="1100">
                        <a:latin typeface="Calibri"/>
                        <a:ea typeface="Calibri"/>
                        <a:cs typeface="Times New Roman"/>
                      </a:endParaRPr>
                    </a:p>
                  </a:txBody>
                  <a:tcPr marL="68580" marR="68580" marT="0" marB="0"/>
                </a:tc>
              </a:tr>
              <a:tr h="296024">
                <a:tc>
                  <a:txBody>
                    <a:bodyPr/>
                    <a:lstStyle/>
                    <a:p>
                      <a:pPr algn="ctr">
                        <a:spcAft>
                          <a:spcPts val="0"/>
                        </a:spcAft>
                      </a:pPr>
                      <a:r>
                        <a:rPr lang="ru-RU" sz="1400">
                          <a:latin typeface="Times New Roman"/>
                          <a:ea typeface="Calibri"/>
                          <a:cs typeface="Times New Roman"/>
                        </a:rPr>
                        <a:t>Кочегарка </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25</a:t>
                      </a:r>
                      <a:endParaRPr lang="ru-RU" sz="1100">
                        <a:latin typeface="Calibri"/>
                        <a:ea typeface="Calibri"/>
                        <a:cs typeface="Times New Roman"/>
                      </a:endParaRPr>
                    </a:p>
                  </a:txBody>
                  <a:tcPr marL="68580" marR="68580" marT="0" marB="0"/>
                </a:tc>
              </a:tr>
              <a:tr h="360040">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dirty="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a:t>
                      </a:r>
                      <a:endParaRPr lang="ru-RU" sz="1100">
                        <a:latin typeface="Calibri"/>
                        <a:ea typeface="Calibri"/>
                        <a:cs typeface="Times New Roman"/>
                      </a:endParaRPr>
                    </a:p>
                  </a:txBody>
                  <a:tcPr marL="68580" marR="68580" marT="0" marB="0"/>
                </a:tc>
              </a:tr>
              <a:tr h="576064">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26.12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- 14ᵒ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юго-западный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4м/сек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15</a:t>
                      </a:r>
                      <a:endParaRPr lang="ru-RU" sz="1100">
                        <a:latin typeface="Calibri"/>
                        <a:ea typeface="Calibri"/>
                        <a:cs typeface="Times New Roman"/>
                      </a:endParaRPr>
                    </a:p>
                  </a:txBody>
                  <a:tcPr marL="68580" marR="68580" marT="0" marB="0"/>
                </a:tc>
              </a:tr>
              <a:tr h="379487">
                <a:tc>
                  <a:txBody>
                    <a:bodyPr/>
                    <a:lstStyle/>
                    <a:p>
                      <a:pPr algn="ctr">
                        <a:spcAft>
                          <a:spcPts val="0"/>
                        </a:spcAft>
                      </a:pPr>
                      <a:r>
                        <a:rPr lang="ru-RU" sz="1400">
                          <a:latin typeface="Times New Roman"/>
                          <a:ea typeface="Calibri"/>
                          <a:cs typeface="Times New Roman"/>
                        </a:rPr>
                        <a:t>Кочегарка </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24</a:t>
                      </a:r>
                      <a:endParaRPr lang="ru-RU" sz="1100">
                        <a:latin typeface="Calibri"/>
                        <a:ea typeface="Calibri"/>
                        <a:cs typeface="Times New Roman"/>
                      </a:endParaRPr>
                    </a:p>
                  </a:txBody>
                  <a:tcPr marL="68580" marR="68580" marT="0" marB="0"/>
                </a:tc>
              </a:tr>
              <a:tr h="379487">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7</a:t>
                      </a:r>
                      <a:endParaRPr lang="ru-RU"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720080"/>
          </a:xfrm>
        </p:spPr>
        <p:txBody>
          <a:bodyPr>
            <a:normAutofit fontScale="90000"/>
          </a:bodyPr>
          <a:lstStyle/>
          <a:p>
            <a:endParaRPr lang="ru-RU" dirty="0"/>
          </a:p>
        </p:txBody>
      </p:sp>
      <p:graphicFrame>
        <p:nvGraphicFramePr>
          <p:cNvPr id="4" name="Содержимое 3"/>
          <p:cNvGraphicFramePr>
            <a:graphicFrameLocks noGrp="1"/>
          </p:cNvGraphicFramePr>
          <p:nvPr>
            <p:ph idx="1"/>
          </p:nvPr>
        </p:nvGraphicFramePr>
        <p:xfrm>
          <a:off x="250825" y="1052735"/>
          <a:ext cx="8713788" cy="5671280"/>
        </p:xfrm>
        <a:graphic>
          <a:graphicData uri="http://schemas.openxmlformats.org/drawingml/2006/table">
            <a:tbl>
              <a:tblPr firstRow="1" bandRow="1">
                <a:tableStyleId>{5C22544A-7EE6-4342-B048-85BDC9FD1C3A}</a:tableStyleId>
              </a:tblPr>
              <a:tblGrid>
                <a:gridCol w="2178447"/>
                <a:gridCol w="2178447"/>
                <a:gridCol w="2178447"/>
                <a:gridCol w="2178447"/>
              </a:tblGrid>
              <a:tr h="656784">
                <a:tc>
                  <a:txBody>
                    <a:bodyPr/>
                    <a:lstStyle/>
                    <a:p>
                      <a:pPr algn="ctr">
                        <a:spcAft>
                          <a:spcPts val="0"/>
                        </a:spcAft>
                      </a:pPr>
                      <a:r>
                        <a:rPr lang="ru-RU" sz="1400" dirty="0">
                          <a:latin typeface="Times New Roman"/>
                          <a:ea typeface="Calibri"/>
                          <a:cs typeface="Times New Roman"/>
                        </a:rPr>
                        <a:t>Остановка</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24.01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- 9ᵒ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западный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7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9</a:t>
                      </a:r>
                      <a:endParaRPr lang="ru-RU" sz="1100">
                        <a:latin typeface="Calibri"/>
                        <a:ea typeface="Calibri"/>
                        <a:cs typeface="Times New Roman"/>
                      </a:endParaRPr>
                    </a:p>
                  </a:txBody>
                  <a:tcPr marL="68580" marR="68580" marT="0" marB="0"/>
                </a:tc>
              </a:tr>
              <a:tr h="380518">
                <a:tc>
                  <a:txBody>
                    <a:bodyPr/>
                    <a:lstStyle/>
                    <a:p>
                      <a:pPr algn="ctr">
                        <a:spcAft>
                          <a:spcPts val="0"/>
                        </a:spcAft>
                      </a:pPr>
                      <a:r>
                        <a:rPr lang="ru-RU" sz="1400">
                          <a:latin typeface="Times New Roman"/>
                          <a:ea typeface="Calibri"/>
                          <a:cs typeface="Times New Roman"/>
                        </a:rPr>
                        <a:t>Кочегарка</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20</a:t>
                      </a:r>
                      <a:endParaRPr lang="ru-RU" sz="1100">
                        <a:latin typeface="Calibri"/>
                        <a:ea typeface="Calibri"/>
                        <a:cs typeface="Times New Roman"/>
                      </a:endParaRPr>
                    </a:p>
                  </a:txBody>
                  <a:tcPr marL="68580" marR="68580" marT="0" marB="0"/>
                </a:tc>
              </a:tr>
              <a:tr h="380518">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4</a:t>
                      </a:r>
                      <a:endParaRPr lang="ru-RU" sz="1100">
                        <a:latin typeface="Calibri"/>
                        <a:ea typeface="Calibri"/>
                        <a:cs typeface="Times New Roman"/>
                      </a:endParaRPr>
                    </a:p>
                  </a:txBody>
                  <a:tcPr marL="68580" marR="68580" marT="0" marB="0"/>
                </a:tc>
              </a:tr>
              <a:tr h="656784">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30.01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- 17ᵒ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западный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7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10</a:t>
                      </a:r>
                      <a:endParaRPr lang="ru-RU" sz="1100">
                        <a:latin typeface="Calibri"/>
                        <a:ea typeface="Calibri"/>
                        <a:cs typeface="Times New Roman"/>
                      </a:endParaRPr>
                    </a:p>
                  </a:txBody>
                  <a:tcPr marL="68580" marR="68580" marT="0" marB="0"/>
                </a:tc>
              </a:tr>
              <a:tr h="380518">
                <a:tc>
                  <a:txBody>
                    <a:bodyPr/>
                    <a:lstStyle/>
                    <a:p>
                      <a:pPr algn="ctr">
                        <a:spcAft>
                          <a:spcPts val="0"/>
                        </a:spcAft>
                      </a:pPr>
                      <a:r>
                        <a:rPr lang="ru-RU" sz="1400">
                          <a:latin typeface="Times New Roman"/>
                          <a:ea typeface="Calibri"/>
                          <a:cs typeface="Times New Roman"/>
                        </a:rPr>
                        <a:t>Кочегарка</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19</a:t>
                      </a:r>
                      <a:endParaRPr lang="ru-RU" sz="1100">
                        <a:latin typeface="Calibri"/>
                        <a:ea typeface="Calibri"/>
                        <a:cs typeface="Times New Roman"/>
                      </a:endParaRPr>
                    </a:p>
                  </a:txBody>
                  <a:tcPr marL="68580" marR="68580" marT="0" marB="0"/>
                </a:tc>
              </a:tr>
              <a:tr h="380518">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a:t>
                      </a:r>
                      <a:endParaRPr lang="ru-RU" sz="1100">
                        <a:latin typeface="Calibri"/>
                        <a:ea typeface="Calibri"/>
                        <a:cs typeface="Times New Roman"/>
                      </a:endParaRPr>
                    </a:p>
                  </a:txBody>
                  <a:tcPr marL="68580" marR="68580" marT="0" marB="0"/>
                </a:tc>
              </a:tr>
              <a:tr h="656784">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08.02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- 3ᵒ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юго-западный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4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13</a:t>
                      </a:r>
                      <a:endParaRPr lang="ru-RU" sz="1100">
                        <a:latin typeface="Calibri"/>
                        <a:ea typeface="Calibri"/>
                        <a:cs typeface="Times New Roman"/>
                      </a:endParaRPr>
                    </a:p>
                  </a:txBody>
                  <a:tcPr marL="68580" marR="68580" marT="0" marB="0"/>
                </a:tc>
              </a:tr>
              <a:tr h="380518">
                <a:tc>
                  <a:txBody>
                    <a:bodyPr/>
                    <a:lstStyle/>
                    <a:p>
                      <a:pPr algn="ctr">
                        <a:spcAft>
                          <a:spcPts val="0"/>
                        </a:spcAft>
                      </a:pPr>
                      <a:r>
                        <a:rPr lang="ru-RU" sz="1400">
                          <a:latin typeface="Times New Roman"/>
                          <a:ea typeface="Calibri"/>
                          <a:cs typeface="Times New Roman"/>
                        </a:rPr>
                        <a:t>Кочегарка</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24</a:t>
                      </a:r>
                      <a:endParaRPr lang="ru-RU" sz="1100">
                        <a:latin typeface="Calibri"/>
                        <a:ea typeface="Calibri"/>
                        <a:cs typeface="Times New Roman"/>
                      </a:endParaRPr>
                    </a:p>
                  </a:txBody>
                  <a:tcPr marL="68580" marR="68580" marT="0" marB="0"/>
                </a:tc>
              </a:tr>
              <a:tr h="380518">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9</a:t>
                      </a:r>
                      <a:endParaRPr lang="ru-RU" sz="1100">
                        <a:latin typeface="Calibri"/>
                        <a:ea typeface="Calibri"/>
                        <a:cs typeface="Times New Roman"/>
                      </a:endParaRPr>
                    </a:p>
                  </a:txBody>
                  <a:tcPr marL="68580" marR="68580" marT="0" marB="0"/>
                </a:tc>
              </a:tr>
              <a:tr h="656784">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15.02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- 25ᵒ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южный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3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20</a:t>
                      </a:r>
                      <a:endParaRPr lang="ru-RU" sz="1100">
                        <a:latin typeface="Calibri"/>
                        <a:ea typeface="Calibri"/>
                        <a:cs typeface="Times New Roman"/>
                      </a:endParaRPr>
                    </a:p>
                  </a:txBody>
                  <a:tcPr marL="68580" marR="68580" marT="0" marB="0"/>
                </a:tc>
              </a:tr>
              <a:tr h="380518">
                <a:tc>
                  <a:txBody>
                    <a:bodyPr/>
                    <a:lstStyle/>
                    <a:p>
                      <a:pPr algn="ctr">
                        <a:spcAft>
                          <a:spcPts val="0"/>
                        </a:spcAft>
                      </a:pPr>
                      <a:r>
                        <a:rPr lang="ru-RU" sz="1400">
                          <a:latin typeface="Times New Roman"/>
                          <a:ea typeface="Calibri"/>
                          <a:cs typeface="Times New Roman"/>
                        </a:rPr>
                        <a:t>Кочегарка</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18</a:t>
                      </a:r>
                      <a:endParaRPr lang="ru-RU" sz="1100">
                        <a:latin typeface="Calibri"/>
                        <a:ea typeface="Calibri"/>
                        <a:cs typeface="Times New Roman"/>
                      </a:endParaRPr>
                    </a:p>
                  </a:txBody>
                  <a:tcPr marL="68580" marR="68580" marT="0" marB="0"/>
                </a:tc>
              </a:tr>
              <a:tr h="380518">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4</a:t>
                      </a:r>
                      <a:endParaRPr lang="ru-RU"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endParaRPr lang="ru-RU" dirty="0"/>
          </a:p>
        </p:txBody>
      </p:sp>
      <p:graphicFrame>
        <p:nvGraphicFramePr>
          <p:cNvPr id="4" name="Содержимое 3"/>
          <p:cNvGraphicFramePr>
            <a:graphicFrameLocks noGrp="1"/>
          </p:cNvGraphicFramePr>
          <p:nvPr>
            <p:ph idx="1"/>
          </p:nvPr>
        </p:nvGraphicFramePr>
        <p:xfrm>
          <a:off x="250825" y="1125539"/>
          <a:ext cx="8642352" cy="5545841"/>
        </p:xfrm>
        <a:graphic>
          <a:graphicData uri="http://schemas.openxmlformats.org/drawingml/2006/table">
            <a:tbl>
              <a:tblPr firstRow="1" bandRow="1">
                <a:tableStyleId>{5C22544A-7EE6-4342-B048-85BDC9FD1C3A}</a:tableStyleId>
              </a:tblPr>
              <a:tblGrid>
                <a:gridCol w="2160588"/>
                <a:gridCol w="2160588"/>
                <a:gridCol w="2160588"/>
                <a:gridCol w="2160588"/>
              </a:tblGrid>
              <a:tr h="603065">
                <a:tc>
                  <a:txBody>
                    <a:bodyPr/>
                    <a:lstStyle/>
                    <a:p>
                      <a:pPr algn="ctr">
                        <a:spcAft>
                          <a:spcPts val="0"/>
                        </a:spcAft>
                      </a:pPr>
                      <a:r>
                        <a:rPr lang="ru-RU" sz="1400" dirty="0">
                          <a:latin typeface="Times New Roman"/>
                          <a:ea typeface="Calibri"/>
                          <a:cs typeface="Times New Roman"/>
                        </a:rPr>
                        <a:t>Остановка</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22.02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- 26ᵒ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западный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4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14</a:t>
                      </a:r>
                      <a:endParaRPr lang="ru-RU" sz="1100">
                        <a:latin typeface="Calibri"/>
                        <a:ea typeface="Calibri"/>
                        <a:cs typeface="Times New Roman"/>
                      </a:endParaRPr>
                    </a:p>
                  </a:txBody>
                  <a:tcPr marL="68580" marR="68580" marT="0" marB="0"/>
                </a:tc>
              </a:tr>
              <a:tr h="389533">
                <a:tc>
                  <a:txBody>
                    <a:bodyPr/>
                    <a:lstStyle/>
                    <a:p>
                      <a:pPr algn="ctr">
                        <a:spcAft>
                          <a:spcPts val="0"/>
                        </a:spcAft>
                      </a:pPr>
                      <a:r>
                        <a:rPr lang="ru-RU" sz="1400">
                          <a:latin typeface="Times New Roman"/>
                          <a:ea typeface="Calibri"/>
                          <a:cs typeface="Times New Roman"/>
                        </a:rPr>
                        <a:t>Кочегарка</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25</a:t>
                      </a:r>
                      <a:endParaRPr lang="ru-RU" sz="1100">
                        <a:latin typeface="Calibri"/>
                        <a:ea typeface="Calibri"/>
                        <a:cs typeface="Times New Roman"/>
                      </a:endParaRPr>
                    </a:p>
                  </a:txBody>
                  <a:tcPr marL="68580" marR="68580" marT="0" marB="0"/>
                </a:tc>
              </a:tr>
              <a:tr h="368935">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a:t>
                      </a:r>
                      <a:endParaRPr lang="ru-RU" sz="1100">
                        <a:latin typeface="Calibri"/>
                        <a:ea typeface="Calibri"/>
                        <a:cs typeface="Times New Roman"/>
                      </a:endParaRPr>
                    </a:p>
                  </a:txBody>
                  <a:tcPr marL="68580" marR="68580" marT="0" marB="0"/>
                </a:tc>
              </a:tr>
              <a:tr h="603065">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29.02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- 20ᵒ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юго-западный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4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16</a:t>
                      </a:r>
                      <a:endParaRPr lang="ru-RU" sz="1100">
                        <a:latin typeface="Calibri"/>
                        <a:ea typeface="Calibri"/>
                        <a:cs typeface="Times New Roman"/>
                      </a:endParaRPr>
                    </a:p>
                  </a:txBody>
                  <a:tcPr marL="68580" marR="68580" marT="0" marB="0"/>
                </a:tc>
              </a:tr>
              <a:tr h="404454">
                <a:tc>
                  <a:txBody>
                    <a:bodyPr/>
                    <a:lstStyle/>
                    <a:p>
                      <a:pPr algn="ctr">
                        <a:spcAft>
                          <a:spcPts val="0"/>
                        </a:spcAft>
                      </a:pPr>
                      <a:r>
                        <a:rPr lang="ru-RU" sz="1400">
                          <a:latin typeface="Times New Roman"/>
                          <a:ea typeface="Calibri"/>
                          <a:cs typeface="Times New Roman"/>
                        </a:rPr>
                        <a:t>Кочегарка</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22</a:t>
                      </a:r>
                      <a:endParaRPr lang="ru-RU" sz="1100">
                        <a:latin typeface="Calibri"/>
                        <a:ea typeface="Calibri"/>
                        <a:cs typeface="Times New Roman"/>
                      </a:endParaRPr>
                    </a:p>
                  </a:txBody>
                  <a:tcPr marL="68580" marR="68580" marT="0" marB="0"/>
                </a:tc>
              </a:tr>
              <a:tr h="496263">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dirty="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8</a:t>
                      </a:r>
                      <a:endParaRPr lang="ru-RU" sz="1100">
                        <a:latin typeface="Calibri"/>
                        <a:ea typeface="Calibri"/>
                        <a:cs typeface="Times New Roman"/>
                      </a:endParaRPr>
                    </a:p>
                  </a:txBody>
                  <a:tcPr marL="68580" marR="68580" marT="0" marB="0"/>
                </a:tc>
              </a:tr>
              <a:tr h="608742">
                <a:tc>
                  <a:txBody>
                    <a:bodyPr/>
                    <a:lstStyle/>
                    <a:p>
                      <a:pPr algn="ctr">
                        <a:spcAft>
                          <a:spcPts val="0"/>
                        </a:spcAft>
                      </a:pPr>
                      <a:r>
                        <a:rPr lang="ru-RU" sz="1400">
                          <a:latin typeface="Times New Roman"/>
                          <a:ea typeface="Calibri"/>
                          <a:cs typeface="Times New Roman"/>
                        </a:rPr>
                        <a:t>Итого: 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 дней</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-15ᵒ</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15,8</a:t>
                      </a:r>
                      <a:endParaRPr lang="ru-RU" sz="1100" dirty="0">
                        <a:latin typeface="Calibri"/>
                        <a:ea typeface="Calibri"/>
                        <a:cs typeface="Times New Roman"/>
                      </a:endParaRPr>
                    </a:p>
                  </a:txBody>
                  <a:tcPr marL="68580" marR="68580" marT="0" marB="0"/>
                </a:tc>
              </a:tr>
              <a:tr h="830488">
                <a:tc>
                  <a:txBody>
                    <a:bodyPr/>
                    <a:lstStyle/>
                    <a:p>
                      <a:pPr algn="ctr">
                        <a:spcAft>
                          <a:spcPts val="0"/>
                        </a:spcAft>
                      </a:pPr>
                      <a:r>
                        <a:rPr lang="ru-RU" sz="1400">
                          <a:latin typeface="Times New Roman"/>
                          <a:ea typeface="Calibri"/>
                          <a:cs typeface="Times New Roman"/>
                        </a:rPr>
                        <a:t>Итого: кочегарка</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12 дней</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-15ᵒ</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20,5</a:t>
                      </a:r>
                      <a:endParaRPr lang="ru-RU" sz="1100" dirty="0">
                        <a:latin typeface="Calibri"/>
                        <a:ea typeface="Calibri"/>
                        <a:cs typeface="Times New Roman"/>
                      </a:endParaRPr>
                    </a:p>
                  </a:txBody>
                  <a:tcPr marL="68580" marR="68580" marT="0" marB="0"/>
                </a:tc>
              </a:tr>
              <a:tr h="1167266">
                <a:tc>
                  <a:txBody>
                    <a:bodyPr/>
                    <a:lstStyle/>
                    <a:p>
                      <a:pPr algn="ctr">
                        <a:spcAft>
                          <a:spcPts val="0"/>
                        </a:spcAft>
                      </a:pPr>
                      <a:r>
                        <a:rPr lang="ru-RU" sz="1400">
                          <a:latin typeface="Times New Roman"/>
                          <a:ea typeface="Calibri"/>
                          <a:cs typeface="Times New Roman"/>
                        </a:rPr>
                        <a:t>Итого: поле</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12дней</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-15ᵒ</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6,7</a:t>
                      </a:r>
                      <a:endParaRPr lang="ru-RU"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txBody>
          <a:bodyPr/>
          <a:lstStyle/>
          <a:p>
            <a:r>
              <a:rPr lang="ru-RU" dirty="0" smtClean="0"/>
              <a:t>Зимний период исследования</a:t>
            </a:r>
            <a:endParaRPr lang="ru-RU" dirty="0"/>
          </a:p>
        </p:txBody>
      </p:sp>
      <p:pic>
        <p:nvPicPr>
          <p:cNvPr id="3074" name="Picture 2" descr="C:\Users\x34\Desktop\фото ЭкоПатруль\DSC02832.JPG"/>
          <p:cNvPicPr>
            <a:picLocks noGrp="1" noChangeAspect="1" noChangeArrowheads="1"/>
          </p:cNvPicPr>
          <p:nvPr>
            <p:ph sz="half" idx="1"/>
          </p:nvPr>
        </p:nvPicPr>
        <p:blipFill>
          <a:blip r:embed="rId2" cstate="print"/>
          <a:srcRect/>
          <a:stretch>
            <a:fillRect/>
          </a:stretch>
        </p:blipFill>
        <p:spPr bwMode="auto">
          <a:xfrm>
            <a:off x="395536" y="1600200"/>
            <a:ext cx="3778200" cy="4525963"/>
          </a:xfrm>
          <a:prstGeom prst="rect">
            <a:avLst/>
          </a:prstGeom>
          <a:noFill/>
        </p:spPr>
      </p:pic>
      <p:pic>
        <p:nvPicPr>
          <p:cNvPr id="3075" name="Picture 3" descr="C:\Users\x34\Desktop\фото ЭкоПатруль\DSC02834.JPG"/>
          <p:cNvPicPr>
            <a:picLocks noGrp="1" noChangeAspect="1" noChangeArrowheads="1"/>
          </p:cNvPicPr>
          <p:nvPr>
            <p:ph sz="half" idx="2"/>
          </p:nvPr>
        </p:nvPicPr>
        <p:blipFill>
          <a:blip r:embed="rId3" cstate="print"/>
          <a:srcRect/>
          <a:stretch>
            <a:fillRect/>
          </a:stretch>
        </p:blipFill>
        <p:spPr bwMode="auto">
          <a:xfrm>
            <a:off x="4139952" y="1772816"/>
            <a:ext cx="4546848" cy="4248472"/>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Снеговой покров – летопись зимы</a:t>
            </a:r>
            <a:endParaRPr lang="ru-RU" sz="3600" dirty="0"/>
          </a:p>
        </p:txBody>
      </p:sp>
      <p:pic>
        <p:nvPicPr>
          <p:cNvPr id="6146" name="Picture 2" descr="C:\Users\x34\Desktop\фото ЭкоПатруль\DSC02963.JPG"/>
          <p:cNvPicPr>
            <a:picLocks noGrp="1" noChangeAspect="1" noChangeArrowheads="1"/>
          </p:cNvPicPr>
          <p:nvPr>
            <p:ph sz="half" idx="1"/>
          </p:nvPr>
        </p:nvPicPr>
        <p:blipFill>
          <a:blip r:embed="rId2" cstate="print"/>
          <a:srcRect/>
          <a:stretch>
            <a:fillRect/>
          </a:stretch>
        </p:blipFill>
        <p:spPr bwMode="auto">
          <a:xfrm>
            <a:off x="395536" y="1600200"/>
            <a:ext cx="3778200" cy="4525963"/>
          </a:xfrm>
          <a:prstGeom prst="rect">
            <a:avLst/>
          </a:prstGeom>
          <a:noFill/>
        </p:spPr>
      </p:pic>
      <p:pic>
        <p:nvPicPr>
          <p:cNvPr id="6147" name="Picture 3" descr="C:\Users\x34\Desktop\фото ЭкоПатруль\DSC02953.JPG"/>
          <p:cNvPicPr>
            <a:picLocks noGrp="1" noChangeAspect="1" noChangeArrowheads="1"/>
          </p:cNvPicPr>
          <p:nvPr>
            <p:ph sz="half" idx="2"/>
          </p:nvPr>
        </p:nvPicPr>
        <p:blipFill>
          <a:blip r:embed="rId3" cstate="print"/>
          <a:srcRect/>
          <a:stretch>
            <a:fillRect/>
          </a:stretch>
        </p:blipFill>
        <p:spPr bwMode="auto">
          <a:xfrm>
            <a:off x="4648200" y="1988840"/>
            <a:ext cx="4038600" cy="3744416"/>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Содержимое 3"/>
          <p:cNvGraphicFramePr>
            <a:graphicFrameLocks noGrp="1"/>
          </p:cNvGraphicFramePr>
          <p:nvPr>
            <p:ph idx="1"/>
          </p:nvPr>
        </p:nvGraphicFramePr>
        <p:xfrm>
          <a:off x="179512" y="1340769"/>
          <a:ext cx="8964488" cy="5397759"/>
        </p:xfrm>
        <a:graphic>
          <a:graphicData uri="http://schemas.openxmlformats.org/drawingml/2006/table">
            <a:tbl>
              <a:tblPr firstRow="1" bandRow="1">
                <a:tableStyleId>{5C22544A-7EE6-4342-B048-85BDC9FD1C3A}</a:tableStyleId>
              </a:tblPr>
              <a:tblGrid>
                <a:gridCol w="2241122"/>
                <a:gridCol w="2241122"/>
                <a:gridCol w="2241122"/>
                <a:gridCol w="2241122"/>
              </a:tblGrid>
              <a:tr h="622788">
                <a:tc>
                  <a:txBody>
                    <a:bodyPr/>
                    <a:lstStyle/>
                    <a:p>
                      <a:pPr algn="ctr">
                        <a:spcAft>
                          <a:spcPts val="0"/>
                        </a:spcAft>
                      </a:pPr>
                      <a:r>
                        <a:rPr lang="ru-RU" sz="1400" dirty="0">
                          <a:latin typeface="Times New Roman"/>
                          <a:ea typeface="Calibri"/>
                          <a:cs typeface="Times New Roman"/>
                        </a:rPr>
                        <a:t>Остановка</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07.03</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- 9ᵒ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юго-западный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2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10</a:t>
                      </a:r>
                      <a:endParaRPr lang="ru-RU" sz="1100">
                        <a:latin typeface="Calibri"/>
                        <a:ea typeface="Calibri"/>
                        <a:cs typeface="Times New Roman"/>
                      </a:endParaRPr>
                    </a:p>
                  </a:txBody>
                  <a:tcPr marL="68580" marR="68580" marT="0" marB="0"/>
                </a:tc>
              </a:tr>
              <a:tr h="387161">
                <a:tc>
                  <a:txBody>
                    <a:bodyPr/>
                    <a:lstStyle/>
                    <a:p>
                      <a:pPr algn="ctr">
                        <a:spcAft>
                          <a:spcPts val="0"/>
                        </a:spcAft>
                      </a:pPr>
                      <a:r>
                        <a:rPr lang="ru-RU" sz="1400">
                          <a:latin typeface="Times New Roman"/>
                          <a:ea typeface="Calibri"/>
                          <a:cs typeface="Times New Roman"/>
                        </a:rPr>
                        <a:t>Кочегарка</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13</a:t>
                      </a:r>
                      <a:endParaRPr lang="ru-RU" sz="1100">
                        <a:latin typeface="Calibri"/>
                        <a:ea typeface="Calibri"/>
                        <a:cs typeface="Times New Roman"/>
                      </a:endParaRPr>
                    </a:p>
                  </a:txBody>
                  <a:tcPr marL="68580" marR="68580" marT="0" marB="0"/>
                </a:tc>
              </a:tr>
              <a:tr h="321242">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a:t>
                      </a:r>
                      <a:endParaRPr lang="ru-RU" sz="1100">
                        <a:latin typeface="Calibri"/>
                        <a:ea typeface="Calibri"/>
                        <a:cs typeface="Times New Roman"/>
                      </a:endParaRPr>
                    </a:p>
                  </a:txBody>
                  <a:tcPr marL="68580" marR="68580" marT="0" marB="0"/>
                </a:tc>
              </a:tr>
              <a:tr h="622788">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10.03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- 3ᵒ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западный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4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19</a:t>
                      </a:r>
                      <a:endParaRPr lang="ru-RU" sz="1100">
                        <a:latin typeface="Calibri"/>
                        <a:ea typeface="Calibri"/>
                        <a:cs typeface="Times New Roman"/>
                      </a:endParaRPr>
                    </a:p>
                  </a:txBody>
                  <a:tcPr marL="68580" marR="68580" marT="0" marB="0"/>
                </a:tc>
              </a:tr>
              <a:tr h="358090">
                <a:tc>
                  <a:txBody>
                    <a:bodyPr/>
                    <a:lstStyle/>
                    <a:p>
                      <a:pPr algn="ctr">
                        <a:spcAft>
                          <a:spcPts val="0"/>
                        </a:spcAft>
                      </a:pPr>
                      <a:r>
                        <a:rPr lang="ru-RU" sz="1400">
                          <a:latin typeface="Times New Roman"/>
                          <a:ea typeface="Calibri"/>
                          <a:cs typeface="Times New Roman"/>
                        </a:rPr>
                        <a:t>Кочегарка</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16</a:t>
                      </a:r>
                      <a:endParaRPr lang="ru-RU" sz="1100">
                        <a:latin typeface="Calibri"/>
                        <a:ea typeface="Calibri"/>
                        <a:cs typeface="Times New Roman"/>
                      </a:endParaRPr>
                    </a:p>
                  </a:txBody>
                  <a:tcPr marL="68580" marR="68580" marT="0" marB="0"/>
                </a:tc>
              </a:tr>
              <a:tr h="387161">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4</a:t>
                      </a:r>
                      <a:endParaRPr lang="ru-RU" sz="1100">
                        <a:latin typeface="Calibri"/>
                        <a:ea typeface="Calibri"/>
                        <a:cs typeface="Times New Roman"/>
                      </a:endParaRPr>
                    </a:p>
                  </a:txBody>
                  <a:tcPr marL="68580" marR="68580" marT="0" marB="0"/>
                </a:tc>
              </a:tr>
              <a:tr h="622788">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17.03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- 9ᵒ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южный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3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17</a:t>
                      </a:r>
                      <a:endParaRPr lang="ru-RU" sz="1100">
                        <a:latin typeface="Calibri"/>
                        <a:ea typeface="Calibri"/>
                        <a:cs typeface="Times New Roman"/>
                      </a:endParaRPr>
                    </a:p>
                  </a:txBody>
                  <a:tcPr marL="68580" marR="68580" marT="0" marB="0"/>
                </a:tc>
              </a:tr>
              <a:tr h="387161">
                <a:tc>
                  <a:txBody>
                    <a:bodyPr/>
                    <a:lstStyle/>
                    <a:p>
                      <a:pPr algn="ctr">
                        <a:spcAft>
                          <a:spcPts val="0"/>
                        </a:spcAft>
                      </a:pPr>
                      <a:r>
                        <a:rPr lang="ru-RU" sz="1400">
                          <a:latin typeface="Times New Roman"/>
                          <a:ea typeface="Calibri"/>
                          <a:cs typeface="Times New Roman"/>
                        </a:rPr>
                        <a:t>Кочегарка</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14</a:t>
                      </a:r>
                      <a:endParaRPr lang="ru-RU" sz="1100">
                        <a:latin typeface="Calibri"/>
                        <a:ea typeface="Calibri"/>
                        <a:cs typeface="Times New Roman"/>
                      </a:endParaRPr>
                    </a:p>
                  </a:txBody>
                  <a:tcPr marL="68580" marR="68580" marT="0" marB="0"/>
                </a:tc>
              </a:tr>
              <a:tr h="284396">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4</a:t>
                      </a:r>
                      <a:endParaRPr lang="ru-RU" sz="1100">
                        <a:latin typeface="Calibri"/>
                        <a:ea typeface="Calibri"/>
                        <a:cs typeface="Times New Roman"/>
                      </a:endParaRPr>
                    </a:p>
                  </a:txBody>
                  <a:tcPr marL="68580" marR="68580" marT="0" marB="0"/>
                </a:tc>
              </a:tr>
              <a:tr h="622788">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24.03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- 1ᵒ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западный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9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17</a:t>
                      </a:r>
                      <a:endParaRPr lang="ru-RU" sz="1100">
                        <a:latin typeface="Calibri"/>
                        <a:ea typeface="Calibri"/>
                        <a:cs typeface="Times New Roman"/>
                      </a:endParaRPr>
                    </a:p>
                  </a:txBody>
                  <a:tcPr marL="68580" marR="68580" marT="0" marB="0"/>
                </a:tc>
              </a:tr>
              <a:tr h="325067">
                <a:tc>
                  <a:txBody>
                    <a:bodyPr/>
                    <a:lstStyle/>
                    <a:p>
                      <a:pPr algn="ctr">
                        <a:spcAft>
                          <a:spcPts val="0"/>
                        </a:spcAft>
                      </a:pPr>
                      <a:r>
                        <a:rPr lang="ru-RU" sz="1400">
                          <a:latin typeface="Times New Roman"/>
                          <a:ea typeface="Calibri"/>
                          <a:cs typeface="Times New Roman"/>
                        </a:rPr>
                        <a:t>Кочегарка</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14</a:t>
                      </a:r>
                      <a:endParaRPr lang="ru-RU" sz="1100">
                        <a:latin typeface="Calibri"/>
                        <a:ea typeface="Calibri"/>
                        <a:cs typeface="Times New Roman"/>
                      </a:endParaRPr>
                    </a:p>
                  </a:txBody>
                  <a:tcPr marL="68580" marR="68580" marT="0" marB="0"/>
                </a:tc>
              </a:tr>
              <a:tr h="387161">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3</a:t>
                      </a:r>
                      <a:endParaRPr lang="ru-RU"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fontScale="90000"/>
          </a:bodyPr>
          <a:lstStyle/>
          <a:p>
            <a:endParaRPr lang="ru-RU" dirty="0"/>
          </a:p>
        </p:txBody>
      </p:sp>
      <p:graphicFrame>
        <p:nvGraphicFramePr>
          <p:cNvPr id="4" name="Содержимое 3"/>
          <p:cNvGraphicFramePr>
            <a:graphicFrameLocks noGrp="1"/>
          </p:cNvGraphicFramePr>
          <p:nvPr>
            <p:ph idx="1"/>
          </p:nvPr>
        </p:nvGraphicFramePr>
        <p:xfrm>
          <a:off x="179388" y="1196975"/>
          <a:ext cx="8640764" cy="5472384"/>
        </p:xfrm>
        <a:graphic>
          <a:graphicData uri="http://schemas.openxmlformats.org/drawingml/2006/table">
            <a:tbl>
              <a:tblPr firstRow="1" bandRow="1">
                <a:tableStyleId>{5C22544A-7EE6-4342-B048-85BDC9FD1C3A}</a:tableStyleId>
              </a:tblPr>
              <a:tblGrid>
                <a:gridCol w="2160191"/>
                <a:gridCol w="2160191"/>
                <a:gridCol w="2160191"/>
                <a:gridCol w="2160191"/>
              </a:tblGrid>
              <a:tr h="666203">
                <a:tc>
                  <a:txBody>
                    <a:bodyPr/>
                    <a:lstStyle/>
                    <a:p>
                      <a:pPr algn="ctr">
                        <a:spcAft>
                          <a:spcPts val="0"/>
                        </a:spcAft>
                      </a:pPr>
                      <a:r>
                        <a:rPr lang="ru-RU" sz="1400" dirty="0">
                          <a:latin typeface="Times New Roman"/>
                          <a:ea typeface="Calibri"/>
                          <a:cs typeface="Times New Roman"/>
                        </a:rPr>
                        <a:t>Остановка</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31.03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- 9ᵒ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западный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5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19</a:t>
                      </a:r>
                      <a:endParaRPr lang="ru-RU" sz="1100">
                        <a:latin typeface="Calibri"/>
                        <a:ea typeface="Calibri"/>
                        <a:cs typeface="Times New Roman"/>
                      </a:endParaRPr>
                    </a:p>
                  </a:txBody>
                  <a:tcPr marL="68580" marR="68580" marT="0" marB="0"/>
                </a:tc>
              </a:tr>
              <a:tr h="385975">
                <a:tc>
                  <a:txBody>
                    <a:bodyPr/>
                    <a:lstStyle/>
                    <a:p>
                      <a:pPr algn="ctr">
                        <a:spcAft>
                          <a:spcPts val="0"/>
                        </a:spcAft>
                      </a:pPr>
                      <a:r>
                        <a:rPr lang="ru-RU" sz="1400">
                          <a:latin typeface="Times New Roman"/>
                          <a:ea typeface="Calibri"/>
                          <a:cs typeface="Times New Roman"/>
                        </a:rPr>
                        <a:t>Кочегарка</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16</a:t>
                      </a:r>
                      <a:endParaRPr lang="ru-RU" sz="1100">
                        <a:latin typeface="Calibri"/>
                        <a:ea typeface="Calibri"/>
                        <a:cs typeface="Times New Roman"/>
                      </a:endParaRPr>
                    </a:p>
                  </a:txBody>
                  <a:tcPr marL="68580" marR="68580" marT="0" marB="0"/>
                </a:tc>
              </a:tr>
              <a:tr h="385975">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a:t>
                      </a:r>
                      <a:endParaRPr lang="ru-RU" sz="1100">
                        <a:latin typeface="Calibri"/>
                        <a:ea typeface="Calibri"/>
                        <a:cs typeface="Times New Roman"/>
                      </a:endParaRPr>
                    </a:p>
                  </a:txBody>
                  <a:tcPr marL="68580" marR="68580" marT="0" marB="0"/>
                </a:tc>
              </a:tr>
              <a:tr h="666203">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07.04</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северо-западный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7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20</a:t>
                      </a:r>
                      <a:endParaRPr lang="ru-RU" sz="1100">
                        <a:latin typeface="Calibri"/>
                        <a:ea typeface="Calibri"/>
                        <a:cs typeface="Times New Roman"/>
                      </a:endParaRPr>
                    </a:p>
                  </a:txBody>
                  <a:tcPr marL="68580" marR="68580" marT="0" marB="0"/>
                </a:tc>
              </a:tr>
              <a:tr h="385975">
                <a:tc>
                  <a:txBody>
                    <a:bodyPr/>
                    <a:lstStyle/>
                    <a:p>
                      <a:pPr algn="ctr">
                        <a:spcAft>
                          <a:spcPts val="0"/>
                        </a:spcAft>
                      </a:pPr>
                      <a:r>
                        <a:rPr lang="ru-RU" sz="1400">
                          <a:latin typeface="Times New Roman"/>
                          <a:ea typeface="Calibri"/>
                          <a:cs typeface="Times New Roman"/>
                        </a:rPr>
                        <a:t>Кочегарка</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14</a:t>
                      </a:r>
                      <a:endParaRPr lang="ru-RU" sz="1100">
                        <a:latin typeface="Calibri"/>
                        <a:ea typeface="Calibri"/>
                        <a:cs typeface="Times New Roman"/>
                      </a:endParaRPr>
                    </a:p>
                  </a:txBody>
                  <a:tcPr marL="68580" marR="68580" marT="0" marB="0"/>
                </a:tc>
              </a:tr>
              <a:tr h="385975">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4</a:t>
                      </a:r>
                      <a:endParaRPr lang="ru-RU" sz="1100">
                        <a:latin typeface="Calibri"/>
                        <a:ea typeface="Calibri"/>
                        <a:cs typeface="Times New Roman"/>
                      </a:endParaRPr>
                    </a:p>
                  </a:txBody>
                  <a:tcPr marL="68580" marR="68580" marT="0" marB="0"/>
                </a:tc>
              </a:tr>
              <a:tr h="666203">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14.04</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+8ᵒ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западный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5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17</a:t>
                      </a:r>
                      <a:endParaRPr lang="ru-RU" sz="1100">
                        <a:latin typeface="Calibri"/>
                        <a:ea typeface="Calibri"/>
                        <a:cs typeface="Times New Roman"/>
                      </a:endParaRPr>
                    </a:p>
                  </a:txBody>
                  <a:tcPr marL="68580" marR="68580" marT="0" marB="0"/>
                </a:tc>
              </a:tr>
              <a:tr h="385975">
                <a:tc>
                  <a:txBody>
                    <a:bodyPr/>
                    <a:lstStyle/>
                    <a:p>
                      <a:pPr algn="ctr">
                        <a:spcAft>
                          <a:spcPts val="0"/>
                        </a:spcAft>
                      </a:pPr>
                      <a:r>
                        <a:rPr lang="ru-RU" sz="1400">
                          <a:latin typeface="Times New Roman"/>
                          <a:ea typeface="Calibri"/>
                          <a:cs typeface="Times New Roman"/>
                        </a:rPr>
                        <a:t>Кочегарка</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10</a:t>
                      </a:r>
                      <a:endParaRPr lang="ru-RU" sz="1100">
                        <a:latin typeface="Calibri"/>
                        <a:ea typeface="Calibri"/>
                        <a:cs typeface="Times New Roman"/>
                      </a:endParaRPr>
                    </a:p>
                  </a:txBody>
                  <a:tcPr marL="68580" marR="68580" marT="0" marB="0"/>
                </a:tc>
              </a:tr>
              <a:tr h="385975">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4</a:t>
                      </a:r>
                      <a:endParaRPr lang="ru-RU" sz="1100">
                        <a:latin typeface="Calibri"/>
                        <a:ea typeface="Calibri"/>
                        <a:cs typeface="Times New Roman"/>
                      </a:endParaRPr>
                    </a:p>
                  </a:txBody>
                  <a:tcPr marL="68580" marR="68580" marT="0" marB="0"/>
                </a:tc>
              </a:tr>
              <a:tr h="385975">
                <a:tc>
                  <a:txBody>
                    <a:bodyPr/>
                    <a:lstStyle/>
                    <a:p>
                      <a:pPr algn="ctr">
                        <a:spcAft>
                          <a:spcPts val="0"/>
                        </a:spcAft>
                      </a:pPr>
                      <a:r>
                        <a:rPr lang="ru-RU" sz="1400">
                          <a:latin typeface="Times New Roman"/>
                          <a:ea typeface="Calibri"/>
                          <a:cs typeface="Times New Roman"/>
                        </a:rPr>
                        <a:t>Итого: 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 дней</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17</a:t>
                      </a:r>
                      <a:endParaRPr lang="ru-RU" sz="1100">
                        <a:latin typeface="Calibri"/>
                        <a:ea typeface="Calibri"/>
                        <a:cs typeface="Times New Roman"/>
                      </a:endParaRPr>
                    </a:p>
                  </a:txBody>
                  <a:tcPr marL="68580" marR="68580" marT="0" marB="0"/>
                </a:tc>
              </a:tr>
              <a:tr h="385975">
                <a:tc>
                  <a:txBody>
                    <a:bodyPr/>
                    <a:lstStyle/>
                    <a:p>
                      <a:pPr algn="ctr">
                        <a:spcAft>
                          <a:spcPts val="0"/>
                        </a:spcAft>
                      </a:pPr>
                      <a:r>
                        <a:rPr lang="ru-RU" sz="1400">
                          <a:latin typeface="Times New Roman"/>
                          <a:ea typeface="Calibri"/>
                          <a:cs typeface="Times New Roman"/>
                        </a:rPr>
                        <a:t>Итого: кочегарка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 дней</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13,8</a:t>
                      </a:r>
                      <a:endParaRPr lang="ru-RU" sz="1100">
                        <a:latin typeface="Calibri"/>
                        <a:ea typeface="Calibri"/>
                        <a:cs typeface="Times New Roman"/>
                      </a:endParaRPr>
                    </a:p>
                  </a:txBody>
                  <a:tcPr marL="68580" marR="68580" marT="0" marB="0"/>
                </a:tc>
              </a:tr>
              <a:tr h="385975">
                <a:tc>
                  <a:txBody>
                    <a:bodyPr/>
                    <a:lstStyle/>
                    <a:p>
                      <a:pPr algn="ctr">
                        <a:spcAft>
                          <a:spcPts val="0"/>
                        </a:spcAft>
                      </a:pPr>
                      <a:r>
                        <a:rPr lang="ru-RU" sz="1400">
                          <a:latin typeface="Times New Roman"/>
                          <a:ea typeface="Calibri"/>
                          <a:cs typeface="Times New Roman"/>
                        </a:rPr>
                        <a:t>Итого: поле</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 дней</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4</a:t>
                      </a:r>
                      <a:endParaRPr lang="ru-RU"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Измерения качества воздуха весной</a:t>
            </a:r>
            <a:endParaRPr lang="ru-RU" sz="3600" dirty="0"/>
          </a:p>
        </p:txBody>
      </p:sp>
      <p:pic>
        <p:nvPicPr>
          <p:cNvPr id="4098" name="Picture 2" descr="C:\Users\x34\Desktop\фото ЭкоПатруль\DSC02956.JPG"/>
          <p:cNvPicPr>
            <a:picLocks noGrp="1" noChangeAspect="1" noChangeArrowheads="1"/>
          </p:cNvPicPr>
          <p:nvPr>
            <p:ph sz="half" idx="1"/>
          </p:nvPr>
        </p:nvPicPr>
        <p:blipFill>
          <a:blip r:embed="rId2" cstate="print"/>
          <a:srcRect/>
          <a:stretch>
            <a:fillRect/>
          </a:stretch>
        </p:blipFill>
        <p:spPr bwMode="auto">
          <a:xfrm>
            <a:off x="251520" y="2348706"/>
            <a:ext cx="4244280" cy="3384550"/>
          </a:xfrm>
          <a:prstGeom prst="rect">
            <a:avLst/>
          </a:prstGeom>
          <a:noFill/>
        </p:spPr>
      </p:pic>
      <p:pic>
        <p:nvPicPr>
          <p:cNvPr id="4099" name="Picture 3" descr="C:\Users\x34\Desktop\фото ЭкоПатруль\DSC02958.JPG"/>
          <p:cNvPicPr>
            <a:picLocks noGrp="1" noChangeAspect="1" noChangeArrowheads="1"/>
          </p:cNvPicPr>
          <p:nvPr>
            <p:ph sz="half" idx="2"/>
          </p:nvPr>
        </p:nvPicPr>
        <p:blipFill>
          <a:blip r:embed="rId3" cstate="print"/>
          <a:stretch>
            <a:fillRect/>
          </a:stretch>
        </p:blipFill>
        <p:spPr bwMode="auto">
          <a:xfrm>
            <a:off x="4648200" y="2500657"/>
            <a:ext cx="4038600" cy="3274323"/>
          </a:xfrm>
          <a:prstGeom prst="rect">
            <a:avLst/>
          </a:prstGeom>
          <a:noFill/>
        </p:spPr>
      </p:pic>
      <p:pic>
        <p:nvPicPr>
          <p:cNvPr id="5" name="Picture 2" descr="C:\Users\x34\Desktop\фото ЭкоПатруль\DSC02956.JPG"/>
          <p:cNvPicPr>
            <a:picLocks noChangeAspect="1" noChangeArrowheads="1"/>
          </p:cNvPicPr>
          <p:nvPr/>
        </p:nvPicPr>
        <p:blipFill>
          <a:blip r:embed="rId2" cstate="print"/>
          <a:srcRect/>
          <a:stretch>
            <a:fillRect/>
          </a:stretch>
        </p:blipFill>
        <p:spPr bwMode="auto">
          <a:xfrm>
            <a:off x="251520" y="2276872"/>
            <a:ext cx="4244280" cy="3456558"/>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На станциях исследования</a:t>
            </a:r>
            <a:endParaRPr lang="ru-RU" sz="3600" dirty="0"/>
          </a:p>
        </p:txBody>
      </p:sp>
      <p:pic>
        <p:nvPicPr>
          <p:cNvPr id="5122" name="Picture 2" descr="C:\Users\x34\Desktop\фото ЭкоПатруль\DSC02976.JPG"/>
          <p:cNvPicPr>
            <a:picLocks noGrp="1" noChangeAspect="1" noChangeArrowheads="1"/>
          </p:cNvPicPr>
          <p:nvPr>
            <p:ph sz="half" idx="1"/>
          </p:nvPr>
        </p:nvPicPr>
        <p:blipFill>
          <a:blip r:embed="rId2" cstate="print"/>
          <a:srcRect/>
          <a:stretch>
            <a:fillRect/>
          </a:stretch>
        </p:blipFill>
        <p:spPr bwMode="auto">
          <a:xfrm>
            <a:off x="323528" y="2132856"/>
            <a:ext cx="4172272" cy="3528392"/>
          </a:xfrm>
          <a:prstGeom prst="rect">
            <a:avLst/>
          </a:prstGeom>
          <a:noFill/>
        </p:spPr>
      </p:pic>
      <p:pic>
        <p:nvPicPr>
          <p:cNvPr id="5123" name="Picture 3" descr="C:\Users\x34\Desktop\фото ЭкоПатруль\DSC02979.JPG"/>
          <p:cNvPicPr>
            <a:picLocks noGrp="1" noChangeAspect="1" noChangeArrowheads="1"/>
          </p:cNvPicPr>
          <p:nvPr>
            <p:ph sz="half" idx="2"/>
          </p:nvPr>
        </p:nvPicPr>
        <p:blipFill>
          <a:blip r:embed="rId3" cstate="print"/>
          <a:stretch>
            <a:fillRect/>
          </a:stretch>
        </p:blipFill>
        <p:spPr bwMode="auto">
          <a:xfrm>
            <a:off x="4648200" y="2359870"/>
            <a:ext cx="4038600" cy="355589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Сохраним планету голубой и зеленой!</a:t>
            </a:r>
            <a:endParaRPr lang="ru-RU" sz="3600" dirty="0"/>
          </a:p>
        </p:txBody>
      </p:sp>
      <p:pic>
        <p:nvPicPr>
          <p:cNvPr id="4" name="Picture 2" descr="C:\Users\x34\Desktop\взаимосвязи живой и неживой природы\гия.jpg"/>
          <p:cNvPicPr>
            <a:picLocks noGrp="1" noChangeAspect="1" noChangeArrowheads="1"/>
          </p:cNvPicPr>
          <p:nvPr>
            <p:ph idx="1"/>
          </p:nvPr>
        </p:nvPicPr>
        <p:blipFill>
          <a:blip r:embed="rId2" cstate="print"/>
          <a:stretch>
            <a:fillRect/>
          </a:stretch>
        </p:blipFill>
        <p:spPr bwMode="auto">
          <a:xfrm>
            <a:off x="1787236" y="2028839"/>
            <a:ext cx="5569527" cy="4202084"/>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smtClean="0"/>
              <a:t>Сравнительная концентрация пылевых частиц воздуха по станциям (2,5 мкг/</a:t>
            </a:r>
            <a:r>
              <a:rPr lang="ru-RU" sz="2800" dirty="0" err="1" smtClean="0"/>
              <a:t>мᵌ</a:t>
            </a:r>
            <a:r>
              <a:rPr lang="ru-RU" sz="2800" dirty="0" smtClean="0"/>
              <a:t>) </a:t>
            </a:r>
            <a:endParaRPr lang="ru-RU" sz="2800" dirty="0"/>
          </a:p>
        </p:txBody>
      </p:sp>
      <p:graphicFrame>
        <p:nvGraphicFramePr>
          <p:cNvPr id="6" name="Содержимое 5"/>
          <p:cNvGraphicFramePr>
            <a:graphicFrameLocks noGrp="1"/>
          </p:cNvGraphicFramePr>
          <p:nvPr>
            <p:ph idx="1"/>
          </p:nvPr>
        </p:nvGraphicFramePr>
        <p:xfrm>
          <a:off x="179512" y="1600200"/>
          <a:ext cx="8640960" cy="492514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smtClean="0"/>
              <a:t>Годовая концентрация частиц пыли в снеговом покрове в местах исследования </a:t>
            </a:r>
            <a:endParaRPr lang="ru-RU" sz="2800" dirty="0"/>
          </a:p>
        </p:txBody>
      </p:sp>
      <p:graphicFrame>
        <p:nvGraphicFramePr>
          <p:cNvPr id="4" name="Содержимое 3"/>
          <p:cNvGraphicFramePr>
            <a:graphicFrameLocks noGrp="1"/>
          </p:cNvGraphicFramePr>
          <p:nvPr>
            <p:ph idx="1"/>
          </p:nvPr>
        </p:nvGraphicFramePr>
        <p:xfrm>
          <a:off x="457200" y="1268760"/>
          <a:ext cx="8229600" cy="525658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fontScale="90000"/>
          </a:bodyPr>
          <a:lstStyle/>
          <a:p>
            <a:r>
              <a:rPr lang="ru-RU" sz="3200" b="1" dirty="0" smtClean="0"/>
              <a:t>Выводы по экологическому проекту.</a:t>
            </a:r>
            <a:r>
              <a:rPr lang="ru-RU" sz="3200" dirty="0" smtClean="0"/>
              <a:t/>
            </a:r>
            <a:br>
              <a:rPr lang="ru-RU" sz="3200" dirty="0" smtClean="0"/>
            </a:br>
            <a:r>
              <a:rPr lang="ru-RU" sz="3200" b="1" dirty="0" smtClean="0"/>
              <a:t>Трек «воздух»</a:t>
            </a:r>
            <a:r>
              <a:rPr lang="ru-RU" sz="3200" dirty="0" smtClean="0"/>
              <a:t/>
            </a:r>
            <a:br>
              <a:rPr lang="ru-RU" sz="3200" dirty="0" smtClean="0"/>
            </a:br>
            <a:endParaRPr lang="ru-RU" sz="3200" dirty="0"/>
          </a:p>
        </p:txBody>
      </p:sp>
      <p:sp>
        <p:nvSpPr>
          <p:cNvPr id="3" name="Содержимое 2"/>
          <p:cNvSpPr>
            <a:spLocks noGrp="1"/>
          </p:cNvSpPr>
          <p:nvPr>
            <p:ph idx="1"/>
          </p:nvPr>
        </p:nvSpPr>
        <p:spPr>
          <a:xfrm>
            <a:off x="323528" y="980728"/>
            <a:ext cx="8496944" cy="5688632"/>
          </a:xfrm>
        </p:spPr>
        <p:txBody>
          <a:bodyPr>
            <a:normAutofit lnSpcReduction="10000"/>
          </a:bodyPr>
          <a:lstStyle/>
          <a:p>
            <a:r>
              <a:rPr lang="ru-RU" sz="1600" dirty="0" smtClean="0"/>
              <a:t>Мониторинг воздуха выявил взаимосвязь качества воздуха от источников загрязнения, рельефа местности, погодных условий. </a:t>
            </a:r>
          </a:p>
          <a:p>
            <a:r>
              <a:rPr lang="ru-RU" sz="1600" dirty="0" smtClean="0"/>
              <a:t>Мы выяснили, что котельная является основным загрязнителем воздуха в холодный период года. При сжигании твердого топлива в атмосферу поступают оксиды серы, азота, соединяясь с каплями воды, превращаются в кислоты. При циклональной погоде ветер переносит дым на расстояние до 1000м. При антициклоне загрязняющие частицы оседают вблизи котельной в 100-200м. Пробы снега вблизи ее показали наибольшую степень загрязнения. </a:t>
            </a:r>
          </a:p>
          <a:p>
            <a:r>
              <a:rPr lang="ru-RU" sz="1600" dirty="0" smtClean="0"/>
              <a:t>    Автотранспорт – один из основных и постоянно растущих источников выброса вредных веществ. Особенно в осенний период загрязняющие вещества отработанных газов поступают в атмосферу, часть их оседает, загрязняя почву и растения. Автомобили с бензиновыми двигателями выделяют продукты, содержащие металлы, хлор, бром. Дизельные – сажу, частицы копоти микроскопических размеров. Газообразные примеси под воздействием солнечного света образуют вещества, более токсичнее исходных. У остановки повышенные значения пылевых частиц сгорания топлива. Наиболее крупные частицы оседают в непосредственной близости от автострад (10-30м.). Более мелкие частицы – во второй зоне (30-100м.).   Для оценки загрязненности атмосферного воздуха огромное значение имеет экологическое состояние снега. Снег является фильтром воздуха, накапливая большое количество загрязнений. Результаты показали, что снег в д. </a:t>
            </a:r>
            <a:r>
              <a:rPr lang="ru-RU" sz="1600" dirty="0" err="1" smtClean="0"/>
              <a:t>Новопокасьма</a:t>
            </a:r>
            <a:r>
              <a:rPr lang="ru-RU" sz="1600" dirty="0" smtClean="0"/>
              <a:t>, а, значит, и атмосфера содержат выбросы дыма из труб котельной, жилых домов, выхлопные газы автотранспорта.  На снежинках оседают пыль, сажа, тяжелые металлы, оксиды серы, железо, свинец. За зиму снежный покров накопил все эти вредные частицы. Весной, при таянии снега, они проникнут в почву, с ручьями – в реку. Могут попасть в организм человека. </a:t>
            </a:r>
          </a:p>
          <a:p>
            <a:endParaRPr lang="ru-RU" sz="16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Трек «Вода»</a:t>
            </a:r>
            <a:endParaRPr lang="ru-RU" dirty="0"/>
          </a:p>
        </p:txBody>
      </p:sp>
      <p:pic>
        <p:nvPicPr>
          <p:cNvPr id="2050" name="Picture 2" descr="C:\Users\x34\Documents\вода.jpg"/>
          <p:cNvPicPr>
            <a:picLocks noGrp="1" noChangeAspect="1" noChangeArrowheads="1"/>
          </p:cNvPicPr>
          <p:nvPr>
            <p:ph idx="1"/>
          </p:nvPr>
        </p:nvPicPr>
        <p:blipFill>
          <a:blip r:embed="rId2" cstate="print"/>
          <a:stretch>
            <a:fillRect/>
          </a:stretch>
        </p:blipFill>
        <p:spPr bwMode="auto">
          <a:xfrm>
            <a:off x="1828602" y="1935163"/>
            <a:ext cx="5486796" cy="4389437"/>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90066"/>
          </a:xfrm>
        </p:spPr>
        <p:txBody>
          <a:bodyPr>
            <a:normAutofit fontScale="90000"/>
          </a:bodyPr>
          <a:lstStyle/>
          <a:p>
            <a:r>
              <a:rPr lang="ru-RU" sz="3200" dirty="0" smtClean="0"/>
              <a:t>Цель и задачи проекта</a:t>
            </a:r>
            <a:endParaRPr lang="ru-RU" sz="3200" dirty="0"/>
          </a:p>
        </p:txBody>
      </p:sp>
      <p:sp>
        <p:nvSpPr>
          <p:cNvPr id="3" name="Содержимое 2"/>
          <p:cNvSpPr>
            <a:spLocks noGrp="1"/>
          </p:cNvSpPr>
          <p:nvPr>
            <p:ph idx="1"/>
          </p:nvPr>
        </p:nvSpPr>
        <p:spPr>
          <a:xfrm>
            <a:off x="179512" y="908720"/>
            <a:ext cx="8507288" cy="5760640"/>
          </a:xfrm>
        </p:spPr>
        <p:txBody>
          <a:bodyPr>
            <a:noAutofit/>
          </a:bodyPr>
          <a:lstStyle/>
          <a:p>
            <a:r>
              <a:rPr lang="ru-RU" sz="1400" dirty="0" smtClean="0"/>
              <a:t>Социально-значимая   </a:t>
            </a:r>
            <a:r>
              <a:rPr lang="ru-RU" sz="1400" u="sng" dirty="0" smtClean="0"/>
              <a:t>цель проекта</a:t>
            </a:r>
            <a:r>
              <a:rPr lang="ru-RU" sz="1400" dirty="0" smtClean="0"/>
              <a:t>: оценка состояния качества водопроводной, минерализованной и поверхностной вод  села для участия в решении проблемы экологического мониторинга</a:t>
            </a:r>
          </a:p>
          <a:p>
            <a:r>
              <a:rPr lang="ru-RU" sz="1400" u="sng" dirty="0" smtClean="0"/>
              <a:t>Образовательные задачи</a:t>
            </a:r>
            <a:r>
              <a:rPr lang="ru-RU" sz="1400" dirty="0" smtClean="0"/>
              <a:t>: </a:t>
            </a:r>
          </a:p>
          <a:p>
            <a:r>
              <a:rPr lang="ru-RU" sz="1400" dirty="0" smtClean="0"/>
              <a:t>Познакомиться с литературой по теме проекта</a:t>
            </a:r>
          </a:p>
          <a:p>
            <a:r>
              <a:rPr lang="ru-RU" sz="1400" dirty="0" smtClean="0"/>
              <a:t>Собрать сведения о динамике концентрации примесей вредных веществ в воде.</a:t>
            </a:r>
          </a:p>
          <a:p>
            <a:r>
              <a:rPr lang="ru-RU" sz="1400" dirty="0" smtClean="0"/>
              <a:t>3. Провести мониторинг загрязненности воды </a:t>
            </a:r>
          </a:p>
          <a:p>
            <a:r>
              <a:rPr lang="ru-RU" sz="1400" dirty="0" smtClean="0"/>
              <a:t>4. Составить карту загрязненности на станциях наблюдения.</a:t>
            </a:r>
          </a:p>
          <a:p>
            <a:r>
              <a:rPr lang="ru-RU" sz="1400" u="sng" dirty="0" smtClean="0"/>
              <a:t>Воспитательные задачи</a:t>
            </a:r>
            <a:r>
              <a:rPr lang="ru-RU" sz="1400" dirty="0" smtClean="0"/>
              <a:t>: </a:t>
            </a:r>
          </a:p>
          <a:p>
            <a:r>
              <a:rPr lang="ru-RU" sz="1400" dirty="0" smtClean="0"/>
              <a:t>1. Воспитывать чувство ответственности за сохранность чистоты водных ресурсов.</a:t>
            </a:r>
          </a:p>
          <a:p>
            <a:r>
              <a:rPr lang="ru-RU" sz="1400" dirty="0" smtClean="0"/>
              <a:t>2. Разработать меры по уменьшению воздействия загрязняющих веществ.</a:t>
            </a:r>
          </a:p>
          <a:p>
            <a:r>
              <a:rPr lang="ru-RU" sz="1400" u="sng" dirty="0" smtClean="0"/>
              <a:t>Развивающие задачи</a:t>
            </a:r>
            <a:r>
              <a:rPr lang="ru-RU" sz="1400" dirty="0" smtClean="0"/>
              <a:t>: </a:t>
            </a:r>
          </a:p>
          <a:p>
            <a:r>
              <a:rPr lang="ru-RU" sz="1400" dirty="0" smtClean="0"/>
              <a:t>1. Развить практические навыки  работы с цифровыми датчиками.</a:t>
            </a:r>
          </a:p>
          <a:p>
            <a:r>
              <a:rPr lang="ru-RU" sz="1400" dirty="0" smtClean="0"/>
              <a:t> 2.Продолжить развитие творческого мышления.</a:t>
            </a:r>
          </a:p>
          <a:p>
            <a:r>
              <a:rPr lang="ru-RU" sz="1400" dirty="0" smtClean="0"/>
              <a:t>Методы работы.</a:t>
            </a:r>
          </a:p>
          <a:p>
            <a:r>
              <a:rPr lang="ru-RU" sz="1400" dirty="0" smtClean="0"/>
              <a:t>1.Изучение дополнительной литературы об источниках загрязнения атмосферы, их влиянии на окружающую среду.</a:t>
            </a:r>
          </a:p>
          <a:p>
            <a:r>
              <a:rPr lang="ru-RU" sz="1400" dirty="0" smtClean="0"/>
              <a:t>2.Измерение электропроводности и кислотности воды  по приборам.</a:t>
            </a:r>
          </a:p>
          <a:p>
            <a:r>
              <a:rPr lang="ru-RU" sz="1400" dirty="0" smtClean="0"/>
              <a:t>3. Представление графических результатов проекта.</a:t>
            </a:r>
          </a:p>
          <a:p>
            <a:r>
              <a:rPr lang="ru-RU" sz="1400" b="1" dirty="0" smtClean="0"/>
              <a:t>Этапы реализации проекта и сроки.</a:t>
            </a:r>
            <a:endParaRPr lang="ru-RU" sz="1400" dirty="0" smtClean="0"/>
          </a:p>
          <a:p>
            <a:r>
              <a:rPr lang="ru-RU" sz="1400" dirty="0" smtClean="0"/>
              <a:t>    Организационный этап – начало октября 2020г.</a:t>
            </a:r>
          </a:p>
          <a:p>
            <a:r>
              <a:rPr lang="ru-RU" sz="1400" dirty="0" smtClean="0"/>
              <a:t>   Практический и исследовательский этапы – середина октября 2020г. – середина апреля 2021г.</a:t>
            </a:r>
          </a:p>
          <a:p>
            <a:r>
              <a:rPr lang="ru-RU" sz="1400" dirty="0" smtClean="0"/>
              <a:t>    Обработка и оформление полученных результатов – апрель 2021г.</a:t>
            </a:r>
          </a:p>
          <a:p>
            <a:endParaRPr lang="ru-RU" sz="1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1084982"/>
          </a:xfrm>
        </p:spPr>
        <p:txBody>
          <a:bodyPr>
            <a:normAutofit fontScale="90000"/>
          </a:bodyPr>
          <a:lstStyle/>
          <a:p>
            <a:r>
              <a:rPr lang="ru-RU" sz="3200" dirty="0" smtClean="0"/>
              <a:t>Экологический мониторинг проб воды из разных источников (осень,2020г)</a:t>
            </a:r>
            <a:br>
              <a:rPr lang="ru-RU" sz="3200" dirty="0" smtClean="0"/>
            </a:br>
            <a:r>
              <a:rPr lang="ru-RU" sz="3200" dirty="0" smtClean="0"/>
              <a:t> </a:t>
            </a:r>
            <a:br>
              <a:rPr lang="ru-RU" sz="3200" dirty="0" smtClean="0"/>
            </a:br>
            <a:endParaRPr lang="ru-RU" sz="3200" dirty="0"/>
          </a:p>
        </p:txBody>
      </p:sp>
      <p:graphicFrame>
        <p:nvGraphicFramePr>
          <p:cNvPr id="4" name="Содержимое 3"/>
          <p:cNvGraphicFramePr>
            <a:graphicFrameLocks noGrp="1"/>
          </p:cNvGraphicFramePr>
          <p:nvPr>
            <p:ph idx="1"/>
          </p:nvPr>
        </p:nvGraphicFramePr>
        <p:xfrm>
          <a:off x="457200" y="980731"/>
          <a:ext cx="8229600" cy="5709629"/>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717977">
                <a:tc>
                  <a:txBody>
                    <a:bodyPr/>
                    <a:lstStyle/>
                    <a:p>
                      <a:pPr algn="ctr">
                        <a:spcAft>
                          <a:spcPts val="0"/>
                        </a:spcAft>
                      </a:pPr>
                      <a:r>
                        <a:rPr lang="ru-RU" sz="1400" dirty="0">
                          <a:latin typeface="Times New Roman"/>
                          <a:ea typeface="Calibri"/>
                          <a:cs typeface="Times New Roman"/>
                        </a:rPr>
                        <a:t>дата</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проба воды</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Электропроводность </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(мкСм/см)</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Кислотность</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(PH)</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Жесткость</a:t>
                      </a:r>
                      <a:endParaRPr lang="ru-RU" sz="1100">
                        <a:latin typeface="Calibri"/>
                        <a:ea typeface="Calibri"/>
                        <a:cs typeface="Times New Roman"/>
                      </a:endParaRPr>
                    </a:p>
                    <a:p>
                      <a:pPr algn="ctr">
                        <a:spcAft>
                          <a:spcPts val="0"/>
                        </a:spcAft>
                      </a:pPr>
                      <a:r>
                        <a:rPr lang="en-US" sz="1400">
                          <a:latin typeface="Times New Roman"/>
                          <a:ea typeface="Calibri"/>
                          <a:cs typeface="Times New Roman"/>
                        </a:rPr>
                        <a:t>(</a:t>
                      </a:r>
                      <a:r>
                        <a:rPr lang="ru-RU" sz="1400">
                          <a:latin typeface="Times New Roman"/>
                          <a:ea typeface="Calibri"/>
                          <a:cs typeface="Times New Roman"/>
                        </a:rPr>
                        <a:t>мг/л)</a:t>
                      </a:r>
                      <a:endParaRPr lang="ru-RU" sz="1100">
                        <a:latin typeface="Calibri"/>
                        <a:ea typeface="Calibri"/>
                        <a:cs typeface="Times New Roman"/>
                      </a:endParaRPr>
                    </a:p>
                  </a:txBody>
                  <a:tcPr marL="68580" marR="68580" marT="0" marB="0"/>
                </a:tc>
              </a:tr>
              <a:tr h="415971">
                <a:tc>
                  <a:txBody>
                    <a:bodyPr/>
                    <a:lstStyle/>
                    <a:p>
                      <a:pPr algn="ctr">
                        <a:spcAft>
                          <a:spcPts val="0"/>
                        </a:spcAft>
                      </a:pPr>
                      <a:r>
                        <a:rPr lang="ru-RU" sz="1400">
                          <a:latin typeface="Times New Roman"/>
                          <a:ea typeface="Calibri"/>
                          <a:cs typeface="Times New Roman"/>
                        </a:rPr>
                        <a:t>17.10.2020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0,82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7,52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1,8</a:t>
                      </a:r>
                      <a:endParaRPr lang="ru-RU" sz="1100">
                        <a:latin typeface="Calibri"/>
                        <a:ea typeface="Calibri"/>
                        <a:cs typeface="Times New Roman"/>
                      </a:endParaRPr>
                    </a:p>
                  </a:txBody>
                  <a:tcPr marL="68580" marR="68580" marT="0" marB="0"/>
                </a:tc>
              </a:tr>
              <a:tr h="41597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5,11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2,2</a:t>
                      </a:r>
                      <a:endParaRPr lang="ru-RU" sz="1100">
                        <a:latin typeface="Calibri"/>
                        <a:ea typeface="Calibri"/>
                        <a:cs typeface="Times New Roman"/>
                      </a:endParaRPr>
                    </a:p>
                  </a:txBody>
                  <a:tcPr marL="68580" marR="68580" marT="0" marB="0"/>
                </a:tc>
              </a:tr>
              <a:tr h="41597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речная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6,12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a:t>
                      </a:r>
                      <a:endParaRPr lang="ru-RU" sz="1100">
                        <a:latin typeface="Calibri"/>
                        <a:ea typeface="Calibri"/>
                        <a:cs typeface="Times New Roman"/>
                      </a:endParaRPr>
                    </a:p>
                  </a:txBody>
                  <a:tcPr marL="68580" marR="68580" marT="0" marB="0"/>
                </a:tc>
              </a:tr>
              <a:tr h="415971">
                <a:tc>
                  <a:txBody>
                    <a:bodyPr/>
                    <a:lstStyle/>
                    <a:p>
                      <a:pPr algn="ctr">
                        <a:spcAft>
                          <a:spcPts val="0"/>
                        </a:spcAft>
                      </a:pPr>
                      <a:r>
                        <a:rPr lang="ru-RU" sz="1400">
                          <a:latin typeface="Times New Roman"/>
                          <a:ea typeface="Calibri"/>
                          <a:cs typeface="Times New Roman"/>
                        </a:rPr>
                        <a:t>24.10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0,78</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7,90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1,8</a:t>
                      </a:r>
                      <a:endParaRPr lang="ru-RU" sz="1100">
                        <a:latin typeface="Calibri"/>
                        <a:ea typeface="Calibri"/>
                        <a:cs typeface="Times New Roman"/>
                      </a:endParaRPr>
                    </a:p>
                  </a:txBody>
                  <a:tcPr marL="68580" marR="68580" marT="0" marB="0"/>
                </a:tc>
              </a:tr>
              <a:tr h="41597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2,2</a:t>
                      </a:r>
                      <a:endParaRPr lang="ru-RU" sz="1100">
                        <a:latin typeface="Calibri"/>
                        <a:ea typeface="Calibri"/>
                        <a:cs typeface="Times New Roman"/>
                      </a:endParaRPr>
                    </a:p>
                  </a:txBody>
                  <a:tcPr marL="68580" marR="68580" marT="0" marB="0"/>
                </a:tc>
              </a:tr>
              <a:tr h="41597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речная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0,05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6,4</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0,5</a:t>
                      </a:r>
                      <a:endParaRPr lang="ru-RU" sz="1100">
                        <a:latin typeface="Calibri"/>
                        <a:ea typeface="Calibri"/>
                        <a:cs typeface="Times New Roman"/>
                      </a:endParaRPr>
                    </a:p>
                  </a:txBody>
                  <a:tcPr marL="68580" marR="68580" marT="0" marB="0"/>
                </a:tc>
              </a:tr>
              <a:tr h="415971">
                <a:tc>
                  <a:txBody>
                    <a:bodyPr/>
                    <a:lstStyle/>
                    <a:p>
                      <a:pPr algn="ctr">
                        <a:spcAft>
                          <a:spcPts val="0"/>
                        </a:spcAft>
                      </a:pPr>
                      <a:r>
                        <a:rPr lang="ru-RU" sz="1400">
                          <a:latin typeface="Times New Roman"/>
                          <a:ea typeface="Calibri"/>
                          <a:cs typeface="Times New Roman"/>
                        </a:rPr>
                        <a:t>31.10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0.9</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7.37</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1,9</a:t>
                      </a:r>
                      <a:endParaRPr lang="ru-RU" sz="1100">
                        <a:latin typeface="Calibri"/>
                        <a:ea typeface="Calibri"/>
                        <a:cs typeface="Times New Roman"/>
                      </a:endParaRPr>
                    </a:p>
                  </a:txBody>
                  <a:tcPr marL="68580" marR="68580" marT="0" marB="0"/>
                </a:tc>
              </a:tr>
              <a:tr h="41597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1,31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2,1</a:t>
                      </a:r>
                      <a:endParaRPr lang="ru-RU" sz="1100">
                        <a:latin typeface="Calibri"/>
                        <a:ea typeface="Calibri"/>
                        <a:cs typeface="Times New Roman"/>
                      </a:endParaRPr>
                    </a:p>
                  </a:txBody>
                  <a:tcPr marL="68580" marR="68580" marT="0" marB="0"/>
                </a:tc>
              </a:tr>
              <a:tr h="41597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речная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0,6</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7.26</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1, 2</a:t>
                      </a:r>
                      <a:endParaRPr lang="ru-RU" sz="1100">
                        <a:latin typeface="Calibri"/>
                        <a:ea typeface="Calibri"/>
                        <a:cs typeface="Times New Roman"/>
                      </a:endParaRPr>
                    </a:p>
                  </a:txBody>
                  <a:tcPr marL="68580" marR="68580" marT="0" marB="0"/>
                </a:tc>
              </a:tr>
              <a:tr h="415971">
                <a:tc>
                  <a:txBody>
                    <a:bodyPr/>
                    <a:lstStyle/>
                    <a:p>
                      <a:pPr algn="ctr">
                        <a:spcAft>
                          <a:spcPts val="0"/>
                        </a:spcAft>
                      </a:pPr>
                      <a:r>
                        <a:rPr lang="ru-RU" sz="1400">
                          <a:latin typeface="Times New Roman"/>
                          <a:ea typeface="Calibri"/>
                          <a:cs typeface="Times New Roman"/>
                        </a:rPr>
                        <a:t>07.11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0,61</a:t>
                      </a:r>
                      <a:endParaRPr lang="ru-RU" sz="1100">
                        <a:latin typeface="Calibri"/>
                        <a:ea typeface="Calibri"/>
                        <a:cs typeface="Times New Roman"/>
                      </a:endParaRPr>
                    </a:p>
                  </a:txBody>
                  <a:tcPr marL="68580" marR="68580" marT="0" marB="0"/>
                </a:tc>
                <a:tc>
                  <a:txBody>
                    <a:bodyPr/>
                    <a:lstStyle/>
                    <a:p>
                      <a:pPr algn="ctr">
                        <a:lnSpc>
                          <a:spcPct val="115000"/>
                        </a:lnSpc>
                        <a:spcAft>
                          <a:spcPts val="0"/>
                        </a:spcAft>
                      </a:pPr>
                      <a:r>
                        <a:rPr lang="ru-RU" sz="1400">
                          <a:latin typeface="Times New Roman"/>
                          <a:ea typeface="Calibri"/>
                          <a:cs typeface="Times New Roman"/>
                        </a:rPr>
                        <a:t>7,21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1,1</a:t>
                      </a:r>
                      <a:endParaRPr lang="ru-RU" sz="1100">
                        <a:latin typeface="Calibri"/>
                        <a:ea typeface="Calibri"/>
                        <a:cs typeface="Times New Roman"/>
                      </a:endParaRPr>
                    </a:p>
                  </a:txBody>
                  <a:tcPr marL="68580" marR="68580" marT="0" marB="0"/>
                </a:tc>
              </a:tr>
              <a:tr h="41597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1,03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5,70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a:t>
                      </a:r>
                      <a:endParaRPr lang="ru-RU" sz="1100">
                        <a:latin typeface="Calibri"/>
                        <a:ea typeface="Calibri"/>
                        <a:cs typeface="Times New Roman"/>
                      </a:endParaRPr>
                    </a:p>
                  </a:txBody>
                  <a:tcPr marL="68580" marR="68580" marT="0" marB="0"/>
                </a:tc>
              </a:tr>
              <a:tr h="41597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речная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0,72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5,90</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1,8</a:t>
                      </a:r>
                      <a:endParaRPr lang="ru-RU"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endParaRPr lang="ru-RU" dirty="0"/>
          </a:p>
        </p:txBody>
      </p:sp>
      <p:graphicFrame>
        <p:nvGraphicFramePr>
          <p:cNvPr id="4" name="Содержимое 3"/>
          <p:cNvGraphicFramePr>
            <a:graphicFrameLocks noGrp="1"/>
          </p:cNvGraphicFramePr>
          <p:nvPr>
            <p:ph idx="1"/>
          </p:nvPr>
        </p:nvGraphicFramePr>
        <p:xfrm>
          <a:off x="457200" y="1124744"/>
          <a:ext cx="8229600" cy="5472607"/>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450395">
                <a:tc>
                  <a:txBody>
                    <a:bodyPr/>
                    <a:lstStyle/>
                    <a:p>
                      <a:pPr algn="ctr">
                        <a:spcAft>
                          <a:spcPts val="0"/>
                        </a:spcAft>
                      </a:pPr>
                      <a:r>
                        <a:rPr lang="ru-RU" sz="1400" dirty="0">
                          <a:latin typeface="Times New Roman"/>
                          <a:ea typeface="Calibri"/>
                          <a:cs typeface="Times New Roman"/>
                        </a:rPr>
                        <a:t>14.11</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0,90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7,62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1,9</a:t>
                      </a:r>
                      <a:endParaRPr lang="ru-RU" sz="1100">
                        <a:latin typeface="Calibri"/>
                        <a:ea typeface="Calibri"/>
                        <a:cs typeface="Times New Roman"/>
                      </a:endParaRPr>
                    </a:p>
                  </a:txBody>
                  <a:tcPr marL="68580" marR="68580" marT="0" marB="0"/>
                </a:tc>
              </a:tr>
              <a:tr h="45039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6,00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2,2</a:t>
                      </a:r>
                      <a:endParaRPr lang="ru-RU" sz="1100">
                        <a:latin typeface="Calibri"/>
                        <a:ea typeface="Calibri"/>
                        <a:cs typeface="Times New Roman"/>
                      </a:endParaRPr>
                    </a:p>
                  </a:txBody>
                  <a:tcPr marL="68580" marR="68580" marT="0" marB="0"/>
                </a:tc>
              </a:tr>
              <a:tr h="45039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речная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0,65</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5,63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1,1</a:t>
                      </a:r>
                      <a:endParaRPr lang="ru-RU" sz="1100">
                        <a:latin typeface="Calibri"/>
                        <a:ea typeface="Calibri"/>
                        <a:cs typeface="Times New Roman"/>
                      </a:endParaRPr>
                    </a:p>
                  </a:txBody>
                  <a:tcPr marL="68580" marR="68580" marT="0" marB="0"/>
                </a:tc>
              </a:tr>
              <a:tr h="450395">
                <a:tc>
                  <a:txBody>
                    <a:bodyPr/>
                    <a:lstStyle/>
                    <a:p>
                      <a:pPr algn="ctr">
                        <a:spcAft>
                          <a:spcPts val="0"/>
                        </a:spcAft>
                      </a:pPr>
                      <a:r>
                        <a:rPr lang="ru-RU" sz="1400">
                          <a:latin typeface="Times New Roman"/>
                          <a:ea typeface="Calibri"/>
                          <a:cs typeface="Times New Roman"/>
                        </a:rPr>
                        <a:t>21.11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1,55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7.81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a:t>
                      </a:r>
                      <a:endParaRPr lang="ru-RU" sz="1100">
                        <a:latin typeface="Calibri"/>
                        <a:ea typeface="Calibri"/>
                        <a:cs typeface="Times New Roman"/>
                      </a:endParaRPr>
                    </a:p>
                  </a:txBody>
                  <a:tcPr marL="68580" marR="68580" marT="0" marB="0"/>
                </a:tc>
              </a:tr>
              <a:tr h="45039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5,20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2,3</a:t>
                      </a:r>
                      <a:endParaRPr lang="ru-RU" sz="1100">
                        <a:latin typeface="Calibri"/>
                        <a:ea typeface="Calibri"/>
                        <a:cs typeface="Times New Roman"/>
                      </a:endParaRPr>
                    </a:p>
                  </a:txBody>
                  <a:tcPr marL="68580" marR="68580" marT="0" marB="0"/>
                </a:tc>
              </a:tr>
              <a:tr h="45039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речная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0.75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5,50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1,8</a:t>
                      </a:r>
                      <a:endParaRPr lang="ru-RU" sz="1100">
                        <a:latin typeface="Calibri"/>
                        <a:ea typeface="Calibri"/>
                        <a:cs typeface="Times New Roman"/>
                      </a:endParaRPr>
                    </a:p>
                  </a:txBody>
                  <a:tcPr marL="68580" marR="68580" marT="0" marB="0"/>
                </a:tc>
              </a:tr>
              <a:tr h="450395">
                <a:tc>
                  <a:txBody>
                    <a:bodyPr/>
                    <a:lstStyle/>
                    <a:p>
                      <a:pPr algn="ctr">
                        <a:spcAft>
                          <a:spcPts val="0"/>
                        </a:spcAft>
                      </a:pPr>
                      <a:r>
                        <a:rPr lang="ru-RU" sz="1400">
                          <a:latin typeface="Times New Roman"/>
                          <a:ea typeface="Calibri"/>
                          <a:cs typeface="Times New Roman"/>
                        </a:rPr>
                        <a:t>28.11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1,28</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7,12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2,3</a:t>
                      </a:r>
                      <a:endParaRPr lang="ru-RU" sz="1100">
                        <a:latin typeface="Calibri"/>
                        <a:ea typeface="Calibri"/>
                        <a:cs typeface="Times New Roman"/>
                      </a:endParaRPr>
                    </a:p>
                  </a:txBody>
                  <a:tcPr marL="68580" marR="68580" marT="0" marB="0"/>
                </a:tc>
              </a:tr>
              <a:tr h="45039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1,10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5,91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2,2</a:t>
                      </a:r>
                      <a:endParaRPr lang="ru-RU" sz="1100">
                        <a:latin typeface="Calibri"/>
                        <a:ea typeface="Calibri"/>
                        <a:cs typeface="Times New Roman"/>
                      </a:endParaRPr>
                    </a:p>
                  </a:txBody>
                  <a:tcPr marL="68580" marR="68580" marT="0" marB="0"/>
                </a:tc>
              </a:tr>
              <a:tr h="45039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речная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0,75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5,90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1,8</a:t>
                      </a:r>
                      <a:endParaRPr lang="ru-RU" sz="1100">
                        <a:latin typeface="Calibri"/>
                        <a:ea typeface="Calibri"/>
                        <a:cs typeface="Times New Roman"/>
                      </a:endParaRPr>
                    </a:p>
                  </a:txBody>
                  <a:tcPr marL="68580" marR="68580" marT="0" marB="0"/>
                </a:tc>
              </a:tr>
              <a:tr h="518262">
                <a:tc>
                  <a:txBody>
                    <a:bodyPr/>
                    <a:lstStyle/>
                    <a:p>
                      <a:pPr algn="ctr">
                        <a:spcAft>
                          <a:spcPts val="0"/>
                        </a:spcAft>
                      </a:pPr>
                      <a:r>
                        <a:rPr lang="ru-RU" sz="1400">
                          <a:latin typeface="Times New Roman"/>
                          <a:ea typeface="Calibri"/>
                          <a:cs typeface="Times New Roman"/>
                        </a:rPr>
                        <a:t>Итого: 7 дней</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 вода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7,4</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2,1</a:t>
                      </a:r>
                      <a:endParaRPr lang="ru-RU" sz="1100">
                        <a:latin typeface="Calibri"/>
                        <a:ea typeface="Calibri"/>
                        <a:cs typeface="Times New Roman"/>
                      </a:endParaRPr>
                    </a:p>
                  </a:txBody>
                  <a:tcPr marL="68580" marR="68580" marT="0" marB="0"/>
                </a:tc>
              </a:tr>
              <a:tr h="45039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 вода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0,92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1,9</a:t>
                      </a:r>
                      <a:endParaRPr lang="ru-RU" sz="1100">
                        <a:latin typeface="Calibri"/>
                        <a:ea typeface="Calibri"/>
                        <a:cs typeface="Times New Roman"/>
                      </a:endParaRPr>
                    </a:p>
                  </a:txBody>
                  <a:tcPr marL="68580" marR="68580" marT="0" marB="0"/>
                </a:tc>
              </a:tr>
              <a:tr h="45039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Речная вода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0,6</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6,3</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1,2</a:t>
                      </a:r>
                      <a:endParaRPr lang="ru-RU"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3600" dirty="0" smtClean="0"/>
              <a:t>Вода из реки </a:t>
            </a:r>
            <a:r>
              <a:rPr lang="ru-RU" sz="3600" dirty="0" err="1" smtClean="0"/>
              <a:t>Касьмы</a:t>
            </a:r>
            <a:endParaRPr lang="ru-RU" sz="3600" dirty="0"/>
          </a:p>
        </p:txBody>
      </p:sp>
      <p:sp>
        <p:nvSpPr>
          <p:cNvPr id="3" name="Текст 2"/>
          <p:cNvSpPr>
            <a:spLocks noGrp="1"/>
          </p:cNvSpPr>
          <p:nvPr>
            <p:ph type="body" idx="1"/>
          </p:nvPr>
        </p:nvSpPr>
        <p:spPr/>
        <p:txBody>
          <a:bodyPr/>
          <a:lstStyle/>
          <a:p>
            <a:r>
              <a:rPr lang="ru-RU" dirty="0" smtClean="0"/>
              <a:t>Взятие пробы воды</a:t>
            </a:r>
            <a:endParaRPr lang="ru-RU" dirty="0"/>
          </a:p>
        </p:txBody>
      </p:sp>
      <p:sp>
        <p:nvSpPr>
          <p:cNvPr id="5" name="Текст 4"/>
          <p:cNvSpPr>
            <a:spLocks noGrp="1"/>
          </p:cNvSpPr>
          <p:nvPr>
            <p:ph type="body" sz="half" idx="3"/>
          </p:nvPr>
        </p:nvSpPr>
        <p:spPr/>
        <p:txBody>
          <a:bodyPr/>
          <a:lstStyle/>
          <a:p>
            <a:r>
              <a:rPr lang="ru-RU" dirty="0" smtClean="0"/>
              <a:t>Приборы – в действии</a:t>
            </a:r>
            <a:endParaRPr lang="ru-RU" dirty="0"/>
          </a:p>
        </p:txBody>
      </p:sp>
      <p:pic>
        <p:nvPicPr>
          <p:cNvPr id="3074" name="Picture 2" descr="C:\Users\x34\Desktop\фото ЭкоПатруль\DSC02781.JPG"/>
          <p:cNvPicPr>
            <a:picLocks noGrp="1" noChangeAspect="1" noChangeArrowheads="1"/>
          </p:cNvPicPr>
          <p:nvPr>
            <p:ph sz="quarter" idx="2"/>
          </p:nvPr>
        </p:nvPicPr>
        <p:blipFill>
          <a:blip r:embed="rId2" cstate="print"/>
          <a:stretch>
            <a:fillRect/>
          </a:stretch>
        </p:blipFill>
        <p:spPr bwMode="auto">
          <a:xfrm>
            <a:off x="457301" y="2781545"/>
            <a:ext cx="4039985" cy="3312622"/>
          </a:xfrm>
          <a:prstGeom prst="rect">
            <a:avLst/>
          </a:prstGeom>
          <a:noFill/>
        </p:spPr>
      </p:pic>
      <p:pic>
        <p:nvPicPr>
          <p:cNvPr id="3075" name="Picture 3" descr="C:\Users\x34\Desktop\фото ЭкоПатруль\DSC02831.JPG"/>
          <p:cNvPicPr>
            <a:picLocks noGrp="1" noChangeAspect="1" noChangeArrowheads="1"/>
          </p:cNvPicPr>
          <p:nvPr>
            <p:ph sz="quarter" idx="4"/>
          </p:nvPr>
        </p:nvPicPr>
        <p:blipFill>
          <a:blip r:embed="rId3" cstate="print"/>
          <a:stretch>
            <a:fillRect/>
          </a:stretch>
        </p:blipFill>
        <p:spPr bwMode="auto">
          <a:xfrm>
            <a:off x="4645920" y="2816874"/>
            <a:ext cx="4039985" cy="3241964"/>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288032"/>
          </a:xfrm>
        </p:spPr>
        <p:txBody>
          <a:bodyPr>
            <a:normAutofit fontScale="90000"/>
          </a:bodyPr>
          <a:lstStyle/>
          <a:p>
            <a:r>
              <a:rPr lang="ru-RU" sz="2700" dirty="0" smtClean="0"/>
              <a:t>Экологический мониторинг проб воды из разных источников</a:t>
            </a:r>
            <a:br>
              <a:rPr lang="ru-RU" sz="2700" dirty="0" smtClean="0"/>
            </a:br>
            <a:r>
              <a:rPr lang="ru-RU" sz="2700" dirty="0" smtClean="0"/>
              <a:t> (зима, 2020-2021гг)</a:t>
            </a:r>
            <a:r>
              <a:rPr lang="ru-RU" dirty="0" smtClean="0"/>
              <a:t/>
            </a:r>
            <a:br>
              <a:rPr lang="ru-RU" dirty="0" smtClean="0"/>
            </a:br>
            <a:r>
              <a:rPr lang="ru-RU" dirty="0" smtClean="0"/>
              <a:t> </a:t>
            </a:r>
            <a:br>
              <a:rPr lang="ru-RU" dirty="0" smtClean="0"/>
            </a:br>
            <a:endParaRPr lang="ru-RU" dirty="0"/>
          </a:p>
        </p:txBody>
      </p:sp>
      <p:graphicFrame>
        <p:nvGraphicFramePr>
          <p:cNvPr id="4" name="Содержимое 3"/>
          <p:cNvGraphicFramePr>
            <a:graphicFrameLocks noGrp="1"/>
          </p:cNvGraphicFramePr>
          <p:nvPr>
            <p:ph idx="1"/>
          </p:nvPr>
        </p:nvGraphicFramePr>
        <p:xfrm>
          <a:off x="179510" y="764709"/>
          <a:ext cx="8784980" cy="6093289"/>
        </p:xfrm>
        <a:graphic>
          <a:graphicData uri="http://schemas.openxmlformats.org/drawingml/2006/table">
            <a:tbl>
              <a:tblPr firstRow="1" bandRow="1">
                <a:tableStyleId>{5C22544A-7EE6-4342-B048-85BDC9FD1C3A}</a:tableStyleId>
              </a:tblPr>
              <a:tblGrid>
                <a:gridCol w="1756996"/>
                <a:gridCol w="1756996"/>
                <a:gridCol w="1756996"/>
                <a:gridCol w="1756996"/>
                <a:gridCol w="1756996"/>
              </a:tblGrid>
              <a:tr h="661958">
                <a:tc>
                  <a:txBody>
                    <a:bodyPr/>
                    <a:lstStyle/>
                    <a:p>
                      <a:pPr algn="ctr">
                        <a:spcAft>
                          <a:spcPts val="0"/>
                        </a:spcAft>
                      </a:pPr>
                      <a:r>
                        <a:rPr lang="ru-RU" sz="1400" dirty="0">
                          <a:latin typeface="Times New Roman"/>
                          <a:ea typeface="Calibri"/>
                          <a:cs typeface="Times New Roman"/>
                        </a:rPr>
                        <a:t>дата</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Проба воды</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Электропроводность </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(мкСм/см)</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Кислотность</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(PH)</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Жесткость</a:t>
                      </a:r>
                      <a:endParaRPr lang="ru-RU" sz="1100">
                        <a:latin typeface="Calibri"/>
                        <a:ea typeface="Calibri"/>
                        <a:cs typeface="Times New Roman"/>
                      </a:endParaRPr>
                    </a:p>
                    <a:p>
                      <a:pPr algn="ctr">
                        <a:spcAft>
                          <a:spcPts val="0"/>
                        </a:spcAft>
                      </a:pPr>
                      <a:r>
                        <a:rPr lang="en-US" sz="1400">
                          <a:latin typeface="Times New Roman"/>
                          <a:ea typeface="Calibri"/>
                          <a:cs typeface="Times New Roman"/>
                        </a:rPr>
                        <a:t>(</a:t>
                      </a:r>
                      <a:r>
                        <a:rPr lang="ru-RU" sz="1400">
                          <a:latin typeface="Times New Roman"/>
                          <a:ea typeface="Calibri"/>
                          <a:cs typeface="Times New Roman"/>
                        </a:rPr>
                        <a:t>мг/л)</a:t>
                      </a:r>
                      <a:endParaRPr lang="ru-RU" sz="1100">
                        <a:latin typeface="Calibri"/>
                        <a:ea typeface="Calibri"/>
                        <a:cs typeface="Times New Roman"/>
                      </a:endParaRPr>
                    </a:p>
                  </a:txBody>
                  <a:tcPr marL="68580" marR="68580" marT="0" marB="0"/>
                </a:tc>
              </a:tr>
              <a:tr h="383515">
                <a:tc>
                  <a:txBody>
                    <a:bodyPr/>
                    <a:lstStyle/>
                    <a:p>
                      <a:pPr algn="ctr">
                        <a:spcAft>
                          <a:spcPts val="0"/>
                        </a:spcAft>
                      </a:pPr>
                      <a:r>
                        <a:rPr lang="ru-RU" sz="1400">
                          <a:latin typeface="Times New Roman"/>
                          <a:ea typeface="Calibri"/>
                          <a:cs typeface="Times New Roman"/>
                        </a:rPr>
                        <a:t>05.12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1,75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7,13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3,8</a:t>
                      </a:r>
                      <a:endParaRPr lang="ru-RU" sz="1100">
                        <a:latin typeface="Calibri"/>
                        <a:ea typeface="Calibri"/>
                        <a:cs typeface="Times New Roman"/>
                      </a:endParaRPr>
                    </a:p>
                  </a:txBody>
                  <a:tcPr marL="68580" marR="68580" marT="0" marB="0"/>
                </a:tc>
              </a:tr>
              <a:tr h="293854">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1,30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5,70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2,3</a:t>
                      </a:r>
                      <a:endParaRPr lang="ru-RU" sz="1100">
                        <a:latin typeface="Calibri"/>
                        <a:ea typeface="Calibri"/>
                        <a:cs typeface="Times New Roman"/>
                      </a:endParaRPr>
                    </a:p>
                  </a:txBody>
                  <a:tcPr marL="68580" marR="68580" marT="0" marB="0"/>
                </a:tc>
              </a:tr>
              <a:tr h="38351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речная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0,55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5,58</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a:t>
                      </a:r>
                      <a:endParaRPr lang="ru-RU" sz="1100">
                        <a:latin typeface="Calibri"/>
                        <a:ea typeface="Calibri"/>
                        <a:cs typeface="Times New Roman"/>
                      </a:endParaRPr>
                    </a:p>
                  </a:txBody>
                  <a:tcPr marL="68580" marR="68580" marT="0" marB="0"/>
                </a:tc>
              </a:tr>
              <a:tr h="383515">
                <a:tc>
                  <a:txBody>
                    <a:bodyPr/>
                    <a:lstStyle/>
                    <a:p>
                      <a:pPr algn="ctr">
                        <a:spcAft>
                          <a:spcPts val="0"/>
                        </a:spcAft>
                      </a:pPr>
                      <a:r>
                        <a:rPr lang="ru-RU" sz="1400">
                          <a:latin typeface="Times New Roman"/>
                          <a:ea typeface="Calibri"/>
                          <a:cs typeface="Times New Roman"/>
                        </a:rPr>
                        <a:t>12.12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1,80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7,25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3,1</a:t>
                      </a:r>
                      <a:endParaRPr lang="ru-RU" sz="1100">
                        <a:latin typeface="Calibri"/>
                        <a:ea typeface="Calibri"/>
                        <a:cs typeface="Times New Roman"/>
                      </a:endParaRPr>
                    </a:p>
                  </a:txBody>
                  <a:tcPr marL="68580" marR="68580" marT="0" marB="0"/>
                </a:tc>
              </a:tr>
              <a:tr h="38351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5,80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2,1</a:t>
                      </a:r>
                      <a:endParaRPr lang="ru-RU" sz="1100">
                        <a:latin typeface="Calibri"/>
                        <a:ea typeface="Calibri"/>
                        <a:cs typeface="Times New Roman"/>
                      </a:endParaRPr>
                    </a:p>
                  </a:txBody>
                  <a:tcPr marL="68580" marR="68580" marT="0" marB="0"/>
                </a:tc>
              </a:tr>
              <a:tr h="38351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речная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0,82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5,91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1,8</a:t>
                      </a:r>
                      <a:endParaRPr lang="ru-RU" sz="1100">
                        <a:latin typeface="Calibri"/>
                        <a:ea typeface="Calibri"/>
                        <a:cs typeface="Times New Roman"/>
                      </a:endParaRPr>
                    </a:p>
                  </a:txBody>
                  <a:tcPr marL="68580" marR="68580" marT="0" marB="0"/>
                </a:tc>
              </a:tr>
              <a:tr h="383515">
                <a:tc>
                  <a:txBody>
                    <a:bodyPr/>
                    <a:lstStyle/>
                    <a:p>
                      <a:pPr algn="ctr">
                        <a:spcAft>
                          <a:spcPts val="0"/>
                        </a:spcAft>
                      </a:pPr>
                      <a:r>
                        <a:rPr lang="ru-RU" sz="1400">
                          <a:latin typeface="Times New Roman"/>
                          <a:ea typeface="Calibri"/>
                          <a:cs typeface="Times New Roman"/>
                        </a:rPr>
                        <a:t>19.12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1,70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7,11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3,6</a:t>
                      </a:r>
                      <a:endParaRPr lang="ru-RU" sz="1100">
                        <a:latin typeface="Calibri"/>
                        <a:ea typeface="Calibri"/>
                        <a:cs typeface="Times New Roman"/>
                      </a:endParaRPr>
                    </a:p>
                  </a:txBody>
                  <a:tcPr marL="68580" marR="68580" marT="0" marB="0"/>
                </a:tc>
              </a:tr>
              <a:tr h="38351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0,25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5,05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0,7</a:t>
                      </a:r>
                      <a:endParaRPr lang="ru-RU" sz="1100">
                        <a:latin typeface="Calibri"/>
                        <a:ea typeface="Calibri"/>
                        <a:cs typeface="Times New Roman"/>
                      </a:endParaRPr>
                    </a:p>
                  </a:txBody>
                  <a:tcPr marL="68580" marR="68580" marT="0" marB="0"/>
                </a:tc>
              </a:tr>
              <a:tr h="38351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речная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0,45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7,90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a:t>
                      </a:r>
                      <a:endParaRPr lang="ru-RU" sz="1100">
                        <a:latin typeface="Calibri"/>
                        <a:ea typeface="Calibri"/>
                        <a:cs typeface="Times New Roman"/>
                      </a:endParaRPr>
                    </a:p>
                  </a:txBody>
                  <a:tcPr marL="68580" marR="68580" marT="0" marB="0"/>
                </a:tc>
              </a:tr>
              <a:tr h="383515">
                <a:tc>
                  <a:txBody>
                    <a:bodyPr/>
                    <a:lstStyle/>
                    <a:p>
                      <a:pPr algn="ctr">
                        <a:spcAft>
                          <a:spcPts val="0"/>
                        </a:spcAft>
                      </a:pPr>
                      <a:r>
                        <a:rPr lang="ru-RU" sz="1400">
                          <a:latin typeface="Times New Roman"/>
                          <a:ea typeface="Calibri"/>
                          <a:cs typeface="Times New Roman"/>
                        </a:rPr>
                        <a:t>26.12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1,50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7,42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1,1</a:t>
                      </a:r>
                      <a:endParaRPr lang="ru-RU" sz="1100">
                        <a:latin typeface="Calibri"/>
                        <a:ea typeface="Calibri"/>
                        <a:cs typeface="Times New Roman"/>
                      </a:endParaRPr>
                    </a:p>
                  </a:txBody>
                  <a:tcPr marL="68580" marR="68580" marT="0" marB="0"/>
                </a:tc>
              </a:tr>
              <a:tr h="38351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1,40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5,56</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a:t>
                      </a:r>
                      <a:endParaRPr lang="ru-RU" sz="1100">
                        <a:latin typeface="Calibri"/>
                        <a:ea typeface="Calibri"/>
                        <a:cs typeface="Times New Roman"/>
                      </a:endParaRPr>
                    </a:p>
                  </a:txBody>
                  <a:tcPr marL="68580" marR="68580" marT="0" marB="0"/>
                </a:tc>
              </a:tr>
              <a:tr h="284392">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речная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0,65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7,85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1,1</a:t>
                      </a:r>
                      <a:endParaRPr lang="ru-RU" sz="1100">
                        <a:latin typeface="Calibri"/>
                        <a:ea typeface="Calibri"/>
                        <a:cs typeface="Times New Roman"/>
                      </a:endParaRPr>
                    </a:p>
                  </a:txBody>
                  <a:tcPr marL="68580" marR="68580" marT="0" marB="0"/>
                </a:tc>
              </a:tr>
              <a:tr h="352456">
                <a:tc>
                  <a:txBody>
                    <a:bodyPr/>
                    <a:lstStyle/>
                    <a:p>
                      <a:pPr algn="ctr">
                        <a:spcAft>
                          <a:spcPts val="0"/>
                        </a:spcAft>
                      </a:pPr>
                      <a:r>
                        <a:rPr lang="ru-RU" sz="1400">
                          <a:latin typeface="Times New Roman"/>
                          <a:ea typeface="Calibri"/>
                          <a:cs typeface="Times New Roman"/>
                        </a:rPr>
                        <a:t>10.01.2021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0,95</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7,35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1,9</a:t>
                      </a:r>
                      <a:endParaRPr lang="ru-RU" sz="1100">
                        <a:latin typeface="Calibri"/>
                        <a:ea typeface="Calibri"/>
                        <a:cs typeface="Times New Roman"/>
                      </a:endParaRPr>
                    </a:p>
                  </a:txBody>
                  <a:tcPr marL="68580" marR="68580" marT="0" marB="0"/>
                </a:tc>
              </a:tr>
              <a:tr h="281964">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5,80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2,2</a:t>
                      </a:r>
                      <a:endParaRPr lang="ru-RU" sz="1100">
                        <a:latin typeface="Calibri"/>
                        <a:ea typeface="Calibri"/>
                        <a:cs typeface="Times New Roman"/>
                      </a:endParaRPr>
                    </a:p>
                  </a:txBody>
                  <a:tcPr marL="68580" marR="68580" marT="0" marB="0"/>
                </a:tc>
              </a:tr>
              <a:tr h="383515">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снеговая (талая)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0,10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6,55</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0,6</a:t>
                      </a:r>
                      <a:endParaRPr lang="ru-RU"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graphicFrame>
        <p:nvGraphicFramePr>
          <p:cNvPr id="4" name="Содержимое 3"/>
          <p:cNvGraphicFramePr>
            <a:graphicFrameLocks noGrp="1"/>
          </p:cNvGraphicFramePr>
          <p:nvPr>
            <p:ph idx="1"/>
          </p:nvPr>
        </p:nvGraphicFramePr>
        <p:xfrm>
          <a:off x="457200" y="908718"/>
          <a:ext cx="8229600" cy="5760648"/>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480054">
                <a:tc>
                  <a:txBody>
                    <a:bodyPr/>
                    <a:lstStyle/>
                    <a:p>
                      <a:pPr algn="ctr">
                        <a:spcAft>
                          <a:spcPts val="0"/>
                        </a:spcAft>
                      </a:pPr>
                      <a:r>
                        <a:rPr lang="ru-RU" sz="1400" dirty="0">
                          <a:latin typeface="Times New Roman"/>
                          <a:ea typeface="Calibri"/>
                          <a:cs typeface="Times New Roman"/>
                        </a:rPr>
                        <a:t>17.01</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1,15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7,40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2,2</a:t>
                      </a:r>
                      <a:endParaRPr lang="ru-RU" sz="1100">
                        <a:latin typeface="Calibri"/>
                        <a:ea typeface="Calibri"/>
                        <a:cs typeface="Times New Roman"/>
                      </a:endParaRPr>
                    </a:p>
                  </a:txBody>
                  <a:tcPr marL="68580" marR="68580" marT="0" marB="0"/>
                </a:tc>
              </a:tr>
              <a:tr h="480054">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0,90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5,65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1,9</a:t>
                      </a:r>
                      <a:endParaRPr lang="ru-RU" sz="1100">
                        <a:latin typeface="Calibri"/>
                        <a:ea typeface="Calibri"/>
                        <a:cs typeface="Times New Roman"/>
                      </a:endParaRPr>
                    </a:p>
                  </a:txBody>
                  <a:tcPr marL="68580" marR="68580" marT="0" marB="0"/>
                </a:tc>
              </a:tr>
              <a:tr h="480054">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r>
              <a:tr h="480054">
                <a:tc>
                  <a:txBody>
                    <a:bodyPr/>
                    <a:lstStyle/>
                    <a:p>
                      <a:pPr algn="ctr">
                        <a:spcAft>
                          <a:spcPts val="0"/>
                        </a:spcAft>
                      </a:pPr>
                      <a:r>
                        <a:rPr lang="ru-RU" sz="1400">
                          <a:latin typeface="Times New Roman"/>
                          <a:ea typeface="Calibri"/>
                          <a:cs typeface="Times New Roman"/>
                        </a:rPr>
                        <a:t>24.01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1,35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7,20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2,3</a:t>
                      </a:r>
                      <a:endParaRPr lang="ru-RU" sz="1100">
                        <a:latin typeface="Calibri"/>
                        <a:ea typeface="Calibri"/>
                        <a:cs typeface="Times New Roman"/>
                      </a:endParaRPr>
                    </a:p>
                  </a:txBody>
                  <a:tcPr marL="68580" marR="68580" marT="0" marB="0"/>
                </a:tc>
              </a:tr>
              <a:tr h="480054">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0,85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5,75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1,8</a:t>
                      </a:r>
                      <a:endParaRPr lang="ru-RU" sz="1100">
                        <a:latin typeface="Calibri"/>
                        <a:ea typeface="Calibri"/>
                        <a:cs typeface="Times New Roman"/>
                      </a:endParaRPr>
                    </a:p>
                  </a:txBody>
                  <a:tcPr marL="68580" marR="68580" marT="0" marB="0"/>
                </a:tc>
              </a:tr>
              <a:tr h="480054">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r>
              <a:tr h="480054">
                <a:tc>
                  <a:txBody>
                    <a:bodyPr/>
                    <a:lstStyle/>
                    <a:p>
                      <a:pPr algn="ctr">
                        <a:spcAft>
                          <a:spcPts val="0"/>
                        </a:spcAft>
                      </a:pPr>
                      <a:r>
                        <a:rPr lang="ru-RU" sz="1400">
                          <a:latin typeface="Times New Roman"/>
                          <a:ea typeface="Calibri"/>
                          <a:cs typeface="Times New Roman"/>
                        </a:rPr>
                        <a:t>31.01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1,50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7,70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3</a:t>
                      </a:r>
                      <a:endParaRPr lang="ru-RU" sz="1100">
                        <a:latin typeface="Calibri"/>
                        <a:ea typeface="Calibri"/>
                        <a:cs typeface="Times New Roman"/>
                      </a:endParaRPr>
                    </a:p>
                  </a:txBody>
                  <a:tcPr marL="68580" marR="68580" marT="0" marB="0"/>
                </a:tc>
              </a:tr>
              <a:tr h="480054">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0,70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5,25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1,8</a:t>
                      </a:r>
                      <a:endParaRPr lang="ru-RU" sz="1100">
                        <a:latin typeface="Calibri"/>
                        <a:ea typeface="Calibri"/>
                        <a:cs typeface="Times New Roman"/>
                      </a:endParaRPr>
                    </a:p>
                  </a:txBody>
                  <a:tcPr marL="68580" marR="68580" marT="0" marB="0"/>
                </a:tc>
              </a:tr>
              <a:tr h="480054">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снеговая (талая)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0,25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6,20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2,1</a:t>
                      </a:r>
                      <a:endParaRPr lang="ru-RU" sz="1100">
                        <a:latin typeface="Calibri"/>
                        <a:ea typeface="Calibri"/>
                        <a:cs typeface="Times New Roman"/>
                      </a:endParaRPr>
                    </a:p>
                  </a:txBody>
                  <a:tcPr marL="68580" marR="68580" marT="0" marB="0"/>
                </a:tc>
              </a:tr>
              <a:tr h="480054">
                <a:tc>
                  <a:txBody>
                    <a:bodyPr/>
                    <a:lstStyle/>
                    <a:p>
                      <a:pPr algn="ctr">
                        <a:spcAft>
                          <a:spcPts val="0"/>
                        </a:spcAft>
                      </a:pPr>
                      <a:r>
                        <a:rPr lang="ru-RU" sz="1400">
                          <a:latin typeface="Times New Roman"/>
                          <a:ea typeface="Calibri"/>
                          <a:cs typeface="Times New Roman"/>
                        </a:rPr>
                        <a:t>07.02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1,65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7,30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a:t>
                      </a:r>
                      <a:endParaRPr lang="ru-RU" sz="1100">
                        <a:latin typeface="Calibri"/>
                        <a:ea typeface="Calibri"/>
                        <a:cs typeface="Times New Roman"/>
                      </a:endParaRPr>
                    </a:p>
                  </a:txBody>
                  <a:tcPr marL="68580" marR="68580" marT="0" marB="0"/>
                </a:tc>
              </a:tr>
              <a:tr h="480054">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1,10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5,30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2,2</a:t>
                      </a:r>
                      <a:endParaRPr lang="ru-RU" sz="1100">
                        <a:latin typeface="Calibri"/>
                        <a:ea typeface="Calibri"/>
                        <a:cs typeface="Times New Roman"/>
                      </a:endParaRPr>
                    </a:p>
                  </a:txBody>
                  <a:tcPr marL="68580" marR="68580" marT="0" marB="0"/>
                </a:tc>
              </a:tr>
              <a:tr h="480054">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снеговая (талая)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0,25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6,10</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2,1</a:t>
                      </a:r>
                      <a:endParaRPr lang="ru-RU"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851694"/>
          </a:xfrm>
        </p:spPr>
        <p:txBody>
          <a:bodyPr>
            <a:noAutofit/>
          </a:bodyPr>
          <a:lstStyle/>
          <a:p>
            <a:pPr algn="ctr"/>
            <a:r>
              <a:rPr lang="ru-RU" sz="3200" dirty="0" smtClean="0"/>
              <a:t>Наша команда «</a:t>
            </a:r>
            <a:r>
              <a:rPr lang="ru-RU" sz="3200" dirty="0" err="1" smtClean="0"/>
              <a:t>Экопатруль</a:t>
            </a:r>
            <a:r>
              <a:rPr lang="ru-RU" sz="3200" dirty="0" smtClean="0"/>
              <a:t>»</a:t>
            </a:r>
            <a:endParaRPr lang="ru-RU" sz="3200" dirty="0"/>
          </a:p>
        </p:txBody>
      </p:sp>
      <p:sp>
        <p:nvSpPr>
          <p:cNvPr id="4" name="Текст 3"/>
          <p:cNvSpPr>
            <a:spLocks noGrp="1"/>
          </p:cNvSpPr>
          <p:nvPr>
            <p:ph type="body" idx="2"/>
          </p:nvPr>
        </p:nvSpPr>
        <p:spPr>
          <a:xfrm>
            <a:off x="251520" y="1484784"/>
            <a:ext cx="3213993" cy="3888432"/>
          </a:xfrm>
        </p:spPr>
        <p:txBody>
          <a:bodyPr>
            <a:normAutofit fontScale="77500" lnSpcReduction="20000"/>
          </a:bodyPr>
          <a:lstStyle/>
          <a:p>
            <a:endParaRPr lang="ru-RU" dirty="0" smtClean="0"/>
          </a:p>
          <a:p>
            <a:endParaRPr lang="ru-RU" dirty="0" smtClean="0"/>
          </a:p>
          <a:p>
            <a:endParaRPr lang="ru-RU" dirty="0" smtClean="0"/>
          </a:p>
          <a:p>
            <a:endParaRPr lang="ru-RU" dirty="0" smtClean="0"/>
          </a:p>
          <a:p>
            <a:endParaRPr lang="ru-RU" dirty="0" smtClean="0"/>
          </a:p>
          <a:p>
            <a:r>
              <a:rPr lang="ru-RU" sz="3300" dirty="0" smtClean="0"/>
              <a:t>«</a:t>
            </a:r>
            <a:r>
              <a:rPr lang="ru-RU" sz="3300" dirty="0" err="1" smtClean="0"/>
              <a:t>Экопатруль</a:t>
            </a:r>
            <a:r>
              <a:rPr lang="ru-RU" sz="3300" dirty="0" smtClean="0"/>
              <a:t>» защищает природу:</a:t>
            </a:r>
          </a:p>
          <a:p>
            <a:r>
              <a:rPr lang="ru-RU" sz="3300" dirty="0" smtClean="0"/>
              <a:t>Мы бережем воздух и воду.</a:t>
            </a:r>
          </a:p>
          <a:p>
            <a:r>
              <a:rPr lang="ru-RU" sz="3300" dirty="0" smtClean="0"/>
              <a:t>Не страшны нам трудности в дороге,</a:t>
            </a:r>
          </a:p>
          <a:p>
            <a:r>
              <a:rPr lang="ru-RU" sz="3300" dirty="0" smtClean="0"/>
              <a:t>Ведь приборы точно нам помогут!</a:t>
            </a:r>
            <a:endParaRPr lang="ru-RU" sz="3300" dirty="0"/>
          </a:p>
        </p:txBody>
      </p:sp>
      <p:pic>
        <p:nvPicPr>
          <p:cNvPr id="1026" name="Picture 2" descr="C:\Users\x34\Desktop\фоточки\IMG_20201205_154408.jpg"/>
          <p:cNvPicPr>
            <a:picLocks noGrp="1" noChangeAspect="1" noChangeArrowheads="1"/>
          </p:cNvPicPr>
          <p:nvPr>
            <p:ph sz="half" idx="1"/>
          </p:nvPr>
        </p:nvPicPr>
        <p:blipFill>
          <a:blip r:embed="rId2" cstate="print"/>
          <a:stretch>
            <a:fillRect/>
          </a:stretch>
        </p:blipFill>
        <p:spPr bwMode="auto">
          <a:xfrm>
            <a:off x="3575050" y="2067359"/>
            <a:ext cx="5111750" cy="3790081"/>
          </a:xfrm>
          <a:prstGeom prst="rect">
            <a:avLst/>
          </a:prstGeom>
          <a:noFill/>
        </p:spPr>
      </p:pic>
      <p:pic>
        <p:nvPicPr>
          <p:cNvPr id="5" name="Picture 2" descr="C:\Users\x34\Desktop\фоточки\IMG_20201205_154408.jpg"/>
          <p:cNvPicPr>
            <a:picLocks noChangeAspect="1" noChangeArrowheads="1"/>
          </p:cNvPicPr>
          <p:nvPr/>
        </p:nvPicPr>
        <p:blipFill>
          <a:blip r:embed="rId2" cstate="print"/>
          <a:stretch>
            <a:fillRect/>
          </a:stretch>
        </p:blipFill>
        <p:spPr bwMode="auto">
          <a:xfrm>
            <a:off x="3563888" y="2060848"/>
            <a:ext cx="5111750" cy="3790081"/>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endParaRPr lang="ru-RU" dirty="0"/>
          </a:p>
        </p:txBody>
      </p:sp>
      <p:graphicFrame>
        <p:nvGraphicFramePr>
          <p:cNvPr id="4" name="Содержимое 3"/>
          <p:cNvGraphicFramePr>
            <a:graphicFrameLocks noGrp="1"/>
          </p:cNvGraphicFramePr>
          <p:nvPr>
            <p:ph idx="1"/>
          </p:nvPr>
        </p:nvGraphicFramePr>
        <p:xfrm>
          <a:off x="457200" y="1124744"/>
          <a:ext cx="8229600" cy="5491112"/>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360040">
                <a:tc>
                  <a:txBody>
                    <a:bodyPr/>
                    <a:lstStyle/>
                    <a:p>
                      <a:pPr algn="ctr">
                        <a:spcAft>
                          <a:spcPts val="0"/>
                        </a:spcAft>
                      </a:pPr>
                      <a:r>
                        <a:rPr lang="ru-RU" sz="1400" dirty="0">
                          <a:latin typeface="Times New Roman"/>
                          <a:ea typeface="Calibri"/>
                          <a:cs typeface="Times New Roman"/>
                        </a:rPr>
                        <a:t>14.02</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1,55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7,45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a:t>
                      </a:r>
                      <a:endParaRPr lang="ru-RU" sz="1100">
                        <a:latin typeface="Calibri"/>
                        <a:ea typeface="Calibri"/>
                        <a:cs typeface="Times New Roman"/>
                      </a:endParaRPr>
                    </a:p>
                  </a:txBody>
                  <a:tcPr marL="68580" marR="68580" marT="0" marB="0"/>
                </a:tc>
              </a:tr>
              <a:tr h="360040">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5,70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2,1</a:t>
                      </a:r>
                      <a:endParaRPr lang="ru-RU" sz="1100">
                        <a:latin typeface="Calibri"/>
                        <a:ea typeface="Calibri"/>
                        <a:cs typeface="Times New Roman"/>
                      </a:endParaRPr>
                    </a:p>
                  </a:txBody>
                  <a:tcPr marL="68580" marR="68580" marT="0" marB="0"/>
                </a:tc>
              </a:tr>
              <a:tr h="216024">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r>
              <a:tr h="432048">
                <a:tc>
                  <a:txBody>
                    <a:bodyPr/>
                    <a:lstStyle/>
                    <a:p>
                      <a:pPr algn="ctr">
                        <a:spcAft>
                          <a:spcPts val="0"/>
                        </a:spcAft>
                      </a:pPr>
                      <a:r>
                        <a:rPr lang="ru-RU" sz="1400">
                          <a:latin typeface="Times New Roman"/>
                          <a:ea typeface="Calibri"/>
                          <a:cs typeface="Times New Roman"/>
                        </a:rPr>
                        <a:t>21.02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1,50</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7,50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3</a:t>
                      </a:r>
                      <a:endParaRPr lang="ru-RU" sz="1100">
                        <a:latin typeface="Calibri"/>
                        <a:ea typeface="Calibri"/>
                        <a:cs typeface="Times New Roman"/>
                      </a:endParaRPr>
                    </a:p>
                  </a:txBody>
                  <a:tcPr marL="68580" marR="68580" marT="0" marB="0"/>
                </a:tc>
              </a:tr>
              <a:tr h="360040">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0,90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5,30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1,9</a:t>
                      </a:r>
                      <a:endParaRPr lang="ru-RU" sz="1100">
                        <a:latin typeface="Calibri"/>
                        <a:ea typeface="Calibri"/>
                        <a:cs typeface="Times New Roman"/>
                      </a:endParaRPr>
                    </a:p>
                  </a:txBody>
                  <a:tcPr marL="68580" marR="68580" marT="0" marB="0"/>
                </a:tc>
              </a:tr>
              <a:tr h="288032">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r>
              <a:tr h="432048">
                <a:tc>
                  <a:txBody>
                    <a:bodyPr/>
                    <a:lstStyle/>
                    <a:p>
                      <a:pPr algn="ctr">
                        <a:spcAft>
                          <a:spcPts val="0"/>
                        </a:spcAft>
                      </a:pPr>
                      <a:r>
                        <a:rPr lang="ru-RU" sz="1400">
                          <a:latin typeface="Times New Roman"/>
                          <a:ea typeface="Calibri"/>
                          <a:cs typeface="Times New Roman"/>
                        </a:rPr>
                        <a:t>28.02</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1,70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7,25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3,8</a:t>
                      </a:r>
                      <a:endParaRPr lang="ru-RU" sz="1100">
                        <a:latin typeface="Calibri"/>
                        <a:ea typeface="Calibri"/>
                        <a:cs typeface="Times New Roman"/>
                      </a:endParaRPr>
                    </a:p>
                  </a:txBody>
                  <a:tcPr marL="68580" marR="68580" marT="0" marB="0"/>
                </a:tc>
              </a:tr>
              <a:tr h="608568">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1,05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5,20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a:t>
                      </a:r>
                      <a:endParaRPr lang="ru-RU" sz="1100">
                        <a:latin typeface="Calibri"/>
                        <a:ea typeface="Calibri"/>
                        <a:cs typeface="Times New Roman"/>
                      </a:endParaRPr>
                    </a:p>
                  </a:txBody>
                  <a:tcPr marL="68580" marR="68580" marT="0" marB="0"/>
                </a:tc>
              </a:tr>
              <a:tr h="608568">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снеговая(талая)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0,45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6,10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a:t>
                      </a:r>
                      <a:endParaRPr lang="ru-RU" sz="1100">
                        <a:latin typeface="Calibri"/>
                        <a:ea typeface="Calibri"/>
                        <a:cs typeface="Times New Roman"/>
                      </a:endParaRPr>
                    </a:p>
                  </a:txBody>
                  <a:tcPr marL="68580" marR="68580" marT="0" marB="0"/>
                </a:tc>
              </a:tr>
              <a:tr h="608568">
                <a:tc>
                  <a:txBody>
                    <a:bodyPr/>
                    <a:lstStyle/>
                    <a:p>
                      <a:pPr algn="ctr">
                        <a:spcAft>
                          <a:spcPts val="0"/>
                        </a:spcAft>
                      </a:pPr>
                      <a:r>
                        <a:rPr lang="ru-RU" sz="1400">
                          <a:latin typeface="Times New Roman"/>
                          <a:ea typeface="Calibri"/>
                          <a:cs typeface="Times New Roman"/>
                        </a:rPr>
                        <a:t>Итого: 12дней</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7,4</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2,3</a:t>
                      </a:r>
                      <a:endParaRPr lang="ru-RU" sz="1100">
                        <a:latin typeface="Calibri"/>
                        <a:ea typeface="Calibri"/>
                        <a:cs typeface="Times New Roman"/>
                      </a:endParaRPr>
                    </a:p>
                  </a:txBody>
                  <a:tcPr marL="68580" marR="68580" marT="0" marB="0"/>
                </a:tc>
              </a:tr>
              <a:tr h="608568">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1,9</a:t>
                      </a:r>
                      <a:endParaRPr lang="ru-RU" sz="1100">
                        <a:latin typeface="Calibri"/>
                        <a:ea typeface="Calibri"/>
                        <a:cs typeface="Times New Roman"/>
                      </a:endParaRPr>
                    </a:p>
                  </a:txBody>
                  <a:tcPr marL="68580" marR="68580" marT="0" marB="0"/>
                </a:tc>
              </a:tr>
              <a:tr h="608568">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Снеговая (талая)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6,2</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1,45</a:t>
                      </a:r>
                      <a:endParaRPr lang="ru-RU"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3200" dirty="0" smtClean="0"/>
              <a:t>Мониторинг питьевой воды</a:t>
            </a:r>
            <a:endParaRPr lang="ru-RU" sz="3200" dirty="0"/>
          </a:p>
        </p:txBody>
      </p:sp>
      <p:pic>
        <p:nvPicPr>
          <p:cNvPr id="4098" name="Picture 2" descr="C:\Users\x34\Desktop\фото ЭкоПатруль\DSC02955.JPG"/>
          <p:cNvPicPr>
            <a:picLocks noGrp="1" noChangeAspect="1" noChangeArrowheads="1"/>
          </p:cNvPicPr>
          <p:nvPr>
            <p:ph sz="half" idx="1"/>
          </p:nvPr>
        </p:nvPicPr>
        <p:blipFill>
          <a:blip r:embed="rId2" cstate="print"/>
          <a:stretch>
            <a:fillRect/>
          </a:stretch>
        </p:blipFill>
        <p:spPr bwMode="auto">
          <a:xfrm>
            <a:off x="457200" y="2623344"/>
            <a:ext cx="4038600" cy="3028950"/>
          </a:xfrm>
          <a:prstGeom prst="rect">
            <a:avLst/>
          </a:prstGeom>
          <a:noFill/>
        </p:spPr>
      </p:pic>
      <p:pic>
        <p:nvPicPr>
          <p:cNvPr id="4099" name="Picture 3" descr="C:\Users\x34\Desktop\фото ЭкоПатруль\DSC02821.JPG"/>
          <p:cNvPicPr>
            <a:picLocks noGrp="1" noChangeAspect="1" noChangeArrowheads="1"/>
          </p:cNvPicPr>
          <p:nvPr>
            <p:ph sz="half" idx="2"/>
          </p:nvPr>
        </p:nvPicPr>
        <p:blipFill>
          <a:blip r:embed="rId3" cstate="print"/>
          <a:stretch>
            <a:fillRect/>
          </a:stretch>
        </p:blipFill>
        <p:spPr bwMode="auto">
          <a:xfrm>
            <a:off x="4648200" y="2623344"/>
            <a:ext cx="4038600" cy="302895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txBody>
          <a:bodyPr>
            <a:normAutofit/>
          </a:bodyPr>
          <a:lstStyle/>
          <a:p>
            <a:r>
              <a:rPr lang="ru-RU" sz="3200" dirty="0" smtClean="0"/>
              <a:t>Исследование качества талой воды</a:t>
            </a:r>
            <a:endParaRPr lang="ru-RU" sz="3200" dirty="0"/>
          </a:p>
        </p:txBody>
      </p:sp>
      <p:pic>
        <p:nvPicPr>
          <p:cNvPr id="5123" name="Picture 3" descr="C:\Users\x34\Desktop\фото ЭкоПатруль\DSC02952.JPG"/>
          <p:cNvPicPr>
            <a:picLocks noGrp="1" noChangeAspect="1" noChangeArrowheads="1"/>
          </p:cNvPicPr>
          <p:nvPr>
            <p:ph sz="half" idx="1"/>
          </p:nvPr>
        </p:nvPicPr>
        <p:blipFill>
          <a:blip r:embed="rId2" cstate="print"/>
          <a:srcRect/>
          <a:stretch>
            <a:fillRect/>
          </a:stretch>
        </p:blipFill>
        <p:spPr bwMode="auto">
          <a:xfrm>
            <a:off x="179512" y="1988840"/>
            <a:ext cx="4464496" cy="3960440"/>
          </a:xfrm>
          <a:prstGeom prst="rect">
            <a:avLst/>
          </a:prstGeom>
          <a:noFill/>
        </p:spPr>
      </p:pic>
      <p:pic>
        <p:nvPicPr>
          <p:cNvPr id="5122" name="Picture 2" descr="C:\Users\x34\Desktop\фото ЭкоПатруль\DSC02972.JPG"/>
          <p:cNvPicPr>
            <a:picLocks noGrp="1" noChangeAspect="1" noChangeArrowheads="1"/>
          </p:cNvPicPr>
          <p:nvPr>
            <p:ph sz="half" idx="2"/>
          </p:nvPr>
        </p:nvPicPr>
        <p:blipFill>
          <a:blip r:embed="rId3" cstate="print"/>
          <a:stretch>
            <a:fillRect/>
          </a:stretch>
        </p:blipFill>
        <p:spPr bwMode="auto">
          <a:xfrm>
            <a:off x="4778432" y="1924555"/>
            <a:ext cx="3778135" cy="4426527"/>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720080"/>
          </a:xfrm>
        </p:spPr>
        <p:txBody>
          <a:bodyPr>
            <a:normAutofit fontScale="90000"/>
          </a:bodyPr>
          <a:lstStyle/>
          <a:p>
            <a:r>
              <a:rPr lang="ru-RU" sz="3200" dirty="0" smtClean="0"/>
              <a:t>Экологический мониторинг проб воды из разных источников (весна, 2021г)</a:t>
            </a:r>
            <a:br>
              <a:rPr lang="ru-RU" sz="3200" dirty="0" smtClean="0"/>
            </a:br>
            <a:r>
              <a:rPr lang="ru-RU" sz="3200" dirty="0" smtClean="0"/>
              <a:t> </a:t>
            </a:r>
            <a:br>
              <a:rPr lang="ru-RU" sz="3200" dirty="0" smtClean="0"/>
            </a:br>
            <a:endParaRPr lang="ru-RU" sz="3200" dirty="0"/>
          </a:p>
        </p:txBody>
      </p:sp>
      <p:graphicFrame>
        <p:nvGraphicFramePr>
          <p:cNvPr id="4" name="Содержимое 3"/>
          <p:cNvGraphicFramePr>
            <a:graphicFrameLocks noGrp="1"/>
          </p:cNvGraphicFramePr>
          <p:nvPr>
            <p:ph idx="1"/>
          </p:nvPr>
        </p:nvGraphicFramePr>
        <p:xfrm>
          <a:off x="457200" y="1196751"/>
          <a:ext cx="8229600" cy="5493609"/>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690813">
                <a:tc>
                  <a:txBody>
                    <a:bodyPr/>
                    <a:lstStyle/>
                    <a:p>
                      <a:pPr algn="ctr">
                        <a:spcAft>
                          <a:spcPts val="0"/>
                        </a:spcAft>
                      </a:pPr>
                      <a:r>
                        <a:rPr lang="ru-RU" sz="1400" dirty="0">
                          <a:latin typeface="Times New Roman"/>
                          <a:ea typeface="Calibri"/>
                          <a:cs typeface="Times New Roman"/>
                        </a:rPr>
                        <a:t>дата</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Проба воды</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Электропроводность </a:t>
                      </a:r>
                      <a:endParaRPr lang="ru-RU" sz="1100" dirty="0">
                        <a:latin typeface="Calibri"/>
                        <a:ea typeface="Calibri"/>
                        <a:cs typeface="Times New Roman"/>
                      </a:endParaRPr>
                    </a:p>
                    <a:p>
                      <a:pPr algn="ctr">
                        <a:spcAft>
                          <a:spcPts val="0"/>
                        </a:spcAft>
                      </a:pPr>
                      <a:r>
                        <a:rPr lang="ru-RU" sz="1400" dirty="0">
                          <a:latin typeface="Times New Roman"/>
                          <a:ea typeface="Calibri"/>
                          <a:cs typeface="Times New Roman"/>
                        </a:rPr>
                        <a:t>(мкСм/см)</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Кислотность</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(PH)</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Жесткость</a:t>
                      </a:r>
                      <a:endParaRPr lang="ru-RU" sz="1100">
                        <a:latin typeface="Calibri"/>
                        <a:ea typeface="Calibri"/>
                        <a:cs typeface="Times New Roman"/>
                      </a:endParaRPr>
                    </a:p>
                    <a:p>
                      <a:pPr algn="ctr">
                        <a:spcAft>
                          <a:spcPts val="0"/>
                        </a:spcAft>
                      </a:pPr>
                      <a:r>
                        <a:rPr lang="en-US" sz="1400">
                          <a:latin typeface="Times New Roman"/>
                          <a:ea typeface="Calibri"/>
                          <a:cs typeface="Times New Roman"/>
                        </a:rPr>
                        <a:t>(</a:t>
                      </a:r>
                      <a:r>
                        <a:rPr lang="ru-RU" sz="1400">
                          <a:latin typeface="Times New Roman"/>
                          <a:ea typeface="Calibri"/>
                          <a:cs typeface="Times New Roman"/>
                        </a:rPr>
                        <a:t>мг/л)</a:t>
                      </a:r>
                      <a:endParaRPr lang="ru-RU" sz="1100">
                        <a:latin typeface="Calibri"/>
                        <a:ea typeface="Calibri"/>
                        <a:cs typeface="Times New Roman"/>
                      </a:endParaRPr>
                    </a:p>
                  </a:txBody>
                  <a:tcPr marL="68580" marR="68580" marT="0" marB="0"/>
                </a:tc>
              </a:tr>
              <a:tr h="400233">
                <a:tc>
                  <a:txBody>
                    <a:bodyPr/>
                    <a:lstStyle/>
                    <a:p>
                      <a:pPr algn="ctr">
                        <a:spcAft>
                          <a:spcPts val="0"/>
                        </a:spcAft>
                      </a:pPr>
                      <a:r>
                        <a:rPr lang="ru-RU" sz="1400">
                          <a:latin typeface="Times New Roman"/>
                          <a:ea typeface="Calibri"/>
                          <a:cs typeface="Times New Roman"/>
                        </a:rPr>
                        <a:t>05.03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1,75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7,35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3,6</a:t>
                      </a:r>
                      <a:endParaRPr lang="ru-RU" sz="1100">
                        <a:latin typeface="Calibri"/>
                        <a:ea typeface="Calibri"/>
                        <a:cs typeface="Times New Roman"/>
                      </a:endParaRPr>
                    </a:p>
                  </a:txBody>
                  <a:tcPr marL="68580" marR="68580" marT="0" marB="0"/>
                </a:tc>
              </a:tr>
              <a:tr h="400233">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1,30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5,40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2,3</a:t>
                      </a:r>
                      <a:endParaRPr lang="ru-RU" sz="1100">
                        <a:latin typeface="Calibri"/>
                        <a:ea typeface="Calibri"/>
                        <a:cs typeface="Times New Roman"/>
                      </a:endParaRPr>
                    </a:p>
                  </a:txBody>
                  <a:tcPr marL="68580" marR="68580" marT="0" marB="0"/>
                </a:tc>
              </a:tr>
              <a:tr h="400233">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снеговая (талая)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0,40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6,05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a:t>
                      </a:r>
                      <a:endParaRPr lang="ru-RU" sz="1100">
                        <a:latin typeface="Calibri"/>
                        <a:ea typeface="Calibri"/>
                        <a:cs typeface="Times New Roman"/>
                      </a:endParaRPr>
                    </a:p>
                  </a:txBody>
                  <a:tcPr marL="68580" marR="68580" marT="0" marB="0"/>
                </a:tc>
              </a:tr>
              <a:tr h="400233">
                <a:tc>
                  <a:txBody>
                    <a:bodyPr/>
                    <a:lstStyle/>
                    <a:p>
                      <a:pPr algn="ctr">
                        <a:spcAft>
                          <a:spcPts val="0"/>
                        </a:spcAft>
                      </a:pPr>
                      <a:r>
                        <a:rPr lang="ru-RU" sz="1400">
                          <a:latin typeface="Times New Roman"/>
                          <a:ea typeface="Calibri"/>
                          <a:cs typeface="Times New Roman"/>
                        </a:rPr>
                        <a:t>12.03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1,60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7,20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3,1</a:t>
                      </a:r>
                      <a:endParaRPr lang="ru-RU" sz="1100">
                        <a:latin typeface="Calibri"/>
                        <a:ea typeface="Calibri"/>
                        <a:cs typeface="Times New Roman"/>
                      </a:endParaRPr>
                    </a:p>
                  </a:txBody>
                  <a:tcPr marL="68580" marR="68580" marT="0" marB="0"/>
                </a:tc>
              </a:tr>
              <a:tr h="400233">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5,25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2,1</a:t>
                      </a:r>
                      <a:endParaRPr lang="ru-RU" sz="1100">
                        <a:latin typeface="Calibri"/>
                        <a:ea typeface="Calibri"/>
                        <a:cs typeface="Times New Roman"/>
                      </a:endParaRPr>
                    </a:p>
                  </a:txBody>
                  <a:tcPr marL="68580" marR="68580" marT="0" marB="0"/>
                </a:tc>
              </a:tr>
              <a:tr h="400233">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r>
              <a:tr h="400233">
                <a:tc>
                  <a:txBody>
                    <a:bodyPr/>
                    <a:lstStyle/>
                    <a:p>
                      <a:pPr algn="ctr">
                        <a:spcAft>
                          <a:spcPts val="0"/>
                        </a:spcAft>
                      </a:pPr>
                      <a:r>
                        <a:rPr lang="ru-RU" sz="1400">
                          <a:latin typeface="Times New Roman"/>
                          <a:ea typeface="Calibri"/>
                          <a:cs typeface="Times New Roman"/>
                        </a:rPr>
                        <a:t>19.03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1,70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7,20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3,7</a:t>
                      </a:r>
                      <a:endParaRPr lang="ru-RU" sz="1100">
                        <a:latin typeface="Calibri"/>
                        <a:ea typeface="Calibri"/>
                        <a:cs typeface="Times New Roman"/>
                      </a:endParaRPr>
                    </a:p>
                  </a:txBody>
                  <a:tcPr marL="68580" marR="68580" marT="0" marB="0"/>
                </a:tc>
              </a:tr>
              <a:tr h="400233">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1,10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5,40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a:t>
                      </a:r>
                      <a:endParaRPr lang="ru-RU" sz="1100">
                        <a:latin typeface="Calibri"/>
                        <a:ea typeface="Calibri"/>
                        <a:cs typeface="Times New Roman"/>
                      </a:endParaRPr>
                    </a:p>
                  </a:txBody>
                  <a:tcPr marL="68580" marR="68580" marT="0" marB="0"/>
                </a:tc>
              </a:tr>
              <a:tr h="400233">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r>
              <a:tr h="400233">
                <a:tc>
                  <a:txBody>
                    <a:bodyPr/>
                    <a:lstStyle/>
                    <a:p>
                      <a:pPr algn="ctr">
                        <a:spcAft>
                          <a:spcPts val="0"/>
                        </a:spcAft>
                      </a:pPr>
                      <a:r>
                        <a:rPr lang="ru-RU" sz="1400">
                          <a:latin typeface="Times New Roman"/>
                          <a:ea typeface="Calibri"/>
                          <a:cs typeface="Times New Roman"/>
                        </a:rPr>
                        <a:t>26.03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1,55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7,35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3</a:t>
                      </a:r>
                      <a:endParaRPr lang="ru-RU" sz="1100">
                        <a:latin typeface="Calibri"/>
                        <a:ea typeface="Calibri"/>
                        <a:cs typeface="Times New Roman"/>
                      </a:endParaRPr>
                    </a:p>
                  </a:txBody>
                  <a:tcPr marL="68580" marR="68580" marT="0" marB="0"/>
                </a:tc>
              </a:tr>
              <a:tr h="400233">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5,20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2,1</a:t>
                      </a:r>
                      <a:endParaRPr lang="ru-RU" sz="1100">
                        <a:latin typeface="Calibri"/>
                        <a:ea typeface="Calibri"/>
                        <a:cs typeface="Times New Roman"/>
                      </a:endParaRPr>
                    </a:p>
                  </a:txBody>
                  <a:tcPr marL="68580" marR="68580" marT="0" marB="0"/>
                </a:tc>
              </a:tr>
              <a:tr h="400233">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снеговая (талая)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0,65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6,00</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1,1</a:t>
                      </a:r>
                      <a:endParaRPr lang="ru-RU"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Содержимое 3"/>
          <p:cNvGraphicFramePr>
            <a:graphicFrameLocks noGrp="1"/>
          </p:cNvGraphicFramePr>
          <p:nvPr>
            <p:ph idx="1"/>
          </p:nvPr>
        </p:nvGraphicFramePr>
        <p:xfrm>
          <a:off x="457200" y="1124740"/>
          <a:ext cx="8229600" cy="5400603"/>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415431">
                <a:tc>
                  <a:txBody>
                    <a:bodyPr/>
                    <a:lstStyle/>
                    <a:p>
                      <a:pPr algn="ctr">
                        <a:spcAft>
                          <a:spcPts val="0"/>
                        </a:spcAft>
                      </a:pPr>
                      <a:r>
                        <a:rPr lang="ru-RU" sz="1400" dirty="0">
                          <a:latin typeface="Times New Roman"/>
                          <a:ea typeface="Calibri"/>
                          <a:cs typeface="Times New Roman"/>
                        </a:rPr>
                        <a:t>02.04</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7,70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2,2</a:t>
                      </a:r>
                      <a:endParaRPr lang="ru-RU" sz="1100">
                        <a:latin typeface="Calibri"/>
                        <a:ea typeface="Calibri"/>
                        <a:cs typeface="Times New Roman"/>
                      </a:endParaRPr>
                    </a:p>
                  </a:txBody>
                  <a:tcPr marL="68580" marR="68580" marT="0" marB="0"/>
                </a:tc>
              </a:tr>
              <a:tr h="41543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1,30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5,85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2,3</a:t>
                      </a:r>
                      <a:endParaRPr lang="ru-RU" sz="1100">
                        <a:latin typeface="Calibri"/>
                        <a:ea typeface="Calibri"/>
                        <a:cs typeface="Times New Roman"/>
                      </a:endParaRPr>
                    </a:p>
                  </a:txBody>
                  <a:tcPr marL="68580" marR="68580" marT="0" marB="0"/>
                </a:tc>
              </a:tr>
              <a:tr h="41543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ручей</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0,05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8,15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0,5</a:t>
                      </a:r>
                      <a:endParaRPr lang="ru-RU" sz="1100">
                        <a:latin typeface="Calibri"/>
                        <a:ea typeface="Calibri"/>
                        <a:cs typeface="Times New Roman"/>
                      </a:endParaRPr>
                    </a:p>
                  </a:txBody>
                  <a:tcPr marL="68580" marR="68580" marT="0" marB="0"/>
                </a:tc>
              </a:tr>
              <a:tr h="415431">
                <a:tc>
                  <a:txBody>
                    <a:bodyPr/>
                    <a:lstStyle/>
                    <a:p>
                      <a:pPr algn="ctr">
                        <a:spcAft>
                          <a:spcPts val="0"/>
                        </a:spcAft>
                      </a:pPr>
                      <a:r>
                        <a:rPr lang="ru-RU" sz="1400">
                          <a:latin typeface="Times New Roman"/>
                          <a:ea typeface="Calibri"/>
                          <a:cs typeface="Times New Roman"/>
                        </a:rPr>
                        <a:t>09.04</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7,80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2,1</a:t>
                      </a:r>
                      <a:endParaRPr lang="ru-RU" sz="1100">
                        <a:latin typeface="Calibri"/>
                        <a:ea typeface="Calibri"/>
                        <a:cs typeface="Times New Roman"/>
                      </a:endParaRPr>
                    </a:p>
                  </a:txBody>
                  <a:tcPr marL="68580" marR="68580" marT="0" marB="0"/>
                </a:tc>
              </a:tr>
              <a:tr h="41543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1,35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5,60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2,3</a:t>
                      </a:r>
                      <a:endParaRPr lang="ru-RU" sz="1100">
                        <a:latin typeface="Calibri"/>
                        <a:ea typeface="Calibri"/>
                        <a:cs typeface="Times New Roman"/>
                      </a:endParaRPr>
                    </a:p>
                  </a:txBody>
                  <a:tcPr marL="68580" marR="68580" marT="0" marB="0"/>
                </a:tc>
              </a:tr>
              <a:tr h="41543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ручей</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0,10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8,35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0,8</a:t>
                      </a:r>
                      <a:endParaRPr lang="ru-RU" sz="1100">
                        <a:latin typeface="Calibri"/>
                        <a:ea typeface="Calibri"/>
                        <a:cs typeface="Times New Roman"/>
                      </a:endParaRPr>
                    </a:p>
                  </a:txBody>
                  <a:tcPr marL="68580" marR="68580" marT="0" marB="0"/>
                </a:tc>
              </a:tr>
              <a:tr h="415431">
                <a:tc>
                  <a:txBody>
                    <a:bodyPr/>
                    <a:lstStyle/>
                    <a:p>
                      <a:pPr algn="ctr">
                        <a:spcAft>
                          <a:spcPts val="0"/>
                        </a:spcAft>
                      </a:pPr>
                      <a:r>
                        <a:rPr lang="ru-RU" sz="1400">
                          <a:latin typeface="Times New Roman"/>
                          <a:ea typeface="Calibri"/>
                          <a:cs typeface="Times New Roman"/>
                        </a:rPr>
                        <a:t>14.04</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1,25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7,80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2,2</a:t>
                      </a:r>
                      <a:endParaRPr lang="ru-RU" sz="1100">
                        <a:latin typeface="Calibri"/>
                        <a:ea typeface="Calibri"/>
                        <a:cs typeface="Times New Roman"/>
                      </a:endParaRPr>
                    </a:p>
                  </a:txBody>
                  <a:tcPr marL="68580" marR="68580" marT="0" marB="0"/>
                </a:tc>
              </a:tr>
              <a:tr h="41543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1,35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5,65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2,3</a:t>
                      </a:r>
                      <a:endParaRPr lang="ru-RU" sz="1100">
                        <a:latin typeface="Calibri"/>
                        <a:ea typeface="Calibri"/>
                        <a:cs typeface="Times New Roman"/>
                      </a:endParaRPr>
                    </a:p>
                  </a:txBody>
                  <a:tcPr marL="68580" marR="68580" marT="0" marB="0"/>
                </a:tc>
              </a:tr>
              <a:tr h="41543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ручей</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0,05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8,40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0,5</a:t>
                      </a:r>
                      <a:endParaRPr lang="ru-RU" sz="1100">
                        <a:latin typeface="Calibri"/>
                        <a:ea typeface="Calibri"/>
                        <a:cs typeface="Times New Roman"/>
                      </a:endParaRPr>
                    </a:p>
                  </a:txBody>
                  <a:tcPr marL="68580" marR="68580" marT="0" marB="0"/>
                </a:tc>
              </a:tr>
              <a:tr h="415431">
                <a:tc>
                  <a:txBody>
                    <a:bodyPr/>
                    <a:lstStyle/>
                    <a:p>
                      <a:pPr algn="ctr">
                        <a:spcAft>
                          <a:spcPts val="0"/>
                        </a:spcAft>
                      </a:pPr>
                      <a:r>
                        <a:rPr lang="ru-RU" sz="1400">
                          <a:latin typeface="Times New Roman"/>
                          <a:ea typeface="Calibri"/>
                          <a:cs typeface="Times New Roman"/>
                        </a:rPr>
                        <a:t>Итого: 15 дней</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Водопроводная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7,4</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2,8</a:t>
                      </a:r>
                      <a:endParaRPr lang="ru-RU" sz="1100">
                        <a:latin typeface="Calibri"/>
                        <a:ea typeface="Calibri"/>
                        <a:cs typeface="Times New Roman"/>
                      </a:endParaRPr>
                    </a:p>
                  </a:txBody>
                  <a:tcPr marL="68580" marR="68580" marT="0" marB="0"/>
                </a:tc>
              </a:tr>
              <a:tr h="41543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Минеральная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1,3</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5,5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2,2</a:t>
                      </a:r>
                      <a:endParaRPr lang="ru-RU" sz="1100">
                        <a:latin typeface="Calibri"/>
                        <a:ea typeface="Calibri"/>
                        <a:cs typeface="Times New Roman"/>
                      </a:endParaRPr>
                    </a:p>
                  </a:txBody>
                  <a:tcPr marL="68580" marR="68580" marT="0" marB="0"/>
                </a:tc>
              </a:tr>
              <a:tr h="41543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Снеговая (талая)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6,0</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a:t>
                      </a:r>
                      <a:endParaRPr lang="ru-RU" sz="1100">
                        <a:latin typeface="Calibri"/>
                        <a:ea typeface="Calibri"/>
                        <a:cs typeface="Times New Roman"/>
                      </a:endParaRPr>
                    </a:p>
                  </a:txBody>
                  <a:tcPr marL="68580" marR="68580" marT="0" marB="0"/>
                </a:tc>
              </a:tr>
              <a:tr h="415431">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Вода из ручья</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0,05</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8,3</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0,6</a:t>
                      </a:r>
                      <a:endParaRPr lang="ru-RU"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fontScale="90000"/>
          </a:bodyPr>
          <a:lstStyle/>
          <a:p>
            <a:r>
              <a:rPr lang="ru-RU" sz="2800" dirty="0" smtClean="0"/>
              <a:t>Талая вода и ручьи – интересные объекты мониторинга</a:t>
            </a:r>
            <a:endParaRPr lang="ru-RU" sz="2800" dirty="0"/>
          </a:p>
        </p:txBody>
      </p:sp>
      <p:sp>
        <p:nvSpPr>
          <p:cNvPr id="3" name="Текст 2"/>
          <p:cNvSpPr>
            <a:spLocks noGrp="1"/>
          </p:cNvSpPr>
          <p:nvPr>
            <p:ph type="body" idx="1"/>
          </p:nvPr>
        </p:nvSpPr>
        <p:spPr>
          <a:xfrm>
            <a:off x="457200" y="1535113"/>
            <a:ext cx="4040188" cy="525735"/>
          </a:xfrm>
        </p:spPr>
        <p:txBody>
          <a:bodyPr/>
          <a:lstStyle/>
          <a:p>
            <a:r>
              <a:rPr lang="ru-RU" dirty="0" smtClean="0"/>
              <a:t>Взятие пробы воды из лужи</a:t>
            </a:r>
            <a:endParaRPr lang="ru-RU" dirty="0"/>
          </a:p>
        </p:txBody>
      </p:sp>
      <p:sp>
        <p:nvSpPr>
          <p:cNvPr id="5" name="Текст 4"/>
          <p:cNvSpPr>
            <a:spLocks noGrp="1"/>
          </p:cNvSpPr>
          <p:nvPr>
            <p:ph type="body" sz="half" idx="3"/>
          </p:nvPr>
        </p:nvSpPr>
        <p:spPr>
          <a:xfrm>
            <a:off x="4645025" y="1412775"/>
            <a:ext cx="4041775" cy="792089"/>
          </a:xfrm>
        </p:spPr>
        <p:txBody>
          <a:bodyPr>
            <a:normAutofit fontScale="40000" lnSpcReduction="20000"/>
          </a:bodyPr>
          <a:lstStyle/>
          <a:p>
            <a:endParaRPr lang="ru-RU" dirty="0" smtClean="0"/>
          </a:p>
          <a:p>
            <a:endParaRPr lang="ru-RU" dirty="0" smtClean="0"/>
          </a:p>
          <a:p>
            <a:r>
              <a:rPr lang="ru-RU" sz="5100" dirty="0" smtClean="0"/>
              <a:t>Взятие пробы воды из ручья</a:t>
            </a:r>
          </a:p>
          <a:p>
            <a:endParaRPr lang="ru-RU" dirty="0"/>
          </a:p>
        </p:txBody>
      </p:sp>
      <p:pic>
        <p:nvPicPr>
          <p:cNvPr id="6146" name="Picture 2" descr="C:\Users\x34\Desktop\фото ЭкоПатруль\DSC02974.JPG"/>
          <p:cNvPicPr>
            <a:picLocks noGrp="1" noChangeAspect="1" noChangeArrowheads="1"/>
          </p:cNvPicPr>
          <p:nvPr>
            <p:ph sz="quarter" idx="2"/>
          </p:nvPr>
        </p:nvPicPr>
        <p:blipFill>
          <a:blip r:embed="rId2" cstate="print"/>
          <a:srcRect/>
          <a:stretch>
            <a:fillRect/>
          </a:stretch>
        </p:blipFill>
        <p:spPr bwMode="auto">
          <a:xfrm>
            <a:off x="251520" y="2420888"/>
            <a:ext cx="4245868" cy="3528392"/>
          </a:xfrm>
          <a:prstGeom prst="rect">
            <a:avLst/>
          </a:prstGeom>
          <a:noFill/>
        </p:spPr>
      </p:pic>
      <p:pic>
        <p:nvPicPr>
          <p:cNvPr id="6147" name="Picture 3" descr="C:\Users\x34\Desktop\фото ЭкоПатруль\DSC02982.JPG"/>
          <p:cNvPicPr>
            <a:picLocks noGrp="1" noChangeAspect="1" noChangeArrowheads="1"/>
          </p:cNvPicPr>
          <p:nvPr>
            <p:ph sz="quarter" idx="4"/>
          </p:nvPr>
        </p:nvPicPr>
        <p:blipFill>
          <a:blip r:embed="rId3" cstate="print"/>
          <a:stretch>
            <a:fillRect/>
          </a:stretch>
        </p:blipFill>
        <p:spPr bwMode="auto">
          <a:xfrm>
            <a:off x="4645920" y="2673480"/>
            <a:ext cx="4039985" cy="3528753"/>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fontScale="90000"/>
          </a:bodyPr>
          <a:lstStyle/>
          <a:p>
            <a:r>
              <a:rPr lang="ru-RU" sz="2800" dirty="0" smtClean="0"/>
              <a:t>Электропроводность исследуемой воды по сезонам года</a:t>
            </a:r>
            <a:br>
              <a:rPr lang="ru-RU" sz="2800" dirty="0" smtClean="0"/>
            </a:br>
            <a:r>
              <a:rPr lang="ru-RU" sz="2800" dirty="0" smtClean="0"/>
              <a:t>(мкСм/см)</a:t>
            </a:r>
            <a:endParaRPr lang="ru-RU" sz="2800" dirty="0"/>
          </a:p>
        </p:txBody>
      </p:sp>
      <p:graphicFrame>
        <p:nvGraphicFramePr>
          <p:cNvPr id="4" name="Содержимое 3"/>
          <p:cNvGraphicFramePr>
            <a:graphicFrameLocks noGrp="1"/>
          </p:cNvGraphicFramePr>
          <p:nvPr>
            <p:ph idx="1"/>
          </p:nvPr>
        </p:nvGraphicFramePr>
        <p:xfrm>
          <a:off x="323528" y="1341438"/>
          <a:ext cx="8496944" cy="525591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txBody>
          <a:bodyPr>
            <a:normAutofit fontScale="90000"/>
          </a:bodyPr>
          <a:lstStyle/>
          <a:p>
            <a:r>
              <a:rPr lang="ru-RU" sz="3200" dirty="0" smtClean="0"/>
              <a:t>Кислотность воды по сезонам года</a:t>
            </a:r>
            <a:br>
              <a:rPr lang="ru-RU" sz="3200" dirty="0" smtClean="0"/>
            </a:br>
            <a:r>
              <a:rPr lang="en-US" sz="3200" dirty="0" smtClean="0"/>
              <a:t>(PH </a:t>
            </a:r>
            <a:r>
              <a:rPr lang="ru-RU" sz="3200" dirty="0" smtClean="0"/>
              <a:t>ед.)</a:t>
            </a:r>
            <a:endParaRPr lang="ru-RU" sz="3200" dirty="0"/>
          </a:p>
        </p:txBody>
      </p:sp>
      <p:graphicFrame>
        <p:nvGraphicFramePr>
          <p:cNvPr id="4" name="Содержимое 3"/>
          <p:cNvGraphicFramePr>
            <a:graphicFrameLocks noGrp="1"/>
          </p:cNvGraphicFramePr>
          <p:nvPr>
            <p:ph idx="1"/>
          </p:nvPr>
        </p:nvGraphicFramePr>
        <p:xfrm>
          <a:off x="395536" y="1340768"/>
          <a:ext cx="8424936" cy="496855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936104"/>
          </a:xfrm>
        </p:spPr>
        <p:txBody>
          <a:bodyPr>
            <a:normAutofit fontScale="90000"/>
          </a:bodyPr>
          <a:lstStyle/>
          <a:p>
            <a:r>
              <a:rPr lang="ru-RU" sz="3100" b="1" dirty="0" smtClean="0"/>
              <a:t>Результаты исследования</a:t>
            </a:r>
            <a:r>
              <a:rPr lang="ru-RU" sz="3100" dirty="0" smtClean="0"/>
              <a:t/>
            </a:r>
            <a:br>
              <a:rPr lang="ru-RU" sz="3100" dirty="0" smtClean="0"/>
            </a:br>
            <a:r>
              <a:rPr lang="ru-RU" sz="3100" b="1" dirty="0" smtClean="0"/>
              <a:t>Трек «Вода»</a:t>
            </a:r>
            <a:r>
              <a:rPr lang="ru-RU" dirty="0" smtClean="0"/>
              <a:t/>
            </a:r>
            <a:br>
              <a:rPr lang="ru-RU" dirty="0" smtClean="0"/>
            </a:br>
            <a:endParaRPr lang="ru-RU" dirty="0"/>
          </a:p>
        </p:txBody>
      </p:sp>
      <p:sp>
        <p:nvSpPr>
          <p:cNvPr id="3" name="Содержимое 2"/>
          <p:cNvSpPr>
            <a:spLocks noGrp="1"/>
          </p:cNvSpPr>
          <p:nvPr>
            <p:ph idx="1"/>
          </p:nvPr>
        </p:nvSpPr>
        <p:spPr>
          <a:xfrm>
            <a:off x="323528" y="1268760"/>
            <a:ext cx="8568952" cy="5400600"/>
          </a:xfrm>
        </p:spPr>
        <p:txBody>
          <a:bodyPr>
            <a:normAutofit fontScale="70000" lnSpcReduction="20000"/>
          </a:bodyPr>
          <a:lstStyle/>
          <a:p>
            <a:r>
              <a:rPr lang="ru-RU" dirty="0" smtClean="0"/>
              <a:t>Мониторинг питьевой воды показал, что при водоснабжении от водонапорной башни население потребляет воду часто несоответствующую норме. По показателю жесткости воды. Водоочистные сооружения (фильтры) позволят улучшить качество воды, соответствующее требованиям безопасности. Летом они вступят в действие.</a:t>
            </a:r>
          </a:p>
          <a:p>
            <a:r>
              <a:rPr lang="ru-RU" dirty="0" smtClean="0"/>
              <a:t>Минеральная вода «</a:t>
            </a:r>
            <a:r>
              <a:rPr lang="ru-RU" dirty="0" err="1" smtClean="0"/>
              <a:t>Талинка</a:t>
            </a:r>
            <a:r>
              <a:rPr lang="ru-RU" dirty="0" smtClean="0"/>
              <a:t>» с областного источника имеет почти всегда одинаковые значения. Это природная вода, содержащая растворенные соли, микроэлементы, биологические активные компоненты. Ее можно пить всем, свойства воды полезны для здоровья. Но она не может заменить питьевой воды.</a:t>
            </a:r>
          </a:p>
          <a:p>
            <a:r>
              <a:rPr lang="ru-RU" dirty="0" smtClean="0"/>
              <a:t>Состояние речной воды по физическим показателям (мутность, цветность) показывает наличие взвешенных частиц. Электропроводность минимальна весной (талая вода). РН незначительно усиливает щелочные свойства. Видимо, влияние растворимых удобрений с полей усиливается. В основном кислотность природной воды соответствует норме. Размножение речной рыбы этому доказательство.</a:t>
            </a:r>
          </a:p>
          <a:p>
            <a:r>
              <a:rPr lang="ru-RU" dirty="0" smtClean="0"/>
              <a:t>Воды на Земле, а тем более воды чистой, все меньше и меньше. И наша задача - сохранить и обезопасить ее от исчезновения. </a:t>
            </a:r>
          </a:p>
          <a:p>
            <a:r>
              <a:rPr lang="ru-RU" dirty="0" smtClean="0"/>
              <a:t> </a:t>
            </a:r>
          </a:p>
          <a:p>
            <a:endParaRPr lang="ru-RU"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786210"/>
          </a:xfrm>
        </p:spPr>
        <p:txBody>
          <a:bodyPr/>
          <a:lstStyle/>
          <a:p>
            <a:r>
              <a:rPr lang="ru-RU" dirty="0" smtClean="0"/>
              <a:t>Быть экологом – непросто!</a:t>
            </a:r>
            <a:endParaRPr lang="ru-RU" dirty="0"/>
          </a:p>
        </p:txBody>
      </p:sp>
      <p:sp>
        <p:nvSpPr>
          <p:cNvPr id="3" name="Содержимое 2"/>
          <p:cNvSpPr>
            <a:spLocks noGrp="1"/>
          </p:cNvSpPr>
          <p:nvPr>
            <p:ph idx="1"/>
          </p:nvPr>
        </p:nvSpPr>
        <p:spPr>
          <a:xfrm>
            <a:off x="457200" y="2348880"/>
            <a:ext cx="8229600" cy="3777283"/>
          </a:xfrm>
        </p:spPr>
        <p:txBody>
          <a:bodyPr>
            <a:normAutofit/>
          </a:bodyPr>
          <a:lstStyle/>
          <a:p>
            <a:pPr algn="ctr"/>
            <a:r>
              <a:rPr lang="ru-RU" sz="4000" dirty="0" smtClean="0"/>
              <a:t>Спецназ зеленый - он отважный,</a:t>
            </a:r>
          </a:p>
          <a:p>
            <a:pPr algn="ctr"/>
            <a:r>
              <a:rPr lang="ru-RU" sz="4000" dirty="0" smtClean="0"/>
              <a:t>На нас смотрит вся страна !</a:t>
            </a:r>
          </a:p>
          <a:p>
            <a:pPr algn="ctr"/>
            <a:r>
              <a:rPr lang="ru-RU" sz="4000" dirty="0" smtClean="0"/>
              <a:t>Разработки наши важны,</a:t>
            </a:r>
          </a:p>
          <a:p>
            <a:pPr algn="ctr"/>
            <a:r>
              <a:rPr lang="ru-RU" sz="4000" dirty="0" smtClean="0"/>
              <a:t>И ответственны дела!</a:t>
            </a:r>
          </a:p>
          <a:p>
            <a:endParaRPr lang="ru-RU"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496944" cy="864096"/>
          </a:xfrm>
        </p:spPr>
        <p:txBody>
          <a:bodyPr>
            <a:noAutofit/>
          </a:bodyPr>
          <a:lstStyle/>
          <a:p>
            <a:pPr algn="ctr"/>
            <a:r>
              <a:rPr lang="ru-RU" sz="3200" dirty="0" smtClean="0"/>
              <a:t>Экологический мониторинг проекта «</a:t>
            </a:r>
            <a:r>
              <a:rPr lang="ru-RU" sz="3200" dirty="0" err="1" smtClean="0"/>
              <a:t>ЭкоПатруль</a:t>
            </a:r>
            <a:r>
              <a:rPr lang="ru-RU" sz="3200" dirty="0" smtClean="0"/>
              <a:t>» в Кузбассе – в действии!</a:t>
            </a:r>
            <a:endParaRPr lang="ru-RU" sz="3200" dirty="0"/>
          </a:p>
        </p:txBody>
      </p:sp>
      <p:sp>
        <p:nvSpPr>
          <p:cNvPr id="4" name="Текст 3"/>
          <p:cNvSpPr>
            <a:spLocks noGrp="1"/>
          </p:cNvSpPr>
          <p:nvPr>
            <p:ph type="body" idx="2"/>
          </p:nvPr>
        </p:nvSpPr>
        <p:spPr>
          <a:xfrm>
            <a:off x="251520" y="1196752"/>
            <a:ext cx="3213993" cy="5184576"/>
          </a:xfrm>
        </p:spPr>
        <p:txBody>
          <a:bodyPr>
            <a:noAutofit/>
          </a:bodyPr>
          <a:lstStyle/>
          <a:p>
            <a:r>
              <a:rPr lang="ru-RU" sz="1800" dirty="0" smtClean="0"/>
              <a:t>Мы, команда «</a:t>
            </a:r>
            <a:r>
              <a:rPr lang="ru-RU" sz="1800" dirty="0" err="1" smtClean="0"/>
              <a:t>Экопатруль</a:t>
            </a:r>
            <a:r>
              <a:rPr lang="ru-RU" sz="1800" dirty="0" smtClean="0"/>
              <a:t>» Дома творчества д. </a:t>
            </a:r>
            <a:r>
              <a:rPr lang="ru-RU" sz="1800" dirty="0" err="1" smtClean="0"/>
              <a:t>Новопокасьмы</a:t>
            </a:r>
            <a:r>
              <a:rPr lang="ru-RU" sz="1800" dirty="0" smtClean="0"/>
              <a:t> </a:t>
            </a:r>
            <a:r>
              <a:rPr lang="ru-RU" sz="1800" dirty="0" err="1" smtClean="0"/>
              <a:t>Ленинск-Кузнецкого</a:t>
            </a:r>
            <a:r>
              <a:rPr lang="ru-RU" sz="1800" dirty="0" smtClean="0"/>
              <a:t> округа (Кузбасс), решили не остаться в стороне от проблемы исследования состояния окружающей среды. Экологический проект «Чем дышит наше село?» стартовал весной 2020г в рамках Всероссийского конкурса  «Экологический патруль в Кемеровской области». В этом учебном году (2020-2021гг) мы исследовали состояние воздушной и водной среды, используя комплект датчиков для экологического мониторинга</a:t>
            </a:r>
            <a:endParaRPr lang="ru-RU" sz="1800" dirty="0"/>
          </a:p>
        </p:txBody>
      </p:sp>
      <p:pic>
        <p:nvPicPr>
          <p:cNvPr id="1026" name="Picture 2" descr="C:\Users\x34\Desktop\фото ЭкоПатруль\DSC02819.JPG"/>
          <p:cNvPicPr>
            <a:picLocks noGrp="1" noChangeAspect="1" noChangeArrowheads="1"/>
          </p:cNvPicPr>
          <p:nvPr>
            <p:ph sz="half" idx="1"/>
          </p:nvPr>
        </p:nvPicPr>
        <p:blipFill>
          <a:blip r:embed="rId2" cstate="print"/>
          <a:stretch>
            <a:fillRect/>
          </a:stretch>
        </p:blipFill>
        <p:spPr bwMode="auto">
          <a:xfrm>
            <a:off x="3575050" y="1681960"/>
            <a:ext cx="5111750" cy="4560879"/>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64904"/>
            <a:ext cx="8229600" cy="1728192"/>
          </a:xfrm>
        </p:spPr>
        <p:txBody>
          <a:bodyPr/>
          <a:lstStyle/>
          <a:p>
            <a:r>
              <a:rPr lang="ru-RU" dirty="0" smtClean="0"/>
              <a:t>Спасибо за внимание!</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Трек «Воздух»</a:t>
            </a:r>
            <a:endParaRPr lang="ru-RU" dirty="0"/>
          </a:p>
        </p:txBody>
      </p:sp>
      <p:pic>
        <p:nvPicPr>
          <p:cNvPr id="1026" name="Picture 2" descr="C:\Users\x34\Desktop\облака.jpg"/>
          <p:cNvPicPr>
            <a:picLocks noGrp="1" noChangeAspect="1" noChangeArrowheads="1"/>
          </p:cNvPicPr>
          <p:nvPr>
            <p:ph idx="1"/>
          </p:nvPr>
        </p:nvPicPr>
        <p:blipFill>
          <a:blip r:embed="rId2" cstate="print"/>
          <a:stretch>
            <a:fillRect/>
          </a:stretch>
        </p:blipFill>
        <p:spPr bwMode="auto">
          <a:xfrm>
            <a:off x="1280930" y="1935163"/>
            <a:ext cx="6582140" cy="4389437"/>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6552728"/>
          </a:xfrm>
        </p:spPr>
        <p:txBody>
          <a:bodyPr>
            <a:normAutofit fontScale="90000"/>
          </a:bodyPr>
          <a:lstStyle/>
          <a:p>
            <a:r>
              <a:rPr lang="ru-RU" sz="3100" dirty="0" smtClean="0"/>
              <a:t>Цель и задачи проекта</a:t>
            </a:r>
            <a:r>
              <a:rPr lang="ru-RU" sz="1400" dirty="0" smtClean="0"/>
              <a:t/>
            </a:r>
            <a:br>
              <a:rPr lang="ru-RU" sz="1400" dirty="0" smtClean="0"/>
            </a:br>
            <a:r>
              <a:rPr lang="ru-RU" sz="1600" dirty="0" smtClean="0"/>
              <a:t>Социально - значимая </a:t>
            </a:r>
            <a:r>
              <a:rPr lang="ru-RU" sz="1600" u="sng" dirty="0" smtClean="0"/>
              <a:t>цель проекта</a:t>
            </a:r>
            <a:r>
              <a:rPr lang="ru-RU" sz="1600" dirty="0" smtClean="0"/>
              <a:t>: оценка состояния качества атмосферного воздуха села для участия в решении проблемы мониторинга окружающей среды</a:t>
            </a:r>
            <a:br>
              <a:rPr lang="ru-RU" sz="1600" dirty="0" smtClean="0"/>
            </a:br>
            <a:r>
              <a:rPr lang="ru-RU" sz="1600" u="sng" dirty="0" smtClean="0"/>
              <a:t>Образовательные задачи</a:t>
            </a:r>
            <a:r>
              <a:rPr lang="ru-RU" sz="1600" dirty="0" smtClean="0"/>
              <a:t>: </a:t>
            </a:r>
            <a:br>
              <a:rPr lang="ru-RU" sz="1600" dirty="0" smtClean="0"/>
            </a:br>
            <a:r>
              <a:rPr lang="ru-RU" sz="1600" dirty="0" smtClean="0"/>
              <a:t>1.Познакомиться с литературой по теме проекта.</a:t>
            </a:r>
            <a:br>
              <a:rPr lang="ru-RU" sz="1600" dirty="0" smtClean="0"/>
            </a:br>
            <a:r>
              <a:rPr lang="ru-RU" sz="1600" dirty="0" smtClean="0"/>
              <a:t>2.Собрать сведения о динамике концентрации примесей вредных веществ в атмосферном воздухе.</a:t>
            </a:r>
            <a:br>
              <a:rPr lang="ru-RU" sz="1600" dirty="0" smtClean="0"/>
            </a:br>
            <a:r>
              <a:rPr lang="ru-RU" sz="1600" dirty="0" smtClean="0"/>
              <a:t>3. Провести мониторинг загрязненности атмосферного воздуха по загрязненности снежного покрова. </a:t>
            </a:r>
            <a:br>
              <a:rPr lang="ru-RU" sz="1600" dirty="0" smtClean="0"/>
            </a:br>
            <a:r>
              <a:rPr lang="ru-RU" sz="1600" dirty="0" smtClean="0"/>
              <a:t>4. Составить карту загрязненности на станциях наблюдения.</a:t>
            </a:r>
            <a:br>
              <a:rPr lang="ru-RU" sz="1600" dirty="0" smtClean="0"/>
            </a:br>
            <a:r>
              <a:rPr lang="ru-RU" sz="1600" u="sng" dirty="0" smtClean="0"/>
              <a:t>Воспитательные задачи</a:t>
            </a:r>
            <a:r>
              <a:rPr lang="ru-RU" sz="1600" dirty="0" smtClean="0"/>
              <a:t>: </a:t>
            </a:r>
            <a:br>
              <a:rPr lang="ru-RU" sz="1600" dirty="0" smtClean="0"/>
            </a:br>
            <a:r>
              <a:rPr lang="ru-RU" sz="1600" dirty="0" smtClean="0"/>
              <a:t>1. Воспитывать чувство ответственности за сохранность чистоты атмосферного воздуха.</a:t>
            </a:r>
            <a:br>
              <a:rPr lang="ru-RU" sz="1600" dirty="0" smtClean="0"/>
            </a:br>
            <a:r>
              <a:rPr lang="ru-RU" sz="1600" dirty="0" smtClean="0"/>
              <a:t>2. Разработать меры по уменьшению воздействия загрязняющих веществ.</a:t>
            </a:r>
            <a:br>
              <a:rPr lang="ru-RU" sz="1600" dirty="0" smtClean="0"/>
            </a:br>
            <a:r>
              <a:rPr lang="ru-RU" sz="1600" u="sng" dirty="0" smtClean="0"/>
              <a:t>Развивающие задачи</a:t>
            </a:r>
            <a:r>
              <a:rPr lang="ru-RU" sz="1600" dirty="0" smtClean="0"/>
              <a:t>: </a:t>
            </a:r>
            <a:br>
              <a:rPr lang="ru-RU" sz="1600" dirty="0" smtClean="0"/>
            </a:br>
            <a:r>
              <a:rPr lang="ru-RU" sz="1600" dirty="0" smtClean="0"/>
              <a:t>1. Развить практические навыки  работы с цифровыми датчиками.</a:t>
            </a:r>
            <a:br>
              <a:rPr lang="ru-RU" sz="1600" dirty="0" smtClean="0"/>
            </a:br>
            <a:r>
              <a:rPr lang="ru-RU" sz="1600" dirty="0" smtClean="0"/>
              <a:t>           2.Продолжить развитие творческого мышления.</a:t>
            </a:r>
            <a:br>
              <a:rPr lang="ru-RU" sz="1600" dirty="0" smtClean="0"/>
            </a:br>
            <a:r>
              <a:rPr lang="ru-RU" sz="1600" dirty="0" smtClean="0"/>
              <a:t/>
            </a:r>
            <a:br>
              <a:rPr lang="ru-RU" sz="1600" dirty="0" smtClean="0"/>
            </a:br>
            <a:r>
              <a:rPr lang="ru-RU" sz="1600" dirty="0" smtClean="0"/>
              <a:t>Методы работы.</a:t>
            </a:r>
            <a:br>
              <a:rPr lang="ru-RU" sz="1600" dirty="0" smtClean="0"/>
            </a:br>
            <a:r>
              <a:rPr lang="ru-RU" sz="1600" dirty="0" smtClean="0"/>
              <a:t>Изучение дополнительной литературы об источниках загрязнения атмосферы, их влиянии на окружающую среду.</a:t>
            </a:r>
            <a:br>
              <a:rPr lang="ru-RU" sz="1600" dirty="0" smtClean="0"/>
            </a:br>
            <a:r>
              <a:rPr lang="ru-RU" sz="1600" dirty="0" smtClean="0"/>
              <a:t>Измерение концентрации частичек примесей воздуха по приборам.</a:t>
            </a:r>
            <a:br>
              <a:rPr lang="ru-RU" sz="1600" dirty="0" smtClean="0"/>
            </a:br>
            <a:r>
              <a:rPr lang="ru-RU" sz="1600" dirty="0" smtClean="0"/>
              <a:t>3. Исследование проб снега на выбранной территории (физические и химические свойства талой воды ).</a:t>
            </a:r>
            <a:br>
              <a:rPr lang="ru-RU" sz="1600" dirty="0" smtClean="0"/>
            </a:br>
            <a:r>
              <a:rPr lang="ru-RU" sz="1600" dirty="0" smtClean="0"/>
              <a:t>4. Составление карты- схемы исследуемой территории.</a:t>
            </a:r>
            <a:br>
              <a:rPr lang="ru-RU" sz="1600" dirty="0" smtClean="0"/>
            </a:br>
            <a:r>
              <a:rPr lang="ru-RU" sz="1600" dirty="0" smtClean="0"/>
              <a:t>5. Представление графических результатов проекта.</a:t>
            </a:r>
            <a:br>
              <a:rPr lang="ru-RU" sz="1600" dirty="0" smtClean="0"/>
            </a:br>
            <a:r>
              <a:rPr lang="ru-RU" sz="1600" dirty="0" smtClean="0"/>
              <a:t/>
            </a:r>
            <a:br>
              <a:rPr lang="ru-RU" sz="1600" dirty="0" smtClean="0"/>
            </a:br>
            <a:r>
              <a:rPr lang="ru-RU" sz="1600" b="1" dirty="0" smtClean="0"/>
              <a:t>Этапы реализации проекта и сроки.</a:t>
            </a:r>
            <a:r>
              <a:rPr lang="ru-RU" sz="1600" dirty="0" smtClean="0"/>
              <a:t/>
            </a:r>
            <a:br>
              <a:rPr lang="ru-RU" sz="1600" dirty="0" smtClean="0"/>
            </a:br>
            <a:r>
              <a:rPr lang="ru-RU" sz="1600" dirty="0" smtClean="0"/>
              <a:t>    Организационный этап – начало октября 2020г.</a:t>
            </a:r>
            <a:br>
              <a:rPr lang="ru-RU" sz="1600" dirty="0" smtClean="0"/>
            </a:br>
            <a:r>
              <a:rPr lang="ru-RU" sz="1600" dirty="0" smtClean="0"/>
              <a:t>   Практический и исследовательский этапы – середина октября 2020г. – середина апреля 2021г.</a:t>
            </a:r>
            <a:br>
              <a:rPr lang="ru-RU" sz="1600" dirty="0" smtClean="0"/>
            </a:br>
            <a:r>
              <a:rPr lang="ru-RU" sz="1600" dirty="0" smtClean="0"/>
              <a:t>    Обработка и оформление полученных результатов – апрель 2021г.</a:t>
            </a:r>
            <a:r>
              <a:rPr lang="ru-RU" sz="1400" dirty="0" smtClean="0"/>
              <a:t/>
            </a:r>
            <a:br>
              <a:rPr lang="ru-RU" sz="1400" dirty="0" smtClean="0"/>
            </a:br>
            <a:r>
              <a:rPr lang="ru-RU" sz="1400" b="1" dirty="0" smtClean="0"/>
              <a:t>                        </a:t>
            </a:r>
            <a:r>
              <a:rPr lang="ru-RU" sz="1400" dirty="0" smtClean="0"/>
              <a:t/>
            </a:r>
            <a:br>
              <a:rPr lang="ru-RU" sz="1400" dirty="0" smtClean="0"/>
            </a:br>
            <a:endParaRPr lang="ru-RU"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fontScale="90000"/>
          </a:bodyPr>
          <a:lstStyle/>
          <a:p>
            <a:r>
              <a:rPr lang="ru-RU" sz="2800" dirty="0" smtClean="0"/>
              <a:t>Карта-схема исследуемых станций экологического мониторинга</a:t>
            </a:r>
            <a:endParaRPr lang="ru-RU" sz="2800" dirty="0"/>
          </a:p>
        </p:txBody>
      </p:sp>
      <p:pic>
        <p:nvPicPr>
          <p:cNvPr id="1026" name="Picture 2" descr="C:\Users\x34\Desktop\DesktopRezerv\все фото\DSC02640.JPG"/>
          <p:cNvPicPr>
            <a:picLocks noGrp="1" noChangeAspect="1" noChangeArrowheads="1"/>
          </p:cNvPicPr>
          <p:nvPr>
            <p:ph idx="1"/>
          </p:nvPr>
        </p:nvPicPr>
        <p:blipFill>
          <a:blip r:embed="rId2" cstate="print"/>
          <a:srcRect/>
          <a:stretch>
            <a:fillRect/>
          </a:stretch>
        </p:blipFill>
        <p:spPr bwMode="auto">
          <a:xfrm>
            <a:off x="2411760" y="1125538"/>
            <a:ext cx="4248472" cy="5543822"/>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432048"/>
          </a:xfrm>
        </p:spPr>
        <p:txBody>
          <a:bodyPr>
            <a:normAutofit fontScale="90000"/>
          </a:bodyPr>
          <a:lstStyle/>
          <a:p>
            <a:endParaRPr lang="ru-RU" sz="2800" dirty="0"/>
          </a:p>
        </p:txBody>
      </p:sp>
      <p:graphicFrame>
        <p:nvGraphicFramePr>
          <p:cNvPr id="4" name="Содержимое 3"/>
          <p:cNvGraphicFramePr>
            <a:graphicFrameLocks noGrp="1"/>
          </p:cNvGraphicFramePr>
          <p:nvPr>
            <p:ph idx="1"/>
          </p:nvPr>
        </p:nvGraphicFramePr>
        <p:xfrm>
          <a:off x="179512" y="764707"/>
          <a:ext cx="8784976" cy="5976661"/>
        </p:xfrm>
        <a:graphic>
          <a:graphicData uri="http://schemas.openxmlformats.org/drawingml/2006/table">
            <a:tbl>
              <a:tblPr firstRow="1" bandRow="1">
                <a:tableStyleId>{5C22544A-7EE6-4342-B048-85BDC9FD1C3A}</a:tableStyleId>
              </a:tblPr>
              <a:tblGrid>
                <a:gridCol w="2196244"/>
                <a:gridCol w="2196244"/>
                <a:gridCol w="2196244"/>
                <a:gridCol w="2196244"/>
              </a:tblGrid>
              <a:tr h="288029">
                <a:tc>
                  <a:txBody>
                    <a:bodyPr/>
                    <a:lstStyle/>
                    <a:p>
                      <a:pPr algn="ctr">
                        <a:spcAft>
                          <a:spcPts val="0"/>
                        </a:spcAft>
                      </a:pPr>
                      <a:r>
                        <a:rPr lang="ru-RU" sz="1000" dirty="0">
                          <a:latin typeface="Times New Roman"/>
                          <a:ea typeface="Calibri"/>
                          <a:cs typeface="Times New Roman"/>
                        </a:rPr>
                        <a:t>станция</a:t>
                      </a:r>
                      <a:endParaRPr lang="ru-RU" sz="1000" dirty="0">
                        <a:latin typeface="Calibri"/>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дата</a:t>
                      </a:r>
                      <a:endParaRPr lang="ru-RU" sz="1000" dirty="0">
                        <a:latin typeface="Calibri"/>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погода</a:t>
                      </a:r>
                      <a:endParaRPr lang="ru-RU" sz="1000" dirty="0">
                        <a:latin typeface="Calibri"/>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Концентрация  пылевых частиц в воздухе</a:t>
                      </a:r>
                      <a:endParaRPr lang="ru-RU" sz="1000" dirty="0">
                        <a:latin typeface="Calibri"/>
                        <a:ea typeface="Calibri"/>
                        <a:cs typeface="Times New Roman"/>
                      </a:endParaRPr>
                    </a:p>
                    <a:p>
                      <a:pPr algn="ctr">
                        <a:spcAft>
                          <a:spcPts val="0"/>
                        </a:spcAft>
                      </a:pPr>
                      <a:r>
                        <a:rPr lang="ru-RU" sz="1000" dirty="0">
                          <a:latin typeface="Times New Roman"/>
                          <a:ea typeface="Calibri"/>
                          <a:cs typeface="Times New Roman"/>
                        </a:rPr>
                        <a:t> (2,5 мкг/м</a:t>
                      </a:r>
                      <a:r>
                        <a:rPr lang="ru-RU" sz="1000" baseline="30000" dirty="0">
                          <a:latin typeface="Times New Roman"/>
                          <a:ea typeface="Calibri"/>
                          <a:cs typeface="Times New Roman"/>
                        </a:rPr>
                        <a:t>3</a:t>
                      </a:r>
                      <a:r>
                        <a:rPr lang="ru-RU" sz="1000" dirty="0">
                          <a:latin typeface="Times New Roman"/>
                          <a:ea typeface="Calibri"/>
                          <a:cs typeface="Times New Roman"/>
                        </a:rPr>
                        <a:t>)</a:t>
                      </a:r>
                      <a:endParaRPr lang="ru-RU" sz="1000" dirty="0">
                        <a:latin typeface="Calibri"/>
                        <a:ea typeface="Calibri"/>
                        <a:cs typeface="Times New Roman"/>
                      </a:endParaRPr>
                    </a:p>
                  </a:txBody>
                  <a:tcPr marL="68580" marR="68580" marT="0" marB="0"/>
                </a:tc>
              </a:tr>
              <a:tr h="478901">
                <a:tc>
                  <a:txBody>
                    <a:bodyPr/>
                    <a:lstStyle/>
                    <a:p>
                      <a:pPr algn="ctr">
                        <a:spcAft>
                          <a:spcPts val="0"/>
                        </a:spcAft>
                      </a:pPr>
                      <a:r>
                        <a:rPr lang="ru-RU" sz="1000">
                          <a:latin typeface="Times New Roman"/>
                          <a:ea typeface="Calibri"/>
                          <a:cs typeface="Times New Roman"/>
                        </a:rPr>
                        <a:t>Остановка (54ᵒ70'с.ш., 85ᵒ88'в.д.)</a:t>
                      </a:r>
                      <a:endParaRPr lang="ru-RU" sz="1000">
                        <a:latin typeface="Calibri"/>
                        <a:ea typeface="Calibri"/>
                        <a:cs typeface="Times New Roman"/>
                      </a:endParaRPr>
                    </a:p>
                  </a:txBody>
                  <a:tcPr marL="68580" marR="68580" marT="0" marB="0"/>
                </a:tc>
                <a:tc>
                  <a:txBody>
                    <a:bodyPr/>
                    <a:lstStyle/>
                    <a:p>
                      <a:pPr algn="ctr">
                        <a:spcAft>
                          <a:spcPts val="0"/>
                        </a:spcAft>
                      </a:pPr>
                      <a:r>
                        <a:rPr lang="ru-RU" sz="1000">
                          <a:latin typeface="Times New Roman"/>
                          <a:ea typeface="Calibri"/>
                          <a:cs typeface="Times New Roman"/>
                        </a:rPr>
                        <a:t>17.10</a:t>
                      </a:r>
                      <a:endParaRPr lang="ru-RU" sz="1000">
                        <a:latin typeface="Calibri"/>
                        <a:ea typeface="Calibri"/>
                        <a:cs typeface="Times New Roman"/>
                      </a:endParaRPr>
                    </a:p>
                  </a:txBody>
                  <a:tcPr marL="68580" marR="68580" marT="0" marB="0"/>
                </a:tc>
                <a:tc>
                  <a:txBody>
                    <a:bodyPr/>
                    <a:lstStyle/>
                    <a:p>
                      <a:pPr algn="ctr">
                        <a:spcAft>
                          <a:spcPts val="0"/>
                        </a:spcAft>
                      </a:pPr>
                      <a:r>
                        <a:rPr lang="ru-RU" sz="1000">
                          <a:latin typeface="Times New Roman"/>
                          <a:ea typeface="Calibri"/>
                          <a:cs typeface="Times New Roman"/>
                        </a:rPr>
                        <a:t>+5ᵒ</a:t>
                      </a:r>
                      <a:endParaRPr lang="ru-RU" sz="1000">
                        <a:latin typeface="Calibri"/>
                        <a:ea typeface="Calibri"/>
                        <a:cs typeface="Times New Roman"/>
                      </a:endParaRPr>
                    </a:p>
                    <a:p>
                      <a:pPr algn="ctr">
                        <a:spcAft>
                          <a:spcPts val="0"/>
                        </a:spcAft>
                      </a:pPr>
                      <a:r>
                        <a:rPr lang="ru-RU" sz="1000">
                          <a:latin typeface="Times New Roman"/>
                          <a:ea typeface="Calibri"/>
                          <a:cs typeface="Times New Roman"/>
                        </a:rPr>
                        <a:t>Ветер северо-западный</a:t>
                      </a:r>
                      <a:endParaRPr lang="ru-RU" sz="1000">
                        <a:latin typeface="Calibri"/>
                        <a:ea typeface="Calibri"/>
                        <a:cs typeface="Times New Roman"/>
                      </a:endParaRPr>
                    </a:p>
                    <a:p>
                      <a:pPr algn="ctr">
                        <a:spcAft>
                          <a:spcPts val="0"/>
                        </a:spcAft>
                      </a:pPr>
                      <a:r>
                        <a:rPr lang="ru-RU" sz="1000">
                          <a:latin typeface="Times New Roman"/>
                          <a:ea typeface="Calibri"/>
                          <a:cs typeface="Times New Roman"/>
                        </a:rPr>
                        <a:t>2м/сек</a:t>
                      </a:r>
                      <a:endParaRPr lang="ru-RU" sz="1000">
                        <a:latin typeface="Calibri"/>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17</a:t>
                      </a:r>
                      <a:endParaRPr lang="ru-RU" sz="1000" dirty="0">
                        <a:latin typeface="Calibri"/>
                        <a:ea typeface="Calibri"/>
                        <a:cs typeface="Times New Roman"/>
                      </a:endParaRPr>
                    </a:p>
                  </a:txBody>
                  <a:tcPr marL="68580" marR="68580" marT="0" marB="0"/>
                </a:tc>
              </a:tr>
              <a:tr h="416381">
                <a:tc>
                  <a:txBody>
                    <a:bodyPr/>
                    <a:lstStyle/>
                    <a:p>
                      <a:pPr algn="ctr">
                        <a:spcAft>
                          <a:spcPts val="0"/>
                        </a:spcAft>
                      </a:pPr>
                      <a:r>
                        <a:rPr lang="ru-RU" sz="1000">
                          <a:latin typeface="Times New Roman"/>
                          <a:ea typeface="Calibri"/>
                          <a:cs typeface="Times New Roman"/>
                        </a:rPr>
                        <a:t>Кочегарка </a:t>
                      </a:r>
                      <a:endParaRPr lang="ru-RU" sz="1000">
                        <a:latin typeface="Calibri"/>
                        <a:ea typeface="Calibri"/>
                        <a:cs typeface="Times New Roman"/>
                      </a:endParaRPr>
                    </a:p>
                    <a:p>
                      <a:pPr algn="ctr">
                        <a:spcAft>
                          <a:spcPts val="0"/>
                        </a:spcAft>
                      </a:pPr>
                      <a:r>
                        <a:rPr lang="ru-RU" sz="1000">
                          <a:latin typeface="Times New Roman"/>
                          <a:ea typeface="Calibri"/>
                          <a:cs typeface="Times New Roman"/>
                        </a:rPr>
                        <a:t>(54ᵒ70'с.ш., 85ᵒ89'в.д.)</a:t>
                      </a:r>
                      <a:endParaRPr lang="ru-RU" sz="1000">
                        <a:latin typeface="Calibri"/>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14</a:t>
                      </a:r>
                      <a:endParaRPr lang="ru-RU" sz="1000" dirty="0">
                        <a:latin typeface="Calibri"/>
                        <a:ea typeface="Calibri"/>
                        <a:cs typeface="Times New Roman"/>
                      </a:endParaRPr>
                    </a:p>
                  </a:txBody>
                  <a:tcPr marL="68580" marR="68580" marT="0" marB="0"/>
                </a:tc>
              </a:tr>
              <a:tr h="416381">
                <a:tc>
                  <a:txBody>
                    <a:bodyPr/>
                    <a:lstStyle/>
                    <a:p>
                      <a:pPr algn="ctr">
                        <a:spcAft>
                          <a:spcPts val="0"/>
                        </a:spcAft>
                      </a:pPr>
                      <a:r>
                        <a:rPr lang="ru-RU" sz="1000">
                          <a:latin typeface="Times New Roman"/>
                          <a:ea typeface="Calibri"/>
                          <a:cs typeface="Times New Roman"/>
                        </a:rPr>
                        <a:t>Поле</a:t>
                      </a:r>
                      <a:endParaRPr lang="ru-RU" sz="1000">
                        <a:latin typeface="Calibri"/>
                        <a:ea typeface="Calibri"/>
                        <a:cs typeface="Times New Roman"/>
                      </a:endParaRPr>
                    </a:p>
                    <a:p>
                      <a:pPr algn="ctr">
                        <a:spcAft>
                          <a:spcPts val="0"/>
                        </a:spcAft>
                      </a:pPr>
                      <a:r>
                        <a:rPr lang="ru-RU" sz="1000">
                          <a:latin typeface="Times New Roman"/>
                          <a:ea typeface="Calibri"/>
                          <a:cs typeface="Times New Roman"/>
                        </a:rPr>
                        <a:t>(54ᵒ70'с.ш., 85ᵒ90'в.д.)</a:t>
                      </a:r>
                      <a:endParaRPr lang="ru-RU" sz="1000">
                        <a:latin typeface="Calibri"/>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9</a:t>
                      </a:r>
                      <a:endParaRPr lang="ru-RU" sz="1000" dirty="0">
                        <a:latin typeface="Calibri"/>
                        <a:ea typeface="Calibri"/>
                        <a:cs typeface="Times New Roman"/>
                      </a:endParaRPr>
                    </a:p>
                  </a:txBody>
                  <a:tcPr marL="68580" marR="68580" marT="0" marB="0"/>
                </a:tc>
              </a:tr>
              <a:tr h="624572">
                <a:tc>
                  <a:txBody>
                    <a:bodyPr/>
                    <a:lstStyle/>
                    <a:p>
                      <a:pPr algn="ctr">
                        <a:spcAft>
                          <a:spcPts val="0"/>
                        </a:spcAft>
                      </a:pPr>
                      <a:r>
                        <a:rPr lang="ru-RU" sz="1000">
                          <a:latin typeface="Times New Roman"/>
                          <a:ea typeface="Calibri"/>
                          <a:cs typeface="Times New Roman"/>
                        </a:rPr>
                        <a:t>Остановка</a:t>
                      </a:r>
                      <a:endParaRPr lang="ru-RU" sz="1000">
                        <a:latin typeface="Calibri"/>
                        <a:ea typeface="Calibri"/>
                        <a:cs typeface="Times New Roman"/>
                      </a:endParaRPr>
                    </a:p>
                  </a:txBody>
                  <a:tcPr marL="68580" marR="68580" marT="0" marB="0"/>
                </a:tc>
                <a:tc>
                  <a:txBody>
                    <a:bodyPr/>
                    <a:lstStyle/>
                    <a:p>
                      <a:pPr algn="ctr">
                        <a:spcAft>
                          <a:spcPts val="0"/>
                        </a:spcAft>
                      </a:pPr>
                      <a:r>
                        <a:rPr lang="ru-RU" sz="1000">
                          <a:latin typeface="Times New Roman"/>
                          <a:ea typeface="Calibri"/>
                          <a:cs typeface="Times New Roman"/>
                        </a:rPr>
                        <a:t>24.10</a:t>
                      </a:r>
                      <a:endParaRPr lang="ru-RU" sz="1000">
                        <a:latin typeface="Calibri"/>
                        <a:ea typeface="Calibri"/>
                        <a:cs typeface="Times New Roman"/>
                      </a:endParaRPr>
                    </a:p>
                  </a:txBody>
                  <a:tcPr marL="68580" marR="68580" marT="0" marB="0"/>
                </a:tc>
                <a:tc>
                  <a:txBody>
                    <a:bodyPr/>
                    <a:lstStyle/>
                    <a:p>
                      <a:pPr algn="ctr">
                        <a:spcAft>
                          <a:spcPts val="0"/>
                        </a:spcAft>
                      </a:pPr>
                      <a:r>
                        <a:rPr lang="ru-RU" sz="1000">
                          <a:latin typeface="Times New Roman"/>
                          <a:ea typeface="Calibri"/>
                          <a:cs typeface="Times New Roman"/>
                        </a:rPr>
                        <a:t>+4ᵒ</a:t>
                      </a:r>
                      <a:endParaRPr lang="ru-RU" sz="1000">
                        <a:latin typeface="Calibri"/>
                        <a:ea typeface="Calibri"/>
                        <a:cs typeface="Times New Roman"/>
                      </a:endParaRPr>
                    </a:p>
                    <a:p>
                      <a:pPr algn="ctr">
                        <a:spcAft>
                          <a:spcPts val="0"/>
                        </a:spcAft>
                      </a:pPr>
                      <a:r>
                        <a:rPr lang="ru-RU" sz="1000">
                          <a:latin typeface="Times New Roman"/>
                          <a:ea typeface="Calibri"/>
                          <a:cs typeface="Times New Roman"/>
                        </a:rPr>
                        <a:t>Ветер южный</a:t>
                      </a:r>
                      <a:endParaRPr lang="ru-RU" sz="1000">
                        <a:latin typeface="Calibri"/>
                        <a:ea typeface="Calibri"/>
                        <a:cs typeface="Times New Roman"/>
                      </a:endParaRPr>
                    </a:p>
                    <a:p>
                      <a:pPr algn="ctr">
                        <a:spcAft>
                          <a:spcPts val="0"/>
                        </a:spcAft>
                      </a:pPr>
                      <a:r>
                        <a:rPr lang="ru-RU" sz="1000">
                          <a:latin typeface="Times New Roman"/>
                          <a:ea typeface="Calibri"/>
                          <a:cs typeface="Times New Roman"/>
                        </a:rPr>
                        <a:t>8 м/сек</a:t>
                      </a:r>
                      <a:endParaRPr lang="ru-RU" sz="1000">
                        <a:latin typeface="Calibri"/>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21</a:t>
                      </a:r>
                      <a:endParaRPr lang="ru-RU" sz="1000" dirty="0">
                        <a:latin typeface="Calibri"/>
                        <a:ea typeface="Calibri"/>
                        <a:cs typeface="Times New Roman"/>
                      </a:endParaRPr>
                    </a:p>
                  </a:txBody>
                  <a:tcPr marL="68580" marR="68580" marT="0" marB="0"/>
                </a:tc>
              </a:tr>
              <a:tr h="310608">
                <a:tc>
                  <a:txBody>
                    <a:bodyPr/>
                    <a:lstStyle/>
                    <a:p>
                      <a:pPr algn="ctr">
                        <a:spcAft>
                          <a:spcPts val="0"/>
                        </a:spcAft>
                      </a:pPr>
                      <a:r>
                        <a:rPr lang="ru-RU" sz="1000">
                          <a:latin typeface="Times New Roman"/>
                          <a:ea typeface="Calibri"/>
                          <a:cs typeface="Times New Roman"/>
                        </a:rPr>
                        <a:t>Кочегарка </a:t>
                      </a:r>
                      <a:endParaRPr lang="ru-RU" sz="1000">
                        <a:latin typeface="Calibri"/>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15</a:t>
                      </a:r>
                      <a:endParaRPr lang="ru-RU" sz="1000" dirty="0">
                        <a:latin typeface="Calibri"/>
                        <a:ea typeface="Calibri"/>
                        <a:cs typeface="Times New Roman"/>
                      </a:endParaRPr>
                    </a:p>
                  </a:txBody>
                  <a:tcPr marL="68580" marR="68580" marT="0" marB="0"/>
                </a:tc>
              </a:tr>
              <a:tr h="310608">
                <a:tc>
                  <a:txBody>
                    <a:bodyPr/>
                    <a:lstStyle/>
                    <a:p>
                      <a:pPr algn="ctr">
                        <a:spcAft>
                          <a:spcPts val="0"/>
                        </a:spcAft>
                      </a:pPr>
                      <a:r>
                        <a:rPr lang="ru-RU" sz="1000">
                          <a:latin typeface="Times New Roman"/>
                          <a:ea typeface="Calibri"/>
                          <a:cs typeface="Times New Roman"/>
                        </a:rPr>
                        <a:t>Поле</a:t>
                      </a:r>
                      <a:endParaRPr lang="ru-RU" sz="1000">
                        <a:latin typeface="Calibri"/>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10</a:t>
                      </a:r>
                      <a:endParaRPr lang="ru-RU" sz="1000" dirty="0">
                        <a:latin typeface="Calibri"/>
                        <a:ea typeface="Calibri"/>
                        <a:cs typeface="Times New Roman"/>
                      </a:endParaRPr>
                    </a:p>
                  </a:txBody>
                  <a:tcPr marL="68580" marR="68580" marT="0" marB="0"/>
                </a:tc>
              </a:tr>
              <a:tr h="368067">
                <a:tc>
                  <a:txBody>
                    <a:bodyPr/>
                    <a:lstStyle/>
                    <a:p>
                      <a:pPr algn="ctr">
                        <a:spcAft>
                          <a:spcPts val="0"/>
                        </a:spcAft>
                      </a:pPr>
                      <a:r>
                        <a:rPr lang="ru-RU" sz="1000">
                          <a:latin typeface="Times New Roman"/>
                          <a:ea typeface="Calibri"/>
                          <a:cs typeface="Times New Roman"/>
                        </a:rPr>
                        <a:t>Остановка</a:t>
                      </a:r>
                      <a:endParaRPr lang="ru-RU" sz="1000">
                        <a:latin typeface="Calibri"/>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31.10</a:t>
                      </a:r>
                      <a:endParaRPr lang="ru-RU" sz="1000" dirty="0">
                        <a:latin typeface="Calibri"/>
                        <a:ea typeface="Calibri"/>
                        <a:cs typeface="Times New Roman"/>
                      </a:endParaRPr>
                    </a:p>
                  </a:txBody>
                  <a:tcPr marL="68580" marR="68580" marT="0" marB="0"/>
                </a:tc>
                <a:tc>
                  <a:txBody>
                    <a:bodyPr/>
                    <a:lstStyle/>
                    <a:p>
                      <a:pPr algn="ctr">
                        <a:spcAft>
                          <a:spcPts val="0"/>
                        </a:spcAft>
                      </a:pPr>
                      <a:r>
                        <a:rPr lang="ru-RU" sz="1000">
                          <a:latin typeface="Times New Roman"/>
                          <a:ea typeface="Calibri"/>
                          <a:cs typeface="Times New Roman"/>
                        </a:rPr>
                        <a:t>+1ᵒ</a:t>
                      </a:r>
                      <a:endParaRPr lang="ru-RU" sz="1000">
                        <a:latin typeface="Calibri"/>
                        <a:ea typeface="Calibri"/>
                        <a:cs typeface="Times New Roman"/>
                      </a:endParaRPr>
                    </a:p>
                    <a:p>
                      <a:pPr algn="ctr">
                        <a:spcAft>
                          <a:spcPts val="0"/>
                        </a:spcAft>
                      </a:pPr>
                      <a:r>
                        <a:rPr lang="ru-RU" sz="1000">
                          <a:latin typeface="Times New Roman"/>
                          <a:ea typeface="Calibri"/>
                          <a:cs typeface="Times New Roman"/>
                        </a:rPr>
                        <a:t>Ветер западный</a:t>
                      </a:r>
                      <a:endParaRPr lang="ru-RU" sz="1000">
                        <a:latin typeface="Calibri"/>
                        <a:ea typeface="Calibri"/>
                        <a:cs typeface="Times New Roman"/>
                      </a:endParaRPr>
                    </a:p>
                    <a:p>
                      <a:pPr algn="ctr">
                        <a:spcAft>
                          <a:spcPts val="0"/>
                        </a:spcAft>
                      </a:pPr>
                      <a:r>
                        <a:rPr lang="ru-RU" sz="1000">
                          <a:latin typeface="Times New Roman"/>
                          <a:ea typeface="Calibri"/>
                          <a:cs typeface="Times New Roman"/>
                        </a:rPr>
                        <a:t>7 м/сек</a:t>
                      </a:r>
                      <a:endParaRPr lang="ru-RU" sz="1000">
                        <a:latin typeface="Calibri"/>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23</a:t>
                      </a:r>
                      <a:endParaRPr lang="ru-RU" sz="1000" dirty="0">
                        <a:latin typeface="Calibri"/>
                        <a:ea typeface="Calibri"/>
                        <a:cs typeface="Times New Roman"/>
                      </a:endParaRPr>
                    </a:p>
                  </a:txBody>
                  <a:tcPr marL="68580" marR="68580" marT="0" marB="0"/>
                </a:tc>
              </a:tr>
              <a:tr h="310608">
                <a:tc>
                  <a:txBody>
                    <a:bodyPr/>
                    <a:lstStyle/>
                    <a:p>
                      <a:pPr algn="ctr">
                        <a:spcAft>
                          <a:spcPts val="0"/>
                        </a:spcAft>
                      </a:pPr>
                      <a:r>
                        <a:rPr lang="ru-RU" sz="1000">
                          <a:latin typeface="Times New Roman"/>
                          <a:ea typeface="Calibri"/>
                          <a:cs typeface="Times New Roman"/>
                        </a:rPr>
                        <a:t>Кочегарка </a:t>
                      </a:r>
                      <a:endParaRPr lang="ru-RU" sz="1000">
                        <a:latin typeface="Calibri"/>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19</a:t>
                      </a:r>
                      <a:endParaRPr lang="ru-RU" sz="1000" dirty="0">
                        <a:latin typeface="Calibri"/>
                        <a:ea typeface="Calibri"/>
                        <a:cs typeface="Times New Roman"/>
                      </a:endParaRPr>
                    </a:p>
                  </a:txBody>
                  <a:tcPr marL="68580" marR="68580" marT="0" marB="0"/>
                </a:tc>
              </a:tr>
              <a:tr h="310608">
                <a:tc>
                  <a:txBody>
                    <a:bodyPr/>
                    <a:lstStyle/>
                    <a:p>
                      <a:pPr algn="ctr">
                        <a:spcAft>
                          <a:spcPts val="0"/>
                        </a:spcAft>
                      </a:pPr>
                      <a:r>
                        <a:rPr lang="ru-RU" sz="1000">
                          <a:latin typeface="Times New Roman"/>
                          <a:ea typeface="Calibri"/>
                          <a:cs typeface="Times New Roman"/>
                        </a:rPr>
                        <a:t>Поле</a:t>
                      </a:r>
                      <a:endParaRPr lang="ru-RU" sz="1000">
                        <a:latin typeface="Calibri"/>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8</a:t>
                      </a:r>
                      <a:endParaRPr lang="ru-RU" sz="1000" dirty="0">
                        <a:latin typeface="Calibri"/>
                        <a:ea typeface="Calibri"/>
                        <a:cs typeface="Times New Roman"/>
                      </a:endParaRPr>
                    </a:p>
                  </a:txBody>
                  <a:tcPr marL="68580" marR="68580" marT="0" marB="0"/>
                </a:tc>
              </a:tr>
              <a:tr h="418423">
                <a:tc>
                  <a:txBody>
                    <a:bodyPr/>
                    <a:lstStyle/>
                    <a:p>
                      <a:pPr algn="ctr">
                        <a:spcAft>
                          <a:spcPts val="0"/>
                        </a:spcAft>
                      </a:pPr>
                      <a:r>
                        <a:rPr lang="ru-RU" sz="1000">
                          <a:latin typeface="Times New Roman"/>
                          <a:ea typeface="Calibri"/>
                          <a:cs typeface="Times New Roman"/>
                        </a:rPr>
                        <a:t>Остановка</a:t>
                      </a:r>
                      <a:endParaRPr lang="ru-RU" sz="1000">
                        <a:latin typeface="Calibri"/>
                        <a:ea typeface="Calibri"/>
                        <a:cs typeface="Times New Roman"/>
                      </a:endParaRPr>
                    </a:p>
                  </a:txBody>
                  <a:tcPr marL="68580" marR="68580" marT="0" marB="0"/>
                </a:tc>
                <a:tc>
                  <a:txBody>
                    <a:bodyPr/>
                    <a:lstStyle/>
                    <a:p>
                      <a:pPr algn="ctr">
                        <a:spcAft>
                          <a:spcPts val="0"/>
                        </a:spcAft>
                      </a:pPr>
                      <a:r>
                        <a:rPr lang="ru-RU" sz="1000">
                          <a:latin typeface="Times New Roman"/>
                          <a:ea typeface="Calibri"/>
                          <a:cs typeface="Times New Roman"/>
                        </a:rPr>
                        <a:t>07.11</a:t>
                      </a:r>
                      <a:endParaRPr lang="ru-RU" sz="1000">
                        <a:latin typeface="Calibri"/>
                        <a:ea typeface="Calibri"/>
                        <a:cs typeface="Times New Roman"/>
                      </a:endParaRPr>
                    </a:p>
                  </a:txBody>
                  <a:tcPr marL="68580" marR="68580" marT="0" marB="0"/>
                </a:tc>
                <a:tc>
                  <a:txBody>
                    <a:bodyPr/>
                    <a:lstStyle/>
                    <a:p>
                      <a:pPr algn="ctr">
                        <a:spcAft>
                          <a:spcPts val="0"/>
                        </a:spcAft>
                      </a:pPr>
                      <a:r>
                        <a:rPr lang="ru-RU" sz="1000">
                          <a:latin typeface="Times New Roman"/>
                          <a:ea typeface="Calibri"/>
                          <a:cs typeface="Times New Roman"/>
                        </a:rPr>
                        <a:t>- 2ᵒ</a:t>
                      </a:r>
                      <a:endParaRPr lang="ru-RU" sz="1000">
                        <a:latin typeface="Calibri"/>
                        <a:ea typeface="Calibri"/>
                        <a:cs typeface="Times New Roman"/>
                      </a:endParaRPr>
                    </a:p>
                    <a:p>
                      <a:pPr algn="ctr">
                        <a:spcAft>
                          <a:spcPts val="0"/>
                        </a:spcAft>
                      </a:pPr>
                      <a:r>
                        <a:rPr lang="ru-RU" sz="1000">
                          <a:latin typeface="Times New Roman"/>
                          <a:ea typeface="Calibri"/>
                          <a:cs typeface="Times New Roman"/>
                        </a:rPr>
                        <a:t>Ветер юго- западный</a:t>
                      </a:r>
                      <a:endParaRPr lang="ru-RU" sz="1000">
                        <a:latin typeface="Calibri"/>
                        <a:ea typeface="Calibri"/>
                        <a:cs typeface="Times New Roman"/>
                      </a:endParaRPr>
                    </a:p>
                    <a:p>
                      <a:pPr algn="ctr">
                        <a:spcAft>
                          <a:spcPts val="0"/>
                        </a:spcAft>
                      </a:pPr>
                      <a:r>
                        <a:rPr lang="ru-RU" sz="1000">
                          <a:latin typeface="Times New Roman"/>
                          <a:ea typeface="Calibri"/>
                          <a:cs typeface="Times New Roman"/>
                        </a:rPr>
                        <a:t>5 м/сек</a:t>
                      </a:r>
                      <a:endParaRPr lang="ru-RU" sz="1000">
                        <a:latin typeface="Calibri"/>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20</a:t>
                      </a:r>
                      <a:endParaRPr lang="ru-RU" sz="1000" dirty="0">
                        <a:latin typeface="Calibri"/>
                        <a:ea typeface="Calibri"/>
                        <a:cs typeface="Times New Roman"/>
                      </a:endParaRPr>
                    </a:p>
                  </a:txBody>
                  <a:tcPr marL="68580" marR="68580" marT="0" marB="0"/>
                </a:tc>
              </a:tr>
              <a:tr h="303740">
                <a:tc>
                  <a:txBody>
                    <a:bodyPr/>
                    <a:lstStyle/>
                    <a:p>
                      <a:pPr algn="ctr">
                        <a:spcAft>
                          <a:spcPts val="0"/>
                        </a:spcAft>
                      </a:pPr>
                      <a:r>
                        <a:rPr lang="ru-RU" sz="1000">
                          <a:latin typeface="Times New Roman"/>
                          <a:ea typeface="Calibri"/>
                          <a:cs typeface="Times New Roman"/>
                        </a:rPr>
                        <a:t>Кочегарка </a:t>
                      </a:r>
                      <a:endParaRPr lang="ru-RU" sz="1000">
                        <a:latin typeface="Calibri"/>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19</a:t>
                      </a:r>
                      <a:endParaRPr lang="ru-RU" sz="1000" dirty="0">
                        <a:latin typeface="Calibri"/>
                        <a:ea typeface="Calibri"/>
                        <a:cs typeface="Times New Roman"/>
                      </a:endParaRPr>
                    </a:p>
                  </a:txBody>
                  <a:tcPr marL="68580" marR="68580" marT="0" marB="0"/>
                </a:tc>
              </a:tr>
              <a:tr h="285895">
                <a:tc>
                  <a:txBody>
                    <a:bodyPr/>
                    <a:lstStyle/>
                    <a:p>
                      <a:pPr algn="ctr">
                        <a:spcAft>
                          <a:spcPts val="0"/>
                        </a:spcAft>
                      </a:pPr>
                      <a:r>
                        <a:rPr lang="ru-RU" sz="1000">
                          <a:latin typeface="Times New Roman"/>
                          <a:ea typeface="Calibri"/>
                          <a:cs typeface="Times New Roman"/>
                        </a:rPr>
                        <a:t>Поле</a:t>
                      </a:r>
                      <a:endParaRPr lang="ru-RU" sz="1000">
                        <a:latin typeface="Calibri"/>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endParaRPr lang="ru-RU" sz="1000">
                        <a:latin typeface="Times New Roman"/>
                        <a:ea typeface="Calibri"/>
                        <a:cs typeface="Times New Roman"/>
                      </a:endParaRPr>
                    </a:p>
                  </a:txBody>
                  <a:tcPr marL="68580" marR="68580" marT="0" marB="0"/>
                </a:tc>
                <a:tc>
                  <a:txBody>
                    <a:bodyPr/>
                    <a:lstStyle/>
                    <a:p>
                      <a:pPr algn="ctr">
                        <a:spcAft>
                          <a:spcPts val="0"/>
                        </a:spcAft>
                      </a:pPr>
                      <a:r>
                        <a:rPr lang="ru-RU" sz="1000" dirty="0">
                          <a:latin typeface="Times New Roman"/>
                          <a:ea typeface="Calibri"/>
                          <a:cs typeface="Times New Roman"/>
                        </a:rPr>
                        <a:t>7</a:t>
                      </a:r>
                      <a:endParaRPr lang="ru-RU" sz="1000" dirty="0">
                        <a:latin typeface="Calibri"/>
                        <a:ea typeface="Calibri"/>
                        <a:cs typeface="Times New Roman"/>
                      </a:endParaRPr>
                    </a:p>
                  </a:txBody>
                  <a:tcPr marL="68580" marR="68580" marT="0" marB="0"/>
                </a:tc>
              </a:tr>
              <a:tr h="284336">
                <a:tc>
                  <a:txBody>
                    <a:bodyPr/>
                    <a:lstStyle/>
                    <a:p>
                      <a:pPr algn="ctr">
                        <a:spcAft>
                          <a:spcPts val="0"/>
                        </a:spcAft>
                      </a:pPr>
                      <a:r>
                        <a:rPr lang="ru-RU" sz="800" dirty="0">
                          <a:latin typeface="Times New Roman"/>
                          <a:ea typeface="Calibri"/>
                          <a:cs typeface="Times New Roman"/>
                        </a:rPr>
                        <a:t>Остановка</a:t>
                      </a:r>
                      <a:endParaRPr lang="ru-RU" sz="800" dirty="0">
                        <a:latin typeface="Calibri"/>
                        <a:ea typeface="Calibri"/>
                        <a:cs typeface="Times New Roman"/>
                      </a:endParaRPr>
                    </a:p>
                  </a:txBody>
                  <a:tcPr marL="68580" marR="68580" marT="0" marB="0"/>
                </a:tc>
                <a:tc>
                  <a:txBody>
                    <a:bodyPr/>
                    <a:lstStyle/>
                    <a:p>
                      <a:pPr algn="ctr">
                        <a:spcAft>
                          <a:spcPts val="0"/>
                        </a:spcAft>
                      </a:pPr>
                      <a:r>
                        <a:rPr lang="ru-RU" sz="800">
                          <a:latin typeface="Times New Roman"/>
                          <a:ea typeface="Calibri"/>
                          <a:cs typeface="Times New Roman"/>
                        </a:rPr>
                        <a:t>14.11</a:t>
                      </a:r>
                      <a:endParaRPr lang="ru-RU" sz="800">
                        <a:latin typeface="Calibri"/>
                        <a:ea typeface="Calibri"/>
                        <a:cs typeface="Times New Roman"/>
                      </a:endParaRPr>
                    </a:p>
                  </a:txBody>
                  <a:tcPr marL="68580" marR="68580" marT="0" marB="0"/>
                </a:tc>
                <a:tc>
                  <a:txBody>
                    <a:bodyPr/>
                    <a:lstStyle/>
                    <a:p>
                      <a:pPr algn="ctr">
                        <a:spcAft>
                          <a:spcPts val="0"/>
                        </a:spcAft>
                      </a:pPr>
                      <a:r>
                        <a:rPr lang="ru-RU" sz="800" dirty="0">
                          <a:latin typeface="Times New Roman"/>
                          <a:ea typeface="Calibri"/>
                          <a:cs typeface="Times New Roman"/>
                        </a:rPr>
                        <a:t>- 3ᵒ</a:t>
                      </a:r>
                      <a:endParaRPr lang="ru-RU" sz="800" dirty="0">
                        <a:latin typeface="Calibri"/>
                        <a:ea typeface="Calibri"/>
                        <a:cs typeface="Times New Roman"/>
                      </a:endParaRPr>
                    </a:p>
                    <a:p>
                      <a:pPr algn="ctr">
                        <a:spcAft>
                          <a:spcPts val="0"/>
                        </a:spcAft>
                      </a:pPr>
                      <a:r>
                        <a:rPr lang="ru-RU" sz="800" dirty="0">
                          <a:latin typeface="Times New Roman"/>
                          <a:ea typeface="Calibri"/>
                          <a:cs typeface="Times New Roman"/>
                        </a:rPr>
                        <a:t>Ветер юго-западный</a:t>
                      </a:r>
                      <a:endParaRPr lang="ru-RU" sz="800" dirty="0">
                        <a:latin typeface="Calibri"/>
                        <a:ea typeface="Calibri"/>
                        <a:cs typeface="Times New Roman"/>
                      </a:endParaRPr>
                    </a:p>
                    <a:p>
                      <a:pPr algn="ctr">
                        <a:spcAft>
                          <a:spcPts val="0"/>
                        </a:spcAft>
                      </a:pPr>
                      <a:r>
                        <a:rPr lang="ru-RU" sz="800" dirty="0">
                          <a:latin typeface="Times New Roman"/>
                          <a:ea typeface="Calibri"/>
                          <a:cs typeface="Times New Roman"/>
                        </a:rPr>
                        <a:t>5 м/сек</a:t>
                      </a:r>
                      <a:endParaRPr lang="ru-RU" sz="800" dirty="0">
                        <a:latin typeface="Calibri"/>
                        <a:ea typeface="Calibri"/>
                        <a:cs typeface="Times New Roman"/>
                      </a:endParaRPr>
                    </a:p>
                  </a:txBody>
                  <a:tcPr marL="68580" marR="68580" marT="0" marB="0"/>
                </a:tc>
                <a:tc>
                  <a:txBody>
                    <a:bodyPr/>
                    <a:lstStyle/>
                    <a:p>
                      <a:pPr algn="ctr">
                        <a:spcAft>
                          <a:spcPts val="0"/>
                        </a:spcAft>
                      </a:pPr>
                      <a:r>
                        <a:rPr lang="ru-RU" sz="800" dirty="0">
                          <a:latin typeface="Times New Roman"/>
                          <a:ea typeface="Calibri"/>
                          <a:cs typeface="Times New Roman"/>
                        </a:rPr>
                        <a:t>22</a:t>
                      </a:r>
                      <a:endParaRPr lang="ru-RU" sz="800" dirty="0">
                        <a:latin typeface="Calibri"/>
                        <a:ea typeface="Calibri"/>
                        <a:cs typeface="Times New Roman"/>
                      </a:endParaRPr>
                    </a:p>
                  </a:txBody>
                  <a:tcPr marL="68580" marR="68580" marT="0" marB="0"/>
                </a:tc>
              </a:tr>
              <a:tr h="191433">
                <a:tc>
                  <a:txBody>
                    <a:bodyPr/>
                    <a:lstStyle/>
                    <a:p>
                      <a:pPr algn="ctr">
                        <a:spcAft>
                          <a:spcPts val="0"/>
                        </a:spcAft>
                      </a:pPr>
                      <a:r>
                        <a:rPr lang="ru-RU" sz="800" dirty="0">
                          <a:latin typeface="Times New Roman"/>
                          <a:ea typeface="Calibri"/>
                          <a:cs typeface="Times New Roman"/>
                        </a:rPr>
                        <a:t>Кочегарка </a:t>
                      </a:r>
                      <a:endParaRPr lang="ru-RU" sz="800" dirty="0">
                        <a:latin typeface="Calibri"/>
                        <a:ea typeface="Calibri"/>
                        <a:cs typeface="Times New Roman"/>
                      </a:endParaRPr>
                    </a:p>
                  </a:txBody>
                  <a:tcPr marL="68580" marR="68580" marT="0" marB="0"/>
                </a:tc>
                <a:tc>
                  <a:txBody>
                    <a:bodyPr/>
                    <a:lstStyle/>
                    <a:p>
                      <a:pPr algn="ctr">
                        <a:spcAft>
                          <a:spcPts val="0"/>
                        </a:spcAft>
                      </a:pPr>
                      <a:endParaRPr lang="ru-RU" sz="800" dirty="0">
                        <a:latin typeface="Times New Roman"/>
                        <a:ea typeface="Calibri"/>
                        <a:cs typeface="Times New Roman"/>
                      </a:endParaRPr>
                    </a:p>
                  </a:txBody>
                  <a:tcPr marL="68580" marR="68580" marT="0" marB="0"/>
                </a:tc>
                <a:tc>
                  <a:txBody>
                    <a:bodyPr/>
                    <a:lstStyle/>
                    <a:p>
                      <a:pPr algn="ctr">
                        <a:spcAft>
                          <a:spcPts val="0"/>
                        </a:spcAft>
                      </a:pPr>
                      <a:endParaRPr lang="ru-RU" sz="800" dirty="0">
                        <a:latin typeface="Times New Roman"/>
                        <a:ea typeface="Calibri"/>
                        <a:cs typeface="Times New Roman"/>
                      </a:endParaRPr>
                    </a:p>
                  </a:txBody>
                  <a:tcPr marL="68580" marR="68580" marT="0" marB="0"/>
                </a:tc>
                <a:tc>
                  <a:txBody>
                    <a:bodyPr/>
                    <a:lstStyle/>
                    <a:p>
                      <a:pPr algn="ctr">
                        <a:spcAft>
                          <a:spcPts val="0"/>
                        </a:spcAft>
                      </a:pPr>
                      <a:r>
                        <a:rPr lang="ru-RU" sz="800" dirty="0">
                          <a:latin typeface="Times New Roman"/>
                          <a:ea typeface="Calibri"/>
                          <a:cs typeface="Times New Roman"/>
                        </a:rPr>
                        <a:t>20</a:t>
                      </a:r>
                      <a:endParaRPr lang="ru-RU" sz="800" dirty="0">
                        <a:latin typeface="Calibri"/>
                        <a:ea typeface="Calibri"/>
                        <a:cs typeface="Times New Roman"/>
                      </a:endParaRPr>
                    </a:p>
                  </a:txBody>
                  <a:tcPr marL="68580" marR="68580" marT="0" marB="0"/>
                </a:tc>
              </a:tr>
              <a:tr h="279566">
                <a:tc>
                  <a:txBody>
                    <a:bodyPr/>
                    <a:lstStyle/>
                    <a:p>
                      <a:pPr algn="ctr">
                        <a:spcAft>
                          <a:spcPts val="0"/>
                        </a:spcAft>
                      </a:pPr>
                      <a:r>
                        <a:rPr lang="ru-RU" sz="800" dirty="0">
                          <a:latin typeface="Times New Roman"/>
                          <a:ea typeface="Calibri"/>
                          <a:cs typeface="Times New Roman"/>
                        </a:rPr>
                        <a:t>Поле</a:t>
                      </a:r>
                      <a:endParaRPr lang="ru-RU" sz="800" dirty="0">
                        <a:latin typeface="Calibri"/>
                        <a:ea typeface="Calibri"/>
                        <a:cs typeface="Times New Roman"/>
                      </a:endParaRPr>
                    </a:p>
                  </a:txBody>
                  <a:tcPr marL="68580" marR="68580" marT="0" marB="0"/>
                </a:tc>
                <a:tc>
                  <a:txBody>
                    <a:bodyPr/>
                    <a:lstStyle/>
                    <a:p>
                      <a:pPr algn="ctr">
                        <a:spcAft>
                          <a:spcPts val="0"/>
                        </a:spcAft>
                      </a:pPr>
                      <a:endParaRPr lang="ru-RU" sz="800" dirty="0">
                        <a:latin typeface="Times New Roman"/>
                        <a:ea typeface="Calibri"/>
                        <a:cs typeface="Times New Roman"/>
                      </a:endParaRPr>
                    </a:p>
                  </a:txBody>
                  <a:tcPr marL="68580" marR="68580" marT="0" marB="0"/>
                </a:tc>
                <a:tc>
                  <a:txBody>
                    <a:bodyPr/>
                    <a:lstStyle/>
                    <a:p>
                      <a:pPr algn="ctr">
                        <a:spcAft>
                          <a:spcPts val="0"/>
                        </a:spcAft>
                      </a:pPr>
                      <a:endParaRPr lang="ru-RU" sz="800">
                        <a:latin typeface="Times New Roman"/>
                        <a:ea typeface="Calibri"/>
                        <a:cs typeface="Times New Roman"/>
                      </a:endParaRPr>
                    </a:p>
                  </a:txBody>
                  <a:tcPr marL="68580" marR="68580" marT="0" marB="0"/>
                </a:tc>
                <a:tc>
                  <a:txBody>
                    <a:bodyPr/>
                    <a:lstStyle/>
                    <a:p>
                      <a:pPr algn="ctr">
                        <a:spcAft>
                          <a:spcPts val="0"/>
                        </a:spcAft>
                      </a:pPr>
                      <a:r>
                        <a:rPr lang="ru-RU" sz="800" dirty="0">
                          <a:latin typeface="Times New Roman"/>
                          <a:ea typeface="Calibri"/>
                          <a:cs typeface="Times New Roman"/>
                        </a:rPr>
                        <a:t>12</a:t>
                      </a:r>
                      <a:endParaRPr lang="ru-RU" sz="800" dirty="0">
                        <a:latin typeface="Calibri"/>
                        <a:ea typeface="Calibri"/>
                        <a:cs typeface="Times New Roman"/>
                      </a:endParaRPr>
                    </a:p>
                  </a:txBody>
                  <a:tcPr marL="68580" marR="68580" marT="0" marB="0"/>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576064"/>
          </a:xfrm>
        </p:spPr>
        <p:txBody>
          <a:bodyPr>
            <a:normAutofit fontScale="90000"/>
          </a:bodyPr>
          <a:lstStyle/>
          <a:p>
            <a:endParaRPr lang="ru-RU" dirty="0"/>
          </a:p>
        </p:txBody>
      </p:sp>
      <p:graphicFrame>
        <p:nvGraphicFramePr>
          <p:cNvPr id="4" name="Содержимое 3"/>
          <p:cNvGraphicFramePr>
            <a:graphicFrameLocks noGrp="1"/>
          </p:cNvGraphicFramePr>
          <p:nvPr>
            <p:ph idx="1"/>
          </p:nvPr>
        </p:nvGraphicFramePr>
        <p:xfrm>
          <a:off x="179388" y="836714"/>
          <a:ext cx="8785224" cy="6021284"/>
        </p:xfrm>
        <a:graphic>
          <a:graphicData uri="http://schemas.openxmlformats.org/drawingml/2006/table">
            <a:tbl>
              <a:tblPr firstRow="1" bandRow="1">
                <a:tableStyleId>{5C22544A-7EE6-4342-B048-85BDC9FD1C3A}</a:tableStyleId>
              </a:tblPr>
              <a:tblGrid>
                <a:gridCol w="2196306"/>
                <a:gridCol w="2196306"/>
                <a:gridCol w="2196306"/>
                <a:gridCol w="2196306"/>
              </a:tblGrid>
              <a:tr h="538076">
                <a:tc>
                  <a:txBody>
                    <a:bodyPr/>
                    <a:lstStyle/>
                    <a:p>
                      <a:endParaRPr lang="ru-RU" dirty="0"/>
                    </a:p>
                  </a:txBody>
                  <a:tcPr/>
                </a:tc>
                <a:tc>
                  <a:txBody>
                    <a:bodyPr/>
                    <a:lstStyle/>
                    <a:p>
                      <a:endParaRPr lang="ru-RU"/>
                    </a:p>
                  </a:txBody>
                  <a:tcPr/>
                </a:tc>
                <a:tc>
                  <a:txBody>
                    <a:bodyPr/>
                    <a:lstStyle/>
                    <a:p>
                      <a:endParaRPr lang="ru-RU"/>
                    </a:p>
                  </a:txBody>
                  <a:tcPr/>
                </a:tc>
                <a:tc>
                  <a:txBody>
                    <a:bodyPr/>
                    <a:lstStyle/>
                    <a:p>
                      <a:endParaRPr lang="ru-RU"/>
                    </a:p>
                  </a:txBody>
                  <a:tcPr/>
                </a:tc>
              </a:tr>
              <a:tr h="787940">
                <a:tc>
                  <a:txBody>
                    <a:bodyPr/>
                    <a:lstStyle/>
                    <a:p>
                      <a:pPr algn="ctr">
                        <a:spcAft>
                          <a:spcPts val="0"/>
                        </a:spcAft>
                      </a:pPr>
                      <a:r>
                        <a:rPr lang="ru-RU" sz="1400" dirty="0">
                          <a:latin typeface="Times New Roman"/>
                          <a:ea typeface="Calibri"/>
                          <a:cs typeface="Times New Roman"/>
                        </a:rPr>
                        <a:t>Остановка</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21.11</a:t>
                      </a:r>
                      <a:endParaRPr lang="ru-RU" sz="1100" dirty="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- 9ᵒ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юго- западный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7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23</a:t>
                      </a:r>
                      <a:endParaRPr lang="ru-RU" sz="1100">
                        <a:latin typeface="Calibri"/>
                        <a:ea typeface="Calibri"/>
                        <a:cs typeface="Times New Roman"/>
                      </a:endParaRPr>
                    </a:p>
                  </a:txBody>
                  <a:tcPr marL="68580" marR="68580" marT="0" marB="0"/>
                </a:tc>
              </a:tr>
              <a:tr h="538076">
                <a:tc>
                  <a:txBody>
                    <a:bodyPr/>
                    <a:lstStyle/>
                    <a:p>
                      <a:pPr algn="ctr">
                        <a:spcAft>
                          <a:spcPts val="0"/>
                        </a:spcAft>
                      </a:pPr>
                      <a:r>
                        <a:rPr lang="ru-RU" sz="1400">
                          <a:latin typeface="Times New Roman"/>
                          <a:ea typeface="Calibri"/>
                          <a:cs typeface="Times New Roman"/>
                        </a:rPr>
                        <a:t>Кочегарка </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17</a:t>
                      </a:r>
                      <a:endParaRPr lang="ru-RU" sz="1100">
                        <a:latin typeface="Calibri"/>
                        <a:ea typeface="Calibri"/>
                        <a:cs typeface="Times New Roman"/>
                      </a:endParaRPr>
                    </a:p>
                  </a:txBody>
                  <a:tcPr marL="68580" marR="68580" marT="0" marB="0"/>
                </a:tc>
              </a:tr>
              <a:tr h="538076">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8</a:t>
                      </a:r>
                      <a:endParaRPr lang="ru-RU" sz="1100">
                        <a:latin typeface="Calibri"/>
                        <a:ea typeface="Calibri"/>
                        <a:cs typeface="Times New Roman"/>
                      </a:endParaRPr>
                    </a:p>
                  </a:txBody>
                  <a:tcPr marL="68580" marR="68580" marT="0" marB="0"/>
                </a:tc>
              </a:tr>
              <a:tr h="928736">
                <a:tc>
                  <a:txBody>
                    <a:bodyPr/>
                    <a:lstStyle/>
                    <a:p>
                      <a:pPr algn="ctr">
                        <a:spcAft>
                          <a:spcPts val="0"/>
                        </a:spcAft>
                      </a:pPr>
                      <a:r>
                        <a:rPr lang="ru-RU" sz="1400">
                          <a:latin typeface="Times New Roman"/>
                          <a:ea typeface="Calibri"/>
                          <a:cs typeface="Times New Roman"/>
                        </a:rPr>
                        <a:t>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28.11</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- 12ᵒ</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Ветер юго-восточный</a:t>
                      </a:r>
                      <a:endParaRPr lang="ru-RU" sz="1100">
                        <a:latin typeface="Calibri"/>
                        <a:ea typeface="Calibri"/>
                        <a:cs typeface="Times New Roman"/>
                      </a:endParaRPr>
                    </a:p>
                    <a:p>
                      <a:pPr algn="ctr">
                        <a:spcAft>
                          <a:spcPts val="0"/>
                        </a:spcAft>
                      </a:pPr>
                      <a:r>
                        <a:rPr lang="ru-RU" sz="1400">
                          <a:latin typeface="Times New Roman"/>
                          <a:ea typeface="Calibri"/>
                          <a:cs typeface="Times New Roman"/>
                        </a:rPr>
                        <a:t>3 м/сек</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25</a:t>
                      </a:r>
                      <a:endParaRPr lang="ru-RU" sz="1100">
                        <a:latin typeface="Calibri"/>
                        <a:ea typeface="Calibri"/>
                        <a:cs typeface="Times New Roman"/>
                      </a:endParaRPr>
                    </a:p>
                  </a:txBody>
                  <a:tcPr marL="68580" marR="68580" marT="0" marB="0"/>
                </a:tc>
              </a:tr>
              <a:tr h="538076">
                <a:tc>
                  <a:txBody>
                    <a:bodyPr/>
                    <a:lstStyle/>
                    <a:p>
                      <a:pPr algn="ctr">
                        <a:spcAft>
                          <a:spcPts val="0"/>
                        </a:spcAft>
                      </a:pPr>
                      <a:r>
                        <a:rPr lang="ru-RU" sz="1400">
                          <a:latin typeface="Times New Roman"/>
                          <a:ea typeface="Calibri"/>
                          <a:cs typeface="Times New Roman"/>
                        </a:rPr>
                        <a:t>Кочегарка </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24</a:t>
                      </a:r>
                      <a:endParaRPr lang="ru-RU" sz="1100">
                        <a:latin typeface="Calibri"/>
                        <a:ea typeface="Calibri"/>
                        <a:cs typeface="Times New Roman"/>
                      </a:endParaRPr>
                    </a:p>
                  </a:txBody>
                  <a:tcPr marL="68580" marR="68580" marT="0" marB="0"/>
                </a:tc>
              </a:tr>
              <a:tr h="538076">
                <a:tc>
                  <a:txBody>
                    <a:bodyPr/>
                    <a:lstStyle/>
                    <a:p>
                      <a:pPr algn="ctr">
                        <a:spcAft>
                          <a:spcPts val="0"/>
                        </a:spcAft>
                      </a:pPr>
                      <a:r>
                        <a:rPr lang="ru-RU" sz="1400">
                          <a:latin typeface="Times New Roman"/>
                          <a:ea typeface="Calibri"/>
                          <a:cs typeface="Times New Roman"/>
                        </a:rPr>
                        <a:t>Поле</a:t>
                      </a:r>
                      <a:endParaRPr lang="ru-RU" sz="1100">
                        <a:latin typeface="Calibri"/>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endParaRPr lang="ru-RU" sz="1400">
                        <a:latin typeface="Times New Roman"/>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a:t>
                      </a:r>
                      <a:endParaRPr lang="ru-RU" sz="1100">
                        <a:latin typeface="Calibri"/>
                        <a:ea typeface="Calibri"/>
                        <a:cs typeface="Times New Roman"/>
                      </a:endParaRPr>
                    </a:p>
                  </a:txBody>
                  <a:tcPr marL="68580" marR="68580" marT="0" marB="0"/>
                </a:tc>
              </a:tr>
              <a:tr h="538076">
                <a:tc>
                  <a:txBody>
                    <a:bodyPr/>
                    <a:lstStyle/>
                    <a:p>
                      <a:pPr algn="ctr">
                        <a:spcAft>
                          <a:spcPts val="0"/>
                        </a:spcAft>
                      </a:pPr>
                      <a:r>
                        <a:rPr lang="ru-RU" sz="1400">
                          <a:latin typeface="Times New Roman"/>
                          <a:ea typeface="Calibri"/>
                          <a:cs typeface="Times New Roman"/>
                        </a:rPr>
                        <a:t>Итого: остановка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 дней</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- 16ᵒ</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21,5</a:t>
                      </a:r>
                      <a:endParaRPr lang="ru-RU" sz="1100">
                        <a:latin typeface="Calibri"/>
                        <a:ea typeface="Calibri"/>
                        <a:cs typeface="Times New Roman"/>
                      </a:endParaRPr>
                    </a:p>
                  </a:txBody>
                  <a:tcPr marL="68580" marR="68580" marT="0" marB="0"/>
                </a:tc>
              </a:tr>
              <a:tr h="538076">
                <a:tc>
                  <a:txBody>
                    <a:bodyPr/>
                    <a:lstStyle/>
                    <a:p>
                      <a:pPr algn="ctr">
                        <a:spcAft>
                          <a:spcPts val="0"/>
                        </a:spcAft>
                      </a:pPr>
                      <a:r>
                        <a:rPr lang="ru-RU" sz="1400">
                          <a:latin typeface="Times New Roman"/>
                          <a:ea typeface="Calibri"/>
                          <a:cs typeface="Times New Roman"/>
                        </a:rPr>
                        <a:t>Итого: кочегарка</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 дней</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- 16ᵒ</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18,2</a:t>
                      </a:r>
                      <a:endParaRPr lang="ru-RU" sz="1100">
                        <a:latin typeface="Calibri"/>
                        <a:ea typeface="Calibri"/>
                        <a:cs typeface="Times New Roman"/>
                      </a:endParaRPr>
                    </a:p>
                  </a:txBody>
                  <a:tcPr marL="68580" marR="68580" marT="0" marB="0"/>
                </a:tc>
              </a:tr>
              <a:tr h="538076">
                <a:tc>
                  <a:txBody>
                    <a:bodyPr/>
                    <a:lstStyle/>
                    <a:p>
                      <a:pPr algn="ctr">
                        <a:spcAft>
                          <a:spcPts val="0"/>
                        </a:spcAft>
                      </a:pPr>
                      <a:r>
                        <a:rPr lang="ru-RU" sz="1400">
                          <a:latin typeface="Times New Roman"/>
                          <a:ea typeface="Calibri"/>
                          <a:cs typeface="Times New Roman"/>
                        </a:rPr>
                        <a:t>Итого: поле</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7 дней</a:t>
                      </a:r>
                      <a:endParaRPr lang="ru-RU" sz="1100">
                        <a:latin typeface="Calibri"/>
                        <a:ea typeface="Calibri"/>
                        <a:cs typeface="Times New Roman"/>
                      </a:endParaRPr>
                    </a:p>
                  </a:txBody>
                  <a:tcPr marL="68580" marR="68580" marT="0" marB="0"/>
                </a:tc>
                <a:tc>
                  <a:txBody>
                    <a:bodyPr/>
                    <a:lstStyle/>
                    <a:p>
                      <a:pPr algn="ctr">
                        <a:spcAft>
                          <a:spcPts val="0"/>
                        </a:spcAft>
                      </a:pPr>
                      <a:r>
                        <a:rPr lang="ru-RU" sz="1400">
                          <a:latin typeface="Times New Roman"/>
                          <a:ea typeface="Calibri"/>
                          <a:cs typeface="Times New Roman"/>
                        </a:rPr>
                        <a:t>- 16ᵒ</a:t>
                      </a:r>
                      <a:endParaRPr lang="ru-RU" sz="1100">
                        <a:latin typeface="Calibri"/>
                        <a:ea typeface="Calibri"/>
                        <a:cs typeface="Times New Roman"/>
                      </a:endParaRPr>
                    </a:p>
                  </a:txBody>
                  <a:tcPr marL="68580" marR="68580" marT="0" marB="0"/>
                </a:tc>
                <a:tc>
                  <a:txBody>
                    <a:bodyPr/>
                    <a:lstStyle/>
                    <a:p>
                      <a:pPr algn="ctr">
                        <a:spcAft>
                          <a:spcPts val="0"/>
                        </a:spcAft>
                      </a:pPr>
                      <a:r>
                        <a:rPr lang="ru-RU" sz="1400" dirty="0">
                          <a:latin typeface="Times New Roman"/>
                          <a:ea typeface="Calibri"/>
                          <a:cs typeface="Times New Roman"/>
                        </a:rPr>
                        <a:t>8,4</a:t>
                      </a:r>
                      <a:endParaRPr lang="ru-RU" sz="1100" dirty="0">
                        <a:latin typeface="Calibri"/>
                        <a:ea typeface="Calibri"/>
                        <a:cs typeface="Times New Roman"/>
                      </a:endParaRPr>
                    </a:p>
                  </a:txBody>
                  <a:tcPr marL="68580" marR="68580" marT="0" marB="0"/>
                </a:tc>
              </a:tr>
            </a:tbl>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674</TotalTime>
  <Words>1796</Words>
  <Application>Microsoft Office PowerPoint</Application>
  <PresentationFormat>Экран (4:3)</PresentationFormat>
  <Paragraphs>760</Paragraphs>
  <Slides>40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40</vt:i4>
      </vt:variant>
    </vt:vector>
  </HeadingPairs>
  <TitlesOfParts>
    <vt:vector size="41" baseType="lpstr">
      <vt:lpstr>Поток</vt:lpstr>
      <vt:lpstr> МБОУ ДО «Дом творчества» д. Новопокасьма, Ленинск-Кузнецкий округ      Всероссийский конкурс экологических проектов «ЭкоПатруль» Номинация: «Комплексный мониторинг» Экологический мониторинг воздуха и воды нашего села  Авторы: Гоммершмидт Александр, Горохова София, Онищук Артем ученики 7 класса МБОУ « Чкаловская ООШ»,  Горошко Алена, ученица 8 класса МБОУ « Чкаловская ООШ»,  Коковихин Никита, ученик 9 класса МБОУ « Чкаловская ООШ»,  члены творческого объединения «Юный эколог» МБОУ ДО «Дом творчества» Руководитель: Муратова Людмила Васильевна,  педагог дополнительного  образования МБОУ ДО «Дом творчества» Почтовый адрес организации: 652573 Кемеровская область,  Ленинск-Кузнецкий округ, д. Новопокасьма, Ул. Туснолобовой-Марченко, 1 Телефон: 8 (384) 56-6-23-85     д. Новопокасьма, 2021 </vt:lpstr>
      <vt:lpstr>Сохраним планету голубой и зеленой!</vt:lpstr>
      <vt:lpstr>Наша команда «Экопатруль»</vt:lpstr>
      <vt:lpstr>Экологический мониторинг проекта «ЭкоПатруль» в Кузбассе – в действии!</vt:lpstr>
      <vt:lpstr>Трек «Воздух»</vt:lpstr>
      <vt:lpstr>Цель и задачи проекта Социально - значимая цель проекта: оценка состояния качества атмосферного воздуха села для участия в решении проблемы мониторинга окружающей среды Образовательные задачи:  1.Познакомиться с литературой по теме проекта. 2.Собрать сведения о динамике концентрации примесей вредных веществ в атмосферном воздухе. 3. Провести мониторинг загрязненности атмосферного воздуха по загрязненности снежного покрова.  4. Составить карту загрязненности на станциях наблюдения. Воспитательные задачи:  1. Воспитывать чувство ответственности за сохранность чистоты атмосферного воздуха. 2. Разработать меры по уменьшению воздействия загрязняющих веществ. Развивающие задачи:  1. Развить практические навыки  работы с цифровыми датчиками.            2.Продолжить развитие творческого мышления.  Методы работы. Изучение дополнительной литературы об источниках загрязнения атмосферы, их влиянии на окружающую среду. Измерение концентрации частичек примесей воздуха по приборам. 3. Исследование проб снега на выбранной территории (физические и химические свойства талой воды ). 4. Составление карты- схемы исследуемой территории. 5. Представление графических результатов проекта.  Этапы реализации проекта и сроки.     Организационный этап – начало октября 2020г.    Практический и исследовательский этапы – середина октября 2020г. – середина апреля 2021г.     Обработка и оформление полученных результатов – апрель 2021г.                          </vt:lpstr>
      <vt:lpstr>Карта-схема исследуемых станций экологического мониторинга</vt:lpstr>
      <vt:lpstr>Слайд 8</vt:lpstr>
      <vt:lpstr>Слайд 9</vt:lpstr>
      <vt:lpstr>Замеры качества воздуха у котельной и в поле</vt:lpstr>
      <vt:lpstr>Слайд 11</vt:lpstr>
      <vt:lpstr>Слайд 12</vt:lpstr>
      <vt:lpstr>Слайд 13</vt:lpstr>
      <vt:lpstr>Зимний период исследования</vt:lpstr>
      <vt:lpstr>Снеговой покров – летопись зимы</vt:lpstr>
      <vt:lpstr>Слайд 16</vt:lpstr>
      <vt:lpstr>Слайд 17</vt:lpstr>
      <vt:lpstr>Измерения качества воздуха весной</vt:lpstr>
      <vt:lpstr>На станциях исследования</vt:lpstr>
      <vt:lpstr>Сравнительная концентрация пылевых частиц воздуха по станциям (2,5 мкг/мᵌ) </vt:lpstr>
      <vt:lpstr>Годовая концентрация частиц пыли в снеговом покрове в местах исследования </vt:lpstr>
      <vt:lpstr>Выводы по экологическому проекту. Трек «воздух» </vt:lpstr>
      <vt:lpstr>Трек «Вода»</vt:lpstr>
      <vt:lpstr>Цель и задачи проекта</vt:lpstr>
      <vt:lpstr>Экологический мониторинг проб воды из разных источников (осень,2020г)   </vt:lpstr>
      <vt:lpstr>Слайд 26</vt:lpstr>
      <vt:lpstr>Вода из реки Касьмы</vt:lpstr>
      <vt:lpstr>Экологический мониторинг проб воды из разных источников  (зима, 2020-2021гг)   </vt:lpstr>
      <vt:lpstr>Слайд 29</vt:lpstr>
      <vt:lpstr>Слайд 30</vt:lpstr>
      <vt:lpstr>Мониторинг питьевой воды</vt:lpstr>
      <vt:lpstr>Исследование качества талой воды</vt:lpstr>
      <vt:lpstr>Экологический мониторинг проб воды из разных источников (весна, 2021г)   </vt:lpstr>
      <vt:lpstr>Слайд 34</vt:lpstr>
      <vt:lpstr>Талая вода и ручьи – интересные объекты мониторинга</vt:lpstr>
      <vt:lpstr>Электропроводность исследуемой воды по сезонам года (мкСм/см)</vt:lpstr>
      <vt:lpstr>Кислотность воды по сезонам года (PH ед.)</vt:lpstr>
      <vt:lpstr>Результаты исследования Трек «Вода» </vt:lpstr>
      <vt:lpstr>Быть экологом – непросто!</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МИНИСТЕРСТВО ОБРАЗОВАНИЯ И НАУКИ РФ МБОУ ДО «Дом творчества» д. Новопокасьма, Ленинск-Кузнецкий округ       Всероссийский конкурс экологических проектов «ЭкоПатруль» Номинация: «Комплексный мониторинг»  Авторы: Гоммершмидт Александр, Горохова София, Онищук Артем ученики 6 класса МБОУ « Чкаловская ООШ», Коковихин Никита, ученик8 класса МБОУ « Чкаловская ООШ»,  Кондрашов Владислав, ученик 9 класса МБОУ « Чкаловская ООШ»,  члены творческого объединения «Юный эколог» МБОУ ДО «Дом творчества» Руководитель: Муратова Людмила Васильевна,  педагог дополнительного  образования МБОУ ДО «Дом творчества» Почтовый адрес организации: 652573 Кемеровская область,  Ленинск-Кузнецкий округ, д. Новопокасьма, Ул. Туснолобовой-Марченко, 1 Телефон: 8 (384) 56-6-23-85     Д. Новопокасьма, 2020 </dc:title>
  <dc:creator>x34</dc:creator>
  <cp:lastModifiedBy>x34</cp:lastModifiedBy>
  <cp:revision>63</cp:revision>
  <dcterms:created xsi:type="dcterms:W3CDTF">2021-04-13T09:31:48Z</dcterms:created>
  <dcterms:modified xsi:type="dcterms:W3CDTF">2021-10-25T04:46:22Z</dcterms:modified>
</cp:coreProperties>
</file>