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8" r:id="rId13"/>
    <p:sldId id="267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8E37AA-223D-4F1A-BE5B-FF852EB019B7}" type="datetimeFigureOut">
              <a:rPr lang="ru-RU" smtClean="0"/>
              <a:pPr/>
              <a:t>05.06.2019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E278C2-844A-4162-A26E-3D828E0BD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77BF3-CA67-43CB-A9A6-CAAC77C7368D}" type="datetime1">
              <a:rPr lang="ru-RU" smtClean="0"/>
              <a:pPr/>
              <a:t>05.06.2019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B45A5E-7578-47F9-8EBE-7D4EB0C7E8DE}" type="datetime1">
              <a:rPr lang="ru-RU" smtClean="0"/>
              <a:pPr/>
              <a:t>05.06.2019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4D136-660F-484A-AC67-1506E4059818}" type="datetime1">
              <a:rPr lang="ru-RU" smtClean="0"/>
              <a:pPr/>
              <a:t>05.06.2019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BE817-9B31-4741-A0E4-8FCBAA63CF82}" type="datetime1">
              <a:rPr lang="ru-RU" smtClean="0"/>
              <a:pPr/>
              <a:t>05.06.2019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996264-E0DE-4497-B1FE-CD827DF5C242}" type="datetime1">
              <a:rPr lang="ru-RU" smtClean="0"/>
              <a:pPr/>
              <a:t>05.06.2019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91E4C-6CC9-4F6F-8E0D-39A815DA255E}" type="datetime1">
              <a:rPr lang="ru-RU" smtClean="0"/>
              <a:pPr/>
              <a:t>05.06.2019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0B7AE-34B6-42EC-814D-0C818E9BA085}" type="datetime1">
              <a:rPr lang="ru-RU" smtClean="0"/>
              <a:pPr/>
              <a:t>05.06.2019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CC8D9-0845-42B8-B1D2-36D10CF0C0C3}" type="datetime1">
              <a:rPr lang="ru-RU" smtClean="0"/>
              <a:pPr/>
              <a:t>05.06.2019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00620-A102-4A13-A47D-9FFE9C91C925}" type="datetime1">
              <a:rPr lang="ru-RU" smtClean="0"/>
              <a:pPr/>
              <a:t>05.06.2019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421450-13EC-4C5D-999D-8292D94B7F1B}" type="datetime1">
              <a:rPr lang="ru-RU" smtClean="0"/>
              <a:pPr/>
              <a:t>05.06.2019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2A6B1F-76C7-4F36-9832-4556FD11DF62}" type="datetime1">
              <a:rPr lang="ru-RU" smtClean="0"/>
              <a:pPr/>
              <a:t>05.06.2019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7E902-0B62-4A0F-AF82-26E3F7FE3F26}" type="datetime1">
              <a:rPr lang="ru-RU" smtClean="0"/>
              <a:pPr/>
              <a:t>05.06.2019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6BC1B-15B0-4476-8733-D696411E5E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387603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Практическое занятие №</a:t>
            </a:r>
            <a:r>
              <a:rPr lang="ru-RU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Серводвигатель</a:t>
            </a:r>
            <a: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Подключение 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серводвигателя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 </a:t>
            </a:r>
            <a:r>
              <a:rPr lang="en-US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Arduino</a:t>
            </a:r>
            <a:r>
              <a:rPr lang="en-US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b="1" i="1" dirty="0" smtClean="0"/>
              <a:t> 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71538" y="5676928"/>
            <a:ext cx="8001024" cy="1181072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tx1"/>
                </a:solidFill>
              </a:rPr>
              <a:t>Педагог МБОУ ДО «СЮТ </a:t>
            </a:r>
            <a:r>
              <a:rPr lang="ru-RU" sz="2400" dirty="0" err="1" smtClean="0">
                <a:solidFill>
                  <a:schemeClr val="tx1"/>
                </a:solidFill>
              </a:rPr>
              <a:t>Устиновского</a:t>
            </a:r>
            <a:r>
              <a:rPr lang="ru-RU" sz="2400" dirty="0" smtClean="0">
                <a:solidFill>
                  <a:schemeClr val="tx1"/>
                </a:solidFill>
              </a:rPr>
              <a:t> района г. Ижевска»: </a:t>
            </a:r>
          </a:p>
          <a:p>
            <a:pPr algn="r"/>
            <a:r>
              <a:rPr lang="ru-RU" sz="2400" i="1" dirty="0" smtClean="0">
                <a:solidFill>
                  <a:schemeClr val="tx1"/>
                </a:solidFill>
              </a:rPr>
              <a:t>Ахметов Марат </a:t>
            </a:r>
            <a:r>
              <a:rPr lang="ru-RU" sz="2400" i="1" dirty="0" err="1" smtClean="0">
                <a:solidFill>
                  <a:schemeClr val="tx1"/>
                </a:solidFill>
              </a:rPr>
              <a:t>Наилевич</a:t>
            </a:r>
            <a:endParaRPr lang="ru-RU" sz="2400" i="1" dirty="0">
              <a:solidFill>
                <a:schemeClr val="tx1"/>
              </a:solidFill>
            </a:endParaRPr>
          </a:p>
        </p:txBody>
      </p:sp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/>
          <a:srcRect l="2343"/>
          <a:stretch>
            <a:fillRect/>
          </a:stretch>
        </p:blipFill>
        <p:spPr bwMode="auto">
          <a:xfrm>
            <a:off x="0" y="0"/>
            <a:ext cx="9144000" cy="2364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472518" cy="52578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Программный код:</a:t>
            </a:r>
          </a:p>
          <a:p>
            <a:pPr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	#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include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Servo.h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&gt; 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//используем библиотеку для работы с сервоприводом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Servo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servo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//объявляем переменную </a:t>
            </a:r>
            <a:r>
              <a:rPr lang="ru-RU" sz="4000" i="1" dirty="0" err="1">
                <a:latin typeface="Times New Roman" pitchFamily="18" charset="0"/>
                <a:cs typeface="Times New Roman" pitchFamily="18" charset="0"/>
              </a:rPr>
              <a:t>servo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 типа </a:t>
            </a:r>
            <a:r>
              <a:rPr lang="ru-RU" sz="4000" i="1" dirty="0" err="1">
                <a:latin typeface="Times New Roman" pitchFamily="18" charset="0"/>
                <a:cs typeface="Times New Roman" pitchFamily="18" charset="0"/>
              </a:rPr>
              <a:t>Servo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void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setup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() 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//процедура </a:t>
            </a:r>
            <a:r>
              <a:rPr lang="ru-RU" sz="4000" i="1" dirty="0" err="1">
                <a:latin typeface="Times New Roman" pitchFamily="18" charset="0"/>
                <a:cs typeface="Times New Roman" pitchFamily="18" charset="0"/>
              </a:rPr>
              <a:t>setup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{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servo.attach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(10); 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//привязываем привод к порту 10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}</a:t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void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loop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() 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//процедура </a:t>
            </a:r>
            <a:r>
              <a:rPr lang="ru-RU" sz="4000" i="1" dirty="0" err="1">
                <a:latin typeface="Times New Roman" pitchFamily="18" charset="0"/>
                <a:cs typeface="Times New Roman" pitchFamily="18" charset="0"/>
              </a:rPr>
              <a:t>loop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servo.write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(0); 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//ставим вал под 0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delay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(2000); 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//ждем 2 секунды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servo.write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(180); 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//ставим вал под 180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err="1">
                <a:latin typeface="Times New Roman" pitchFamily="18" charset="0"/>
                <a:cs typeface="Times New Roman" pitchFamily="18" charset="0"/>
              </a:rPr>
              <a:t>delay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(2000); </a:t>
            </a:r>
            <a:r>
              <a:rPr lang="ru-RU" sz="4000" i="1" dirty="0">
                <a:latin typeface="Times New Roman" pitchFamily="18" charset="0"/>
                <a:cs typeface="Times New Roman" pitchFamily="18" charset="0"/>
              </a:rPr>
              <a:t>//ждем 2 секунды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}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Тема: Серводвигатель</a:t>
            </a:r>
            <a:r>
              <a:rPr lang="ru-RU" dirty="0"/>
              <a:t>. Подключение серводвигателя. </a:t>
            </a:r>
          </a:p>
        </p:txBody>
      </p:sp>
      <p:pic>
        <p:nvPicPr>
          <p:cNvPr id="5122" name="Picture 2" descr="ÐÐ°ÑÑÐ¸Ð½ÐºÐ¸ Ð¿Ð¾ Ð·Ð°Ð¿ÑÐ¾ÑÑ Ð°ÑÐ´ÑÐ¸Ð½Ð¾ ID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4500570"/>
            <a:ext cx="1905000" cy="190500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dirty="0" smtClean="0"/>
              <a:t>Дополнительное задание №1.</a:t>
            </a:r>
          </a:p>
          <a:p>
            <a:pPr algn="just">
              <a:buNone/>
            </a:pPr>
            <a:endParaRPr lang="ru-RU" dirty="0"/>
          </a:p>
          <a:p>
            <a:pPr algn="just">
              <a:buNone/>
            </a:pPr>
            <a:r>
              <a:rPr lang="ru-RU" dirty="0" smtClean="0"/>
              <a:t>Изменить программный код, </a:t>
            </a:r>
            <a:r>
              <a:rPr lang="ru-RU" dirty="0"/>
              <a:t>чтобы сервопривод изменял положение каждую секунду.</a:t>
            </a:r>
          </a:p>
          <a:p>
            <a:pPr algn="just">
              <a:buNone/>
            </a:pPr>
            <a:r>
              <a:rPr lang="ru-RU" dirty="0" smtClean="0"/>
              <a:t>-   1 </a:t>
            </a:r>
            <a:r>
              <a:rPr lang="ru-RU" dirty="0"/>
              <a:t>положение: </a:t>
            </a:r>
            <a:r>
              <a:rPr lang="ru-RU" dirty="0" smtClean="0"/>
              <a:t>0 градусов;</a:t>
            </a:r>
          </a:p>
          <a:p>
            <a:pPr algn="just">
              <a:buFontTx/>
              <a:buChar char="-"/>
            </a:pPr>
            <a:r>
              <a:rPr lang="ru-RU" dirty="0" smtClean="0"/>
              <a:t>2 положение: 90 градусов;</a:t>
            </a:r>
          </a:p>
          <a:p>
            <a:pPr algn="just">
              <a:buFontTx/>
              <a:buChar char="-"/>
            </a:pPr>
            <a:r>
              <a:rPr lang="ru-RU" dirty="0" smtClean="0"/>
              <a:t>3 положение: 180 градусов; </a:t>
            </a:r>
          </a:p>
          <a:p>
            <a:pPr algn="just">
              <a:buFontTx/>
              <a:buChar char="-"/>
            </a:pPr>
            <a:r>
              <a:rPr lang="ru-RU" dirty="0"/>
              <a:t>4</a:t>
            </a:r>
            <a:r>
              <a:rPr lang="ru-RU" dirty="0" smtClean="0"/>
              <a:t> положение: 90 градусов;</a:t>
            </a:r>
          </a:p>
          <a:p>
            <a:pPr algn="just">
              <a:buFontTx/>
              <a:buChar char="-"/>
            </a:pPr>
            <a:r>
              <a:rPr lang="ru-RU" dirty="0"/>
              <a:t>п</a:t>
            </a:r>
            <a:r>
              <a:rPr lang="ru-RU" dirty="0" smtClean="0"/>
              <a:t>ереход в 1 положение и повторение.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Тема: Серводвигатель</a:t>
            </a:r>
            <a:r>
              <a:rPr lang="ru-RU" dirty="0"/>
              <a:t>. Подключение серводвигателя. </a:t>
            </a:r>
          </a:p>
        </p:txBody>
      </p:sp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3500438"/>
            <a:ext cx="2714644" cy="18281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043246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dirty="0" smtClean="0"/>
              <a:t>Дополнительное задание №2.</a:t>
            </a:r>
          </a:p>
          <a:p>
            <a:pPr algn="just">
              <a:buNone/>
            </a:pPr>
            <a:endParaRPr lang="ru-RU" dirty="0"/>
          </a:p>
          <a:p>
            <a:pPr algn="just">
              <a:buNone/>
            </a:pPr>
            <a:r>
              <a:rPr lang="ru-RU" dirty="0" smtClean="0"/>
              <a:t>Подключить светодиод в схему таким образом, </a:t>
            </a:r>
            <a:r>
              <a:rPr lang="ru-RU" dirty="0"/>
              <a:t>чтобы при каждом повороте сервопривода </a:t>
            </a:r>
            <a:r>
              <a:rPr lang="ru-RU" dirty="0" smtClean="0"/>
              <a:t>светодиод сначала светился, </a:t>
            </a:r>
            <a:r>
              <a:rPr lang="ru-RU" dirty="0"/>
              <a:t>а </a:t>
            </a:r>
            <a:r>
              <a:rPr lang="ru-RU" dirty="0" smtClean="0"/>
              <a:t>на следующем шаге </a:t>
            </a:r>
            <a:r>
              <a:rPr lang="ru-RU" dirty="0"/>
              <a:t>отключался. </a:t>
            </a:r>
            <a:endParaRPr lang="ru-RU" dirty="0" smtClean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Тема: Серводвигатель</a:t>
            </a:r>
            <a:r>
              <a:rPr lang="ru-RU" dirty="0"/>
              <a:t>. Подключение серводвигателя. </a:t>
            </a:r>
          </a:p>
        </p:txBody>
      </p:sp>
      <p:pic>
        <p:nvPicPr>
          <p:cNvPr id="5" name="Picture 5" descr="ÐÐ°ÑÑÐ¸Ð½ÐºÐ¸ Ð¿Ð¾ Ð·Ð°Ð¿ÑÐ¾ÑÑ Ð¾Ð±ÑÐ°ÑÐ¸ÑÐµ Ð²Ð½Ð¸Ð¼Ð°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4054" y="4786322"/>
            <a:ext cx="2292128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3643306" y="4806933"/>
            <a:ext cx="421484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БЛОК «ВАЖНО»!!!</a:t>
            </a:r>
          </a:p>
          <a:p>
            <a:pPr lvl="0" algn="just"/>
            <a:endParaRPr lang="ru-RU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Подключение светодиода происходит обязательно через РЕЗИСТОР. 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4643446"/>
            <a:ext cx="6500858" cy="2000264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Тема: Серводвигатель</a:t>
            </a:r>
            <a:r>
              <a:rPr lang="ru-RU" dirty="0"/>
              <a:t>. Подключение серводвигателя. </a:t>
            </a: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364333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Уважаемые коллеги!</a:t>
            </a:r>
          </a:p>
          <a:p>
            <a:pPr algn="just">
              <a:buNone/>
            </a:pPr>
            <a:r>
              <a:rPr lang="ru-RU" dirty="0" smtClean="0"/>
              <a:t>Сегодня мы с Вами узнали следующее:</a:t>
            </a:r>
          </a:p>
          <a:p>
            <a:pPr lvl="0" algn="just">
              <a:buChar char="-"/>
            </a:pPr>
            <a:r>
              <a:rPr lang="ru-RU" dirty="0" smtClean="0"/>
              <a:t>что такое сервопривод;</a:t>
            </a:r>
          </a:p>
          <a:p>
            <a:pPr lvl="0" algn="just">
              <a:buChar char="-"/>
            </a:pPr>
            <a:r>
              <a:rPr lang="ru-RU" dirty="0" smtClean="0"/>
              <a:t>​принцип работы сервопривода;</a:t>
            </a:r>
          </a:p>
          <a:p>
            <a:pPr lvl="0" algn="just">
              <a:buChar char="-"/>
            </a:pPr>
            <a:r>
              <a:rPr lang="ru-RU" dirty="0" smtClean="0"/>
              <a:t>​подключение сервопривода к </a:t>
            </a:r>
            <a:r>
              <a:rPr lang="ru-RU" dirty="0" err="1" smtClean="0"/>
              <a:t>Arduino</a:t>
            </a:r>
            <a:r>
              <a:rPr lang="ru-RU" dirty="0" smtClean="0"/>
              <a:t>;</a:t>
            </a:r>
          </a:p>
          <a:p>
            <a:pPr lvl="0" algn="just">
              <a:buChar char="-"/>
            </a:pPr>
            <a:r>
              <a:rPr lang="ru-RU" dirty="0" smtClean="0"/>
              <a:t>​принцип работы сервопривода с другими устройствами.</a:t>
            </a:r>
          </a:p>
          <a:p>
            <a:pPr algn="just">
              <a:buNone/>
            </a:pPr>
            <a:endParaRPr lang="ru-RU" dirty="0" smtClean="0"/>
          </a:p>
        </p:txBody>
      </p:sp>
      <p:pic>
        <p:nvPicPr>
          <p:cNvPr id="15362" name="Picture 2" descr="ÐÐ°ÑÑÐ¸Ð½ÐºÐ¸ Ð¿Ð¾ Ð·Ð°Ð¿ÑÐ¾ÑÑ Ð¾ÑÐµÐ½ÐºÐ° Ð¿ÑÑÑ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5026354"/>
            <a:ext cx="1785910" cy="16030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00034" y="5500702"/>
            <a:ext cx="60722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400" dirty="0" smtClean="0"/>
              <a:t>Коллеги, Вы большие МОЛОДЦЫ. </a:t>
            </a:r>
          </a:p>
          <a:p>
            <a:pPr algn="ctr">
              <a:buNone/>
            </a:pPr>
            <a:r>
              <a:rPr lang="ru-RU" sz="2400" dirty="0" smtClean="0"/>
              <a:t>С Вами очень приятно работать.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1514" y="-214338"/>
            <a:ext cx="8229600" cy="1143000"/>
          </a:xfrm>
        </p:spPr>
        <p:txBody>
          <a:bodyPr/>
          <a:lstStyle/>
          <a:p>
            <a:r>
              <a:rPr lang="ru-RU" dirty="0" smtClean="0"/>
              <a:t>Свободное время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1514" y="582570"/>
            <a:ext cx="8229600" cy="90010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ЗАДАЧА на логику: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7650" name="Picture 2" descr="ÐÐ°ÑÑÐ¸Ð½ÐºÐ¸ Ð¿Ð¾ Ð·Ð°Ð¿ÑÐ¾ÑÑ ÑÐµÐ»Ð¾Ð²ÐµÑÐµÐ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2477" y="1196923"/>
            <a:ext cx="956317" cy="1143008"/>
          </a:xfrm>
          <a:prstGeom prst="rect">
            <a:avLst/>
          </a:prstGeom>
          <a:noFill/>
        </p:spPr>
      </p:pic>
      <p:pic>
        <p:nvPicPr>
          <p:cNvPr id="5" name="Picture 2" descr="ÐÐ°ÑÑÐ¸Ð½ÐºÐ¸ Ð¿Ð¾ Ð·Ð°Ð¿ÑÐ¾ÑÑ ÑÐµÐ»Ð¾Ð²ÐµÑÐµÐ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15617" y="1196923"/>
            <a:ext cx="956317" cy="1143008"/>
          </a:xfrm>
          <a:prstGeom prst="rect">
            <a:avLst/>
          </a:prstGeom>
          <a:noFill/>
        </p:spPr>
      </p:pic>
      <p:pic>
        <p:nvPicPr>
          <p:cNvPr id="6" name="Picture 2" descr="ÐÐ°ÑÑÐ¸Ð½ÐºÐ¸ Ð¿Ð¾ Ð·Ð°Ð¿ÑÐ¾ÑÑ ÑÐµÐ»Ð¾Ð²ÐµÑÐµÐº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196923"/>
            <a:ext cx="956317" cy="1143008"/>
          </a:xfrm>
          <a:prstGeom prst="rect">
            <a:avLst/>
          </a:prstGeom>
          <a:noFill/>
        </p:spPr>
      </p:pic>
      <p:pic>
        <p:nvPicPr>
          <p:cNvPr id="27652" name="Picture 4" descr="ÐÐ°ÑÑÐ¸Ð½ÐºÐ¸ Ð¿Ð¾ Ð·Ð°Ð¿ÑÐ¾ÑÑ Ð´ÐµÑÑÑÑ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482807"/>
            <a:ext cx="1928826" cy="834914"/>
          </a:xfrm>
          <a:prstGeom prst="rect">
            <a:avLst/>
          </a:prstGeom>
          <a:noFill/>
        </p:spPr>
      </p:pic>
      <p:pic>
        <p:nvPicPr>
          <p:cNvPr id="8" name="Picture 4" descr="ÐÐ°ÑÑÐ¸Ð½ÐºÐ¸ Ð¿Ð¾ Ð·Ð°Ð¿ÑÐ¾ÑÑ Ð´ÐµÑÑÑÑ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71736" y="2482807"/>
            <a:ext cx="1928826" cy="834914"/>
          </a:xfrm>
          <a:prstGeom prst="rect">
            <a:avLst/>
          </a:prstGeom>
          <a:noFill/>
        </p:spPr>
      </p:pic>
      <p:pic>
        <p:nvPicPr>
          <p:cNvPr id="9" name="Picture 4" descr="ÐÐ°ÑÑÐ¸Ð½ÐºÐ¸ Ð¿Ð¾ Ð·Ð°Ð¿ÑÐ¾ÑÑ Ð´ÐµÑÑÑÑ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451210"/>
            <a:ext cx="1928826" cy="834914"/>
          </a:xfrm>
          <a:prstGeom prst="rect">
            <a:avLst/>
          </a:prstGeom>
          <a:noFill/>
        </p:spPr>
      </p:pic>
      <p:sp>
        <p:nvSpPr>
          <p:cNvPr id="10" name="Содержимое 2"/>
          <p:cNvSpPr txBox="1">
            <a:spLocks/>
          </p:cNvSpPr>
          <p:nvPr/>
        </p:nvSpPr>
        <p:spPr>
          <a:xfrm>
            <a:off x="6858016" y="2582833"/>
            <a:ext cx="2143140" cy="90010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= 30 рублей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>
          <a:xfrm>
            <a:off x="1928794" y="3297214"/>
            <a:ext cx="4714908" cy="900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Возврат 5 рублей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7654" name="Picture 6" descr="ÐÐ°ÑÑÐ¸Ð½ÐºÐ¸ Ð¿Ð¾ Ð·Ð°Ð¿ÑÐ¾ÑÑ 1 ÑÑÐ±Ð»Ñ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3940156"/>
            <a:ext cx="1071570" cy="1071570"/>
          </a:xfrm>
          <a:prstGeom prst="rect">
            <a:avLst/>
          </a:prstGeom>
          <a:noFill/>
        </p:spPr>
      </p:pic>
      <p:pic>
        <p:nvPicPr>
          <p:cNvPr id="13" name="Picture 6" descr="ÐÐ°ÑÑÐ¸Ð½ÐºÐ¸ Ð¿Ð¾ Ð·Ð°Ð¿ÑÐ¾ÑÑ 1 ÑÑÐ±Ð»Ñ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3240" y="3940156"/>
            <a:ext cx="1071570" cy="1071570"/>
          </a:xfrm>
          <a:prstGeom prst="rect">
            <a:avLst/>
          </a:prstGeom>
          <a:noFill/>
        </p:spPr>
      </p:pic>
      <p:pic>
        <p:nvPicPr>
          <p:cNvPr id="14" name="Picture 6" descr="ÐÐ°ÑÑÐ¸Ð½ÐºÐ¸ Ð¿Ð¾ Ð·Ð°Ð¿ÑÐ¾ÑÑ 1 ÑÑÐ±Ð»Ñ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0" y="3940156"/>
            <a:ext cx="1071570" cy="1071570"/>
          </a:xfrm>
          <a:prstGeom prst="rect">
            <a:avLst/>
          </a:prstGeom>
          <a:noFill/>
        </p:spPr>
      </p:pic>
      <p:sp>
        <p:nvSpPr>
          <p:cNvPr id="15" name="Содержимое 2"/>
          <p:cNvSpPr txBox="1">
            <a:spLocks/>
          </p:cNvSpPr>
          <p:nvPr/>
        </p:nvSpPr>
        <p:spPr>
          <a:xfrm>
            <a:off x="214282" y="5011726"/>
            <a:ext cx="7072362" cy="900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Итого каждый заплатил 10-1=9 рублей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7656" name="Picture 8" descr="ÐÐ°ÑÑÐ¸Ð½ÐºÐ¸ Ð¿Ð¾ Ð·Ð°Ð¿ÑÐ¾ÑÑ 2 ÑÑÐ±Ð»Ñ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43834" y="3440090"/>
            <a:ext cx="1143008" cy="1125210"/>
          </a:xfrm>
          <a:prstGeom prst="rect">
            <a:avLst/>
          </a:prstGeom>
          <a:noFill/>
        </p:spPr>
      </p:pic>
      <p:sp>
        <p:nvSpPr>
          <p:cNvPr id="17" name="Содержимое 2"/>
          <p:cNvSpPr txBox="1">
            <a:spLocks/>
          </p:cNvSpPr>
          <p:nvPr/>
        </p:nvSpPr>
        <p:spPr>
          <a:xfrm>
            <a:off x="7786710" y="4511660"/>
            <a:ext cx="1357322" cy="9001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Чай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Содержимое 2"/>
          <p:cNvSpPr txBox="1">
            <a:spLocks/>
          </p:cNvSpPr>
          <p:nvPr/>
        </p:nvSpPr>
        <p:spPr>
          <a:xfrm>
            <a:off x="214314" y="5683256"/>
            <a:ext cx="9358346" cy="1097372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Вопрос: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200" dirty="0" smtClean="0"/>
              <a:t>9*3=27 плюс 2 чай = 29 рублей, где еще 1 рубль?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Номер слайда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3643338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</a:p>
          <a:p>
            <a:pPr algn="just">
              <a:buNone/>
            </a:pPr>
            <a:endParaRPr lang="ru-RU" dirty="0" smtClean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Повторение пройденного материала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357298"/>
            <a:ext cx="8858312" cy="5429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ТЕМА: Двигатели постоянного тока. Серводвигатель.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785926"/>
            <a:ext cx="8643998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sz="2500" dirty="0" smtClean="0"/>
              <a:t>Какие двигатели Вы знаете?</a:t>
            </a:r>
          </a:p>
          <a:p>
            <a:pPr marL="514350" indent="-514350">
              <a:buFontTx/>
              <a:buAutoNum type="arabicPeriod"/>
            </a:pPr>
            <a:r>
              <a:rPr lang="ru-RU" sz="2500" dirty="0" smtClean="0"/>
              <a:t>Чем отличаются тепловые двигатели от электрических?</a:t>
            </a:r>
          </a:p>
          <a:p>
            <a:pPr marL="514350" indent="-514350">
              <a:buFontTx/>
              <a:buAutoNum type="arabicPeriod"/>
            </a:pPr>
            <a:r>
              <a:rPr lang="ru-RU" sz="2500" dirty="0" smtClean="0"/>
              <a:t>Приведите примеры тепловых и электрических двигателей.</a:t>
            </a:r>
          </a:p>
          <a:p>
            <a:pPr marL="514350" indent="-514350">
              <a:buFontTx/>
              <a:buAutoNum type="arabicPeriod"/>
            </a:pPr>
            <a:r>
              <a:rPr lang="ru-RU" sz="2500" dirty="0" smtClean="0"/>
              <a:t>Принцип работы электрического двигателя.</a:t>
            </a:r>
          </a:p>
          <a:p>
            <a:pPr marL="514350" indent="-514350">
              <a:buFontTx/>
              <a:buAutoNum type="arabicPeriod"/>
            </a:pPr>
            <a:r>
              <a:rPr lang="ru-RU" sz="2500" dirty="0" smtClean="0"/>
              <a:t>Что такое серводвигатель?</a:t>
            </a:r>
          </a:p>
          <a:p>
            <a:pPr marL="514350" indent="-514350">
              <a:buAutoNum type="arabicPeriod"/>
            </a:pPr>
            <a:endParaRPr lang="ru-RU" sz="2400" dirty="0" smtClean="0"/>
          </a:p>
        </p:txBody>
      </p:sp>
      <p:pic>
        <p:nvPicPr>
          <p:cNvPr id="1028" name="Picture 4" descr="ÐÐ°ÑÑÐ¸Ð½ÐºÐ¸ Ð¿Ð¾ Ð·Ð°Ð¿ÑÐ¾ÑÑ Ð´ÐµÑÐ¸ Ð¿Ð¾Ð´Ð½Ð¸Ð¼Ð°ÑÑ ÑÑÐºÐ¸ Ð½Ð° ÑÑÐ¾Ðº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4318556"/>
            <a:ext cx="3500462" cy="23336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Тема: Серводвигатель</a:t>
            </a:r>
            <a:r>
              <a:rPr lang="ru-RU" dirty="0"/>
              <a:t>. Подключение серводвигателя.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042982"/>
          </a:xfrm>
        </p:spPr>
        <p:txBody>
          <a:bodyPr>
            <a:normAutofit/>
          </a:bodyPr>
          <a:lstStyle/>
          <a:p>
            <a:pPr lvl="0" algn="just">
              <a:buNone/>
            </a:pPr>
            <a:r>
              <a:rPr lang="ru-RU" dirty="0" smtClean="0"/>
              <a:t>Задачи, которые решает текущая тема:</a:t>
            </a:r>
          </a:p>
          <a:p>
            <a:pPr algn="just">
              <a:buNone/>
            </a:pPr>
            <a:endParaRPr lang="ru-RU" dirty="0"/>
          </a:p>
        </p:txBody>
      </p:sp>
      <p:pic>
        <p:nvPicPr>
          <p:cNvPr id="26626" name="Picture 2" descr="ÐÐ°ÑÑÐ¸Ð½ÐºÐ¸ Ð¿Ð¾ Ð·Ð°Ð¿ÑÐ¾ÑÑ Ð·Ð°Ð´Ð°Ñ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643182"/>
            <a:ext cx="2336776" cy="3497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000364" y="2143116"/>
            <a:ext cx="578647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buChar char="-"/>
            </a:pPr>
            <a:r>
              <a:rPr lang="ru-RU" sz="3200" dirty="0"/>
              <a:t> </a:t>
            </a:r>
            <a:r>
              <a:rPr lang="ru-RU" sz="3200" dirty="0" smtClean="0">
                <a:solidFill>
                  <a:srgbClr val="000000"/>
                </a:solidFill>
              </a:rPr>
              <a:t>сформулировать понятие «сервопривод»;</a:t>
            </a:r>
          </a:p>
          <a:p>
            <a:pPr lvl="0" algn="ctr">
              <a:buChar char="-"/>
            </a:pPr>
            <a:r>
              <a:rPr lang="ru-RU" sz="3200" dirty="0" smtClean="0">
                <a:solidFill>
                  <a:srgbClr val="000000"/>
                </a:solidFill>
              </a:rPr>
              <a:t>​ раскрыть принцип работы сервопривода;</a:t>
            </a:r>
          </a:p>
          <a:p>
            <a:pPr lvl="0" algn="ctr">
              <a:buChar char="-"/>
            </a:pPr>
            <a:r>
              <a:rPr lang="ru-RU" sz="3200" dirty="0" smtClean="0">
                <a:solidFill>
                  <a:srgbClr val="000000"/>
                </a:solidFill>
              </a:rPr>
              <a:t>​ научить подключать сервопривод к </a:t>
            </a:r>
            <a:r>
              <a:rPr lang="ru-RU" sz="3200" dirty="0" err="1" smtClean="0">
                <a:solidFill>
                  <a:srgbClr val="000000"/>
                </a:solidFill>
              </a:rPr>
              <a:t>Arduino</a:t>
            </a:r>
            <a:r>
              <a:rPr lang="ru-RU" sz="3200" dirty="0" smtClean="0">
                <a:solidFill>
                  <a:srgbClr val="000000"/>
                </a:solidFill>
              </a:rPr>
              <a:t>;</a:t>
            </a:r>
          </a:p>
          <a:p>
            <a:pPr lvl="0" algn="ctr">
              <a:buChar char="-"/>
            </a:pPr>
            <a:r>
              <a:rPr lang="ru-RU" sz="3200" dirty="0" smtClean="0">
                <a:solidFill>
                  <a:srgbClr val="000000"/>
                </a:solidFill>
              </a:rPr>
              <a:t>​ организовать работу сервопривода синхронно с другими устройствами.</a:t>
            </a:r>
            <a:endParaRPr lang="ru-RU" sz="3200" dirty="0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Тема: Серводвигатель</a:t>
            </a:r>
            <a:r>
              <a:rPr lang="ru-RU" dirty="0"/>
              <a:t>. Подключение серводвигателя.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Закрепляем понятие сервопривода.</a:t>
            </a:r>
          </a:p>
        </p:txBody>
      </p:sp>
      <p:pic>
        <p:nvPicPr>
          <p:cNvPr id="4" name="Picture 5" descr="ÐÐ°ÑÑÐ¸Ð½ÐºÐ¸ Ð¿Ð¾ Ð·Ð°Ð¿ÑÐ¾ÑÑ Ð¾Ð±ÑÐ°ÑÐ¸ÑÐµ Ð²Ð½Ð¸Ð¼Ð°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360" y="3214686"/>
            <a:ext cx="2292128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Содержимое 2"/>
          <p:cNvSpPr txBox="1">
            <a:spLocks/>
          </p:cNvSpPr>
          <p:nvPr/>
        </p:nvSpPr>
        <p:spPr>
          <a:xfrm>
            <a:off x="2857488" y="2214554"/>
            <a:ext cx="6000792" cy="442915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Сервопривод — это привод с управлением через отрицательную обратную связь, позволяющую точно управлять параметрами движения. Сервоприводом является любой тип механического привода, имеющий в составе датчик (положения, скорости, усилия и т.п.) и блок управления приводом, автоматически поддерживающий необходимые параметры на датчике и устройстве согласно заданному внешнему значению.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2214554"/>
            <a:ext cx="8643998" cy="4429156"/>
          </a:xfrm>
          <a:prstGeom prst="rect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5072074"/>
            <a:ext cx="24912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БЛОК «ВАЖНО»!!!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85926"/>
            <a:ext cx="5472122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700" dirty="0" smtClean="0"/>
              <a:t>Простое понятие сервопривода</a:t>
            </a:r>
          </a:p>
          <a:p>
            <a:pPr algn="just">
              <a:buNone/>
            </a:pPr>
            <a:endParaRPr lang="ru-RU" sz="2700" dirty="0" smtClean="0"/>
          </a:p>
          <a:p>
            <a:pPr lvl="0" algn="just">
              <a:buNone/>
            </a:pPr>
            <a:r>
              <a:rPr lang="ru-RU" sz="2700" dirty="0" smtClean="0"/>
              <a:t>Сервоприводом чаще всего называют механизм с электромотором, которому можно дать команду повернуться на заданный угол и удерживать это положение.</a:t>
            </a:r>
            <a:endParaRPr lang="ru-RU" sz="27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Тема: Серводвигатель</a:t>
            </a:r>
            <a:r>
              <a:rPr lang="ru-RU" dirty="0"/>
              <a:t>. Подключение серводвигателя. </a:t>
            </a:r>
          </a:p>
        </p:txBody>
      </p:sp>
      <p:pic>
        <p:nvPicPr>
          <p:cNvPr id="10245" name="Picture 5" descr="ÐÐ°ÑÑÐ¸Ð½ÐºÐ¸ Ð¿Ð¾ Ð·Ð°Ð¿ÑÐ¾ÑÑ Ð½ÐµÐ·Ð½Ð°Ð¹ÐºÐ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98" y="1785926"/>
            <a:ext cx="2928882" cy="4195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Тема: Серводвигатель</a:t>
            </a:r>
            <a:r>
              <a:rPr lang="ru-RU" dirty="0"/>
              <a:t>. Подключение серводвигателя. </a:t>
            </a: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6472254" cy="61435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700" dirty="0" smtClean="0"/>
              <a:t>Устройство сервопривода.</a:t>
            </a:r>
            <a:endParaRPr lang="ru-RU" sz="2700" dirty="0"/>
          </a:p>
        </p:txBody>
      </p:sp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176485"/>
            <a:ext cx="6124575" cy="4467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600200"/>
            <a:ext cx="8643998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Вид сервопривода в н</a:t>
            </a:r>
            <a:r>
              <a:rPr lang="ru-RU" dirty="0"/>
              <a:t>а</a:t>
            </a:r>
            <a:r>
              <a:rPr lang="ru-RU" dirty="0" smtClean="0"/>
              <a:t>боре </a:t>
            </a:r>
            <a:r>
              <a:rPr lang="en-US" dirty="0" err="1" smtClean="0"/>
              <a:t>Arduino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Тема: Серводвигатель</a:t>
            </a:r>
            <a:r>
              <a:rPr lang="ru-RU" dirty="0"/>
              <a:t>. Подключение серводвигателя. </a:t>
            </a:r>
          </a:p>
        </p:txBody>
      </p:sp>
      <p:pic>
        <p:nvPicPr>
          <p:cNvPr id="21506" name="Picture 2" descr="https://mcustore.ru/img/site/mikro-servoprivod-sg90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285991"/>
            <a:ext cx="5857916" cy="44352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472518" cy="4972072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Подключение сервопривода к </a:t>
            </a:r>
            <a:r>
              <a:rPr lang="en-US" dirty="0" err="1" smtClean="0"/>
              <a:t>Arduino</a:t>
            </a:r>
            <a:r>
              <a:rPr lang="en-US" dirty="0" smtClean="0"/>
              <a:t>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Для </a:t>
            </a:r>
            <a:r>
              <a:rPr lang="ru-RU" dirty="0"/>
              <a:t>сборки модели с сервоприводом нам </a:t>
            </a:r>
            <a:r>
              <a:rPr lang="ru-RU" dirty="0" smtClean="0"/>
              <a:t>потребуется</a:t>
            </a:r>
            <a:r>
              <a:rPr lang="ru-RU" dirty="0"/>
              <a:t>:</a:t>
            </a:r>
          </a:p>
          <a:p>
            <a:r>
              <a:rPr lang="ru-RU" dirty="0" smtClean="0"/>
              <a:t>плата </a:t>
            </a:r>
            <a:r>
              <a:rPr lang="ru-RU" dirty="0" err="1" smtClean="0"/>
              <a:t>Arduino</a:t>
            </a:r>
            <a:r>
              <a:rPr lang="ru-RU" dirty="0" smtClean="0"/>
              <a:t>;</a:t>
            </a:r>
            <a:endParaRPr lang="ru-RU" dirty="0"/>
          </a:p>
          <a:p>
            <a:r>
              <a:rPr lang="ru-RU" dirty="0" smtClean="0"/>
              <a:t>3 </a:t>
            </a:r>
            <a:r>
              <a:rPr lang="ru-RU" dirty="0"/>
              <a:t>провода </a:t>
            </a:r>
            <a:r>
              <a:rPr lang="ru-RU" dirty="0" smtClean="0"/>
              <a:t>«папа-папа»;</a:t>
            </a:r>
            <a:endParaRPr lang="ru-RU" dirty="0"/>
          </a:p>
          <a:p>
            <a:r>
              <a:rPr lang="ru-RU" dirty="0" smtClean="0"/>
              <a:t>сервопривод.</a:t>
            </a:r>
            <a:endParaRPr lang="ru-RU" u="sng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Дополнительное задание:</a:t>
            </a:r>
            <a:endParaRPr lang="ru-RU" dirty="0"/>
          </a:p>
          <a:p>
            <a:r>
              <a:rPr lang="ru-RU" dirty="0" smtClean="0"/>
              <a:t>светодиодная шкала;</a:t>
            </a:r>
            <a:endParaRPr lang="ru-RU" dirty="0"/>
          </a:p>
          <a:p>
            <a:r>
              <a:rPr lang="ru-RU" dirty="0" smtClean="0"/>
              <a:t>1 резистор </a:t>
            </a:r>
            <a:r>
              <a:rPr lang="ru-RU" dirty="0"/>
              <a:t>на </a:t>
            </a:r>
            <a:r>
              <a:rPr lang="ru-RU" dirty="0" smtClean="0"/>
              <a:t>220ОМ;</a:t>
            </a:r>
            <a:endParaRPr lang="ru-RU" dirty="0"/>
          </a:p>
          <a:p>
            <a:r>
              <a:rPr lang="ru-RU" dirty="0" smtClean="0"/>
              <a:t>2 проводов «папа-папа».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Тема: Серводвигатель</a:t>
            </a:r>
            <a:r>
              <a:rPr lang="ru-RU" dirty="0"/>
              <a:t>. Подключение серводвигателя. </a:t>
            </a:r>
          </a:p>
        </p:txBody>
      </p:sp>
      <p:pic>
        <p:nvPicPr>
          <p:cNvPr id="7170" name="Picture 2" descr="ÐÐ°ÑÑÐ¸Ð½ÐºÐ¸ Ð¿Ð¾ Ð·Ð°Ð¿ÑÐ¾ÑÑ ÐºÐ¾Ð¼Ð¿Ð»ÐµÐºÑ Ð°ÑÐ´ÑÐ¸Ð½Ð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3000372"/>
            <a:ext cx="3238476" cy="3238476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75723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Типовая схема подключение.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Тема: Серводвигатель</a:t>
            </a:r>
            <a:r>
              <a:rPr lang="ru-RU" dirty="0"/>
              <a:t>. Подключение серводвигателя. </a:t>
            </a: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5715008" y="3429000"/>
            <a:ext cx="3286116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БЛОК «ВАЖНО»!!!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красный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питание (5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коричневый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или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чёрный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земля</a:t>
            </a:r>
            <a:r>
              <a:rPr kumimoji="0" lang="en-US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(GND)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жёлтый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или </a:t>
            </a: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белый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сигнал (подключается к цифровому выходу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Arduino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9461" name="Picture 5" descr="ÐÐ°ÑÑÐ¸Ð½ÐºÐ¸ Ð¿Ð¾ Ð·Ð°Ð¿ÑÐ¾ÑÑ Ð¾Ð±ÑÐ°ÑÐ¸ÑÐµ Ð²Ð½Ð¸Ð¼Ð°Ð½Ð¸Ð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0400" y="1571612"/>
            <a:ext cx="2292128" cy="171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Прямоугольник 7"/>
          <p:cNvSpPr/>
          <p:nvPr/>
        </p:nvSpPr>
        <p:spPr>
          <a:xfrm>
            <a:off x="5786446" y="1428736"/>
            <a:ext cx="3214710" cy="507209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63500">
            <a:contourClr>
              <a:srgbClr val="FF00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3"/>
          <a:srcRect b="3571"/>
          <a:stretch>
            <a:fillRect/>
          </a:stretch>
        </p:blipFill>
        <p:spPr bwMode="auto">
          <a:xfrm>
            <a:off x="285720" y="2643182"/>
            <a:ext cx="5162550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16BC1B-15B0-4476-8733-D696411E5E5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521</Words>
  <Application>Microsoft Office PowerPoint</Application>
  <PresentationFormat>Экран (4:3)</PresentationFormat>
  <Paragraphs>100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 Практическое занятие №20  Серводвигатель.  Подключение серводвигателя к Arduino. </vt:lpstr>
      <vt:lpstr>Повторение пройденного материала</vt:lpstr>
      <vt:lpstr>Тема: Серводвигатель. Подключение серводвигателя. </vt:lpstr>
      <vt:lpstr>Тема: Серводвигатель. Подключение серводвигателя. </vt:lpstr>
      <vt:lpstr>Тема: Серводвигатель. Подключение серводвигателя. </vt:lpstr>
      <vt:lpstr>Тема: Серводвигатель. Подключение серводвигателя. </vt:lpstr>
      <vt:lpstr>Тема: Серводвигатель. Подключение серводвигателя. </vt:lpstr>
      <vt:lpstr>Тема: Серводвигатель. Подключение серводвигателя. </vt:lpstr>
      <vt:lpstr>Тема: Серводвигатель. Подключение серводвигателя. </vt:lpstr>
      <vt:lpstr>Тема: Серводвигатель. Подключение серводвигателя. </vt:lpstr>
      <vt:lpstr>Тема: Серводвигатель. Подключение серводвигателя. </vt:lpstr>
      <vt:lpstr>Тема: Серводвигатель. Подключение серводвигателя. </vt:lpstr>
      <vt:lpstr>Тема: Серводвигатель. Подключение серводвигателя. </vt:lpstr>
      <vt:lpstr>Свободное время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Серводвигатель. Подключение серводвигателя.</dc:title>
  <dc:creator>Ольга</dc:creator>
  <cp:lastModifiedBy>Ольга</cp:lastModifiedBy>
  <cp:revision>24</cp:revision>
  <dcterms:created xsi:type="dcterms:W3CDTF">2019-02-11T10:58:28Z</dcterms:created>
  <dcterms:modified xsi:type="dcterms:W3CDTF">2019-06-05T11:07:14Z</dcterms:modified>
</cp:coreProperties>
</file>