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3.jpg" ContentType="image/jpeg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media/image7.jpg" ContentType="image/jpeg"/>
  <Override PartName="/ppt/media/image8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81" r:id="rId4"/>
    <p:sldId id="261" r:id="rId5"/>
    <p:sldId id="268" r:id="rId6"/>
    <p:sldId id="297" r:id="rId7"/>
    <p:sldId id="298" r:id="rId8"/>
    <p:sldId id="296" r:id="rId9"/>
    <p:sldId id="299" r:id="rId10"/>
    <p:sldId id="295" r:id="rId11"/>
    <p:sldId id="287" r:id="rId12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интерес к статьям о школьных новостях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начало учебного года</c:v>
                </c:pt>
                <c:pt idx="1">
                  <c:v>март 2019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0.56000000000000005</c:v>
                </c:pt>
                <c:pt idx="1">
                  <c:v>0.54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интерес к статьям о толерантности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начало учебного года</c:v>
                </c:pt>
                <c:pt idx="1">
                  <c:v>март 2019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0.23</c:v>
                </c:pt>
                <c:pt idx="1">
                  <c:v>0.47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интерес к материалам о православии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начало учебного года</c:v>
                </c:pt>
                <c:pt idx="1">
                  <c:v>март 2019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0.25</c:v>
                </c:pt>
                <c:pt idx="1">
                  <c:v>0.67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5384576"/>
        <c:axId val="125386112"/>
      </c:barChart>
      <c:catAx>
        <c:axId val="125384576"/>
        <c:scaling>
          <c:orientation val="minMax"/>
        </c:scaling>
        <c:delete val="0"/>
        <c:axPos val="b"/>
        <c:majorTickMark val="out"/>
        <c:minorTickMark val="none"/>
        <c:tickLblPos val="nextTo"/>
        <c:crossAx val="125386112"/>
        <c:crosses val="autoZero"/>
        <c:auto val="1"/>
        <c:lblAlgn val="ctr"/>
        <c:lblOffset val="100"/>
        <c:noMultiLvlLbl val="0"/>
      </c:catAx>
      <c:valAx>
        <c:axId val="12538611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253845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760960435501115"/>
          <c:y val="0.30609765125513155"/>
          <c:w val="0.31078545737338387"/>
          <c:h val="0.5416505148394912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89906730408699"/>
          <c:y val="2.7488827410087253E-2"/>
          <c:w val="0.48303454255718037"/>
          <c:h val="0.837143363836277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готов к ее защите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 проекта</c:v>
                </c:pt>
                <c:pt idx="1">
                  <c:v>Во время проекта</c:v>
                </c:pt>
              </c:strCache>
            </c:strRef>
          </c:cat>
          <c:val>
            <c:numRef>
              <c:f>Лист1!$B$2:$B$3</c:f>
              <c:numCache>
                <c:formatCode>0.00</c:formatCode>
                <c:ptCount val="2"/>
                <c:pt idx="0" formatCode="0.00%">
                  <c:v>3.4000000000000002E-2</c:v>
                </c:pt>
                <c:pt idx="1">
                  <c:v>9.9000000000000005E-2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патриотизм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 проекта</c:v>
                </c:pt>
                <c:pt idx="1">
                  <c:v>Во время проекта</c:v>
                </c:pt>
              </c:strCache>
            </c:strRef>
          </c:cat>
          <c:val>
            <c:numRef>
              <c:f>Лист1!$C$2:$C$3</c:f>
              <c:numCache>
                <c:formatCode>0.00%</c:formatCode>
                <c:ptCount val="2"/>
                <c:pt idx="0">
                  <c:v>0.156</c:v>
                </c:pt>
                <c:pt idx="1">
                  <c:v>0.19309999999999999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достойное поведение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 проекта</c:v>
                </c:pt>
                <c:pt idx="1">
                  <c:v>Во время проекта</c:v>
                </c:pt>
              </c:strCache>
            </c:strRef>
          </c:cat>
          <c:val>
            <c:numRef>
              <c:f>Лист1!$D$2:$D$3</c:f>
              <c:numCache>
                <c:formatCode>0.00%</c:formatCode>
                <c:ptCount val="2"/>
                <c:pt idx="0">
                  <c:v>0.23599999999999999</c:v>
                </c:pt>
                <c:pt idx="1">
                  <c:v>0.26240000000000002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зрелость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 проекта</c:v>
                </c:pt>
                <c:pt idx="1">
                  <c:v>Во время проекта</c:v>
                </c:pt>
              </c:strCache>
            </c:strRef>
          </c:cat>
          <c:val>
            <c:numRef>
              <c:f>Лист1!$E$2:$E$3</c:f>
              <c:numCache>
                <c:formatCode>0.00%</c:formatCode>
                <c:ptCount val="2"/>
                <c:pt idx="0">
                  <c:v>0.121</c:v>
                </c:pt>
                <c:pt idx="1">
                  <c:v>0.154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уважение к другим людям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 проекта</c:v>
                </c:pt>
                <c:pt idx="1">
                  <c:v>Во время проекта</c:v>
                </c:pt>
              </c:strCache>
            </c:strRef>
          </c:cat>
          <c:val>
            <c:numRef>
              <c:f>Лист1!$F$2:$F$3</c:f>
              <c:numCache>
                <c:formatCode>0.00%</c:formatCode>
                <c:ptCount val="2"/>
                <c:pt idx="0">
                  <c:v>0.123</c:v>
                </c:pt>
                <c:pt idx="1">
                  <c:v>0.25740000000000002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030464"/>
        <c:axId val="136048640"/>
      </c:barChart>
      <c:catAx>
        <c:axId val="136030464"/>
        <c:scaling>
          <c:orientation val="minMax"/>
        </c:scaling>
        <c:delete val="0"/>
        <c:axPos val="b"/>
        <c:majorTickMark val="out"/>
        <c:minorTickMark val="none"/>
        <c:tickLblPos val="nextTo"/>
        <c:crossAx val="136048640"/>
        <c:crosses val="autoZero"/>
        <c:auto val="1"/>
        <c:lblAlgn val="ctr"/>
        <c:lblOffset val="100"/>
        <c:noMultiLvlLbl val="0"/>
      </c:catAx>
      <c:valAx>
        <c:axId val="136048640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13603046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24838" y="2038925"/>
            <a:ext cx="6894322" cy="695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C0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6470227" y="5013176"/>
            <a:ext cx="0" cy="576580"/>
          </a:xfrm>
          <a:custGeom>
            <a:avLst/>
            <a:gdLst/>
            <a:ahLst/>
            <a:cxnLst/>
            <a:rect l="l" t="t" r="r" b="b"/>
            <a:pathLst>
              <a:path h="576579">
                <a:moveTo>
                  <a:pt x="0" y="0"/>
                </a:moveTo>
                <a:lnTo>
                  <a:pt x="0" y="576059"/>
                </a:lnTo>
              </a:path>
            </a:pathLst>
          </a:custGeom>
          <a:ln w="25400">
            <a:solidFill>
              <a:srgbClr val="F9C62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446848" y="4679808"/>
            <a:ext cx="1023619" cy="451484"/>
          </a:xfrm>
          <a:custGeom>
            <a:avLst/>
            <a:gdLst/>
            <a:ahLst/>
            <a:cxnLst/>
            <a:rect l="l" t="t" r="r" b="b"/>
            <a:pathLst>
              <a:path w="1023620" h="451485">
                <a:moveTo>
                  <a:pt x="1023378" y="450900"/>
                </a:moveTo>
                <a:lnTo>
                  <a:pt x="632612" y="441375"/>
                </a:lnTo>
                <a:lnTo>
                  <a:pt x="0" y="0"/>
                </a:lnTo>
              </a:path>
            </a:pathLst>
          </a:custGeom>
          <a:ln w="25400">
            <a:solidFill>
              <a:srgbClr val="F9C62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596631"/>
            <a:ext cx="9144000" cy="52613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1384" y="0"/>
            <a:ext cx="9101391" cy="231688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1838607"/>
            <a:ext cx="408305" cy="0"/>
          </a:xfrm>
          <a:custGeom>
            <a:avLst/>
            <a:gdLst/>
            <a:ahLst/>
            <a:cxnLst/>
            <a:rect l="l" t="t" r="r" b="b"/>
            <a:pathLst>
              <a:path w="408305">
                <a:moveTo>
                  <a:pt x="0" y="0"/>
                </a:moveTo>
                <a:lnTo>
                  <a:pt x="407993" y="0"/>
                </a:lnTo>
              </a:path>
            </a:pathLst>
          </a:custGeom>
          <a:ln w="5488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31384" y="2246315"/>
            <a:ext cx="941705" cy="0"/>
          </a:xfrm>
          <a:custGeom>
            <a:avLst/>
            <a:gdLst/>
            <a:ahLst/>
            <a:cxnLst/>
            <a:rect l="l" t="t" r="r" b="b"/>
            <a:pathLst>
              <a:path w="941705">
                <a:moveTo>
                  <a:pt x="0" y="0"/>
                </a:moveTo>
                <a:lnTo>
                  <a:pt x="941523" y="0"/>
                </a:lnTo>
              </a:path>
            </a:pathLst>
          </a:custGeom>
          <a:ln w="2352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2291040" y="2246315"/>
            <a:ext cx="1757680" cy="0"/>
          </a:xfrm>
          <a:custGeom>
            <a:avLst/>
            <a:gdLst/>
            <a:ahLst/>
            <a:cxnLst/>
            <a:rect l="l" t="t" r="r" b="b"/>
            <a:pathLst>
              <a:path w="1757679">
                <a:moveTo>
                  <a:pt x="0" y="0"/>
                </a:moveTo>
                <a:lnTo>
                  <a:pt x="1757511" y="0"/>
                </a:lnTo>
              </a:path>
            </a:pathLst>
          </a:custGeom>
          <a:ln w="2352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1443669" y="2254156"/>
            <a:ext cx="721995" cy="0"/>
          </a:xfrm>
          <a:custGeom>
            <a:avLst/>
            <a:gdLst/>
            <a:ahLst/>
            <a:cxnLst/>
            <a:rect l="l" t="t" r="r" b="b"/>
            <a:pathLst>
              <a:path w="721994">
                <a:moveTo>
                  <a:pt x="0" y="0"/>
                </a:moveTo>
                <a:lnTo>
                  <a:pt x="721834" y="0"/>
                </a:lnTo>
              </a:path>
            </a:pathLst>
          </a:custGeom>
          <a:ln w="1568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574" y="206311"/>
            <a:ext cx="8900850" cy="1245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59794" y="1491895"/>
            <a:ext cx="5824410" cy="175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C0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0" y="5589231"/>
            <a:ext cx="9144000" cy="1269365"/>
          </a:xfrm>
          <a:custGeom>
            <a:avLst/>
            <a:gdLst/>
            <a:ahLst/>
            <a:cxnLst/>
            <a:rect l="l" t="t" r="r" b="b"/>
            <a:pathLst>
              <a:path w="9144000" h="1269365">
                <a:moveTo>
                  <a:pt x="0" y="1268768"/>
                </a:moveTo>
                <a:lnTo>
                  <a:pt x="9144000" y="1268768"/>
                </a:lnTo>
                <a:lnTo>
                  <a:pt x="9144000" y="0"/>
                </a:lnTo>
                <a:lnTo>
                  <a:pt x="0" y="0"/>
                </a:lnTo>
                <a:lnTo>
                  <a:pt x="0" y="1268768"/>
                </a:lnTo>
                <a:close/>
              </a:path>
            </a:pathLst>
          </a:custGeom>
          <a:solidFill>
            <a:srgbClr val="4444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5445226"/>
            <a:ext cx="9144000" cy="144145"/>
          </a:xfrm>
          <a:custGeom>
            <a:avLst/>
            <a:gdLst/>
            <a:ahLst/>
            <a:cxnLst/>
            <a:rect l="l" t="t" r="r" b="b"/>
            <a:pathLst>
              <a:path w="9144000" h="144145">
                <a:moveTo>
                  <a:pt x="0" y="144005"/>
                </a:moveTo>
                <a:lnTo>
                  <a:pt x="9144000" y="144005"/>
                </a:lnTo>
                <a:lnTo>
                  <a:pt x="9144000" y="0"/>
                </a:lnTo>
                <a:lnTo>
                  <a:pt x="0" y="0"/>
                </a:lnTo>
                <a:lnTo>
                  <a:pt x="0" y="144005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667" b="62289"/>
          <a:stretch/>
        </p:blipFill>
        <p:spPr>
          <a:xfrm>
            <a:off x="-76200" y="4919969"/>
            <a:ext cx="9296400" cy="1633232"/>
          </a:xfrm>
          <a:prstGeom prst="rect">
            <a:avLst/>
          </a:prstGeom>
        </p:spPr>
      </p:pic>
      <p:grpSp>
        <p:nvGrpSpPr>
          <p:cNvPr id="10" name="Group 4"/>
          <p:cNvGrpSpPr>
            <a:grpSpLocks/>
          </p:cNvGrpSpPr>
          <p:nvPr/>
        </p:nvGrpSpPr>
        <p:grpSpPr bwMode="auto">
          <a:xfrm>
            <a:off x="-76200" y="0"/>
            <a:ext cx="9144000" cy="6858000"/>
            <a:chOff x="0" y="0"/>
            <a:chExt cx="5760" cy="432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864" y="4128"/>
              <a:ext cx="4896" cy="1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>
                <a:latin typeface="Calibri" pitchFamily="34" charset="0"/>
              </a:endParaRPr>
            </a:p>
          </p:txBody>
        </p:sp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864" cy="5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>
                <a:latin typeface="Calibri" pitchFamily="34" charset="0"/>
              </a:endParaRPr>
            </a:p>
          </p:txBody>
        </p:sp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0" y="576"/>
              <a:ext cx="864" cy="37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dirty="0" smtClean="0">
                <a:latin typeface="Calibri" pitchFamily="34" charset="0"/>
              </a:endParaRPr>
            </a:p>
            <a:p>
              <a:pPr eaLnBrk="1" hangingPunct="1"/>
              <a:endParaRPr lang="ru-RU" altLang="ru-RU" dirty="0">
                <a:latin typeface="Calibri" pitchFamily="34" charset="0"/>
              </a:endParaRPr>
            </a:p>
            <a:p>
              <a:pPr eaLnBrk="1" hangingPunct="1"/>
              <a:endParaRPr lang="ru-RU" altLang="ru-RU" dirty="0" smtClean="0">
                <a:latin typeface="Calibri" pitchFamily="34" charset="0"/>
              </a:endParaRPr>
            </a:p>
            <a:p>
              <a:pPr eaLnBrk="1" hangingPunct="1"/>
              <a:endParaRPr lang="ru-RU" altLang="ru-RU" dirty="0">
                <a:latin typeface="Calibri" pitchFamily="34" charset="0"/>
              </a:endParaRPr>
            </a:p>
            <a:p>
              <a:pPr eaLnBrk="1" hangingPunct="1"/>
              <a:endParaRPr lang="ru-RU" altLang="ru-RU" dirty="0" smtClean="0">
                <a:latin typeface="Calibri" pitchFamily="34" charset="0"/>
              </a:endParaRPr>
            </a:p>
            <a:p>
              <a:pPr eaLnBrk="1" hangingPunct="1"/>
              <a:endParaRPr lang="ru-RU" altLang="ru-RU" dirty="0">
                <a:latin typeface="Calibri" pitchFamily="34" charset="0"/>
              </a:endParaRPr>
            </a:p>
            <a:p>
              <a:pPr eaLnBrk="1" hangingPunct="1"/>
              <a:endParaRPr lang="ru-RU" altLang="ru-RU" dirty="0" smtClean="0">
                <a:latin typeface="Calibri" pitchFamily="34" charset="0"/>
              </a:endParaRPr>
            </a:p>
            <a:p>
              <a:pPr eaLnBrk="1" hangingPunct="1"/>
              <a:endParaRPr lang="ru-RU" altLang="ru-RU" dirty="0">
                <a:latin typeface="Calibri" pitchFamily="34" charset="0"/>
              </a:endParaRPr>
            </a:p>
            <a:p>
              <a:pPr eaLnBrk="1" hangingPunct="1"/>
              <a:endParaRPr lang="ru-RU" altLang="ru-RU" dirty="0" smtClean="0">
                <a:latin typeface="Calibri" pitchFamily="34" charset="0"/>
              </a:endParaRPr>
            </a:p>
            <a:p>
              <a:pPr eaLnBrk="1" hangingPunct="1"/>
              <a:endParaRPr lang="ru-RU" altLang="ru-RU" dirty="0">
                <a:latin typeface="Calibri" pitchFamily="34" charset="0"/>
              </a:endParaRPr>
            </a:p>
            <a:p>
              <a:pPr eaLnBrk="1" hangingPunct="1"/>
              <a:endParaRPr lang="ru-RU" altLang="ru-RU" dirty="0" smtClean="0">
                <a:solidFill>
                  <a:schemeClr val="bg1"/>
                </a:solidFill>
                <a:latin typeface="Calibri" pitchFamily="34" charset="0"/>
              </a:endParaRPr>
            </a:p>
            <a:p>
              <a:pPr eaLnBrk="1" hangingPunct="1"/>
              <a:endParaRPr lang="ru-RU" altLang="ru-RU" dirty="0">
                <a:latin typeface="Calibri" pitchFamily="34" charset="0"/>
              </a:endParaRPr>
            </a:p>
            <a:p>
              <a:pPr eaLnBrk="1" hangingPunct="1"/>
              <a:endParaRPr lang="ru-RU" altLang="ru-RU" dirty="0" smtClean="0">
                <a:latin typeface="Calibri" pitchFamily="34" charset="0"/>
              </a:endParaRPr>
            </a:p>
            <a:p>
              <a:pPr eaLnBrk="1" hangingPunct="1"/>
              <a:endParaRPr lang="ru-RU" altLang="ru-RU" dirty="0">
                <a:latin typeface="Calibri" pitchFamily="34" charset="0"/>
              </a:endParaRPr>
            </a:p>
            <a:p>
              <a:pPr eaLnBrk="1" hangingPunct="1"/>
              <a:endParaRPr lang="ru-RU" altLang="ru-RU" dirty="0" smtClean="0">
                <a:latin typeface="Calibri" pitchFamily="34" charset="0"/>
              </a:endParaRPr>
            </a:p>
            <a:p>
              <a:pPr eaLnBrk="1" hangingPunct="1"/>
              <a:endParaRPr lang="ru-RU" altLang="ru-RU" dirty="0" smtClean="0">
                <a:latin typeface="Calibri" pitchFamily="34" charset="0"/>
              </a:endParaRPr>
            </a:p>
            <a:p>
              <a:pPr eaLnBrk="1" hangingPunct="1"/>
              <a:endParaRPr lang="ru-RU" altLang="ru-RU" dirty="0">
                <a:latin typeface="Calibri" pitchFamily="34" charset="0"/>
              </a:endParaRPr>
            </a:p>
            <a:p>
              <a:pPr eaLnBrk="1" hangingPunct="1"/>
              <a:r>
                <a:rPr lang="ru-RU" altLang="ru-RU" sz="1400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г.Буэнос</a:t>
              </a:r>
              <a:r>
                <a:rPr lang="ru-RU" altLang="ru-RU" sz="1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-Айрес </a:t>
              </a:r>
            </a:p>
            <a:p>
              <a:pPr eaLnBrk="1" hangingPunct="1"/>
              <a:endParaRPr lang="ru-RU" altLang="ru-RU" sz="1600" dirty="0">
                <a:solidFill>
                  <a:schemeClr val="bg1"/>
                </a:solidFill>
                <a:latin typeface="Calibri" pitchFamily="34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ru-RU" altLang="ru-RU" sz="1600" dirty="0" smtClean="0">
                  <a:solidFill>
                    <a:schemeClr val="bg1"/>
                  </a:solidFill>
                  <a:latin typeface="Calibri" pitchFamily="34" charset="0"/>
                  <a:cs typeface="Times New Roman" panose="02020603050405020304" pitchFamily="18" charset="0"/>
                </a:rPr>
                <a:t>            </a:t>
              </a:r>
              <a:r>
                <a:rPr lang="ru-RU" altLang="ru-RU" sz="16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2019</a:t>
              </a:r>
              <a:endParaRPr lang="ru-RU" alt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816" y="0"/>
              <a:ext cx="4944" cy="5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Calibri" pitchFamily="34" charset="0"/>
                </a:rPr>
                <a:t>          </a:t>
              </a:r>
              <a:r>
                <a:rPr lang="ru-RU" altLang="ru-RU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Средняя общеобразовательная школа при Посольстве России</a:t>
              </a:r>
            </a:p>
            <a:p>
              <a:pPr algn="ctr" eaLnBrk="1" hangingPunct="1"/>
              <a:r>
                <a:rPr lang="ru-RU" altLang="ru-RU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в</a:t>
              </a:r>
              <a:r>
                <a:rPr lang="ru-RU" altLang="ru-RU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Аргентине</a:t>
              </a:r>
              <a:endParaRPr lang="ru-RU" alt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96" y="4128"/>
              <a:ext cx="96" cy="96"/>
            </a:xfrm>
            <a:prstGeom prst="rect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>
                <a:latin typeface="Calibri" pitchFamily="34" charset="0"/>
              </a:endParaRPr>
            </a:p>
          </p:txBody>
        </p:sp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96" y="3984"/>
              <a:ext cx="96" cy="96"/>
            </a:xfrm>
            <a:prstGeom prst="rect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>
                <a:latin typeface="Calibri" pitchFamily="34" charset="0"/>
              </a:endParaRP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240" y="3984"/>
              <a:ext cx="96" cy="96"/>
            </a:xfrm>
            <a:prstGeom prst="rect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12813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>
                <a:latin typeface="Calibri" pitchFamily="34" charset="0"/>
              </a:endParaRPr>
            </a:p>
          </p:txBody>
        </p:sp>
        <p:sp>
          <p:nvSpPr>
            <p:cNvPr id="18" name="Line 12"/>
            <p:cNvSpPr>
              <a:spLocks noChangeShapeType="1"/>
            </p:cNvSpPr>
            <p:nvPr/>
          </p:nvSpPr>
          <p:spPr bwMode="auto">
            <a:xfrm>
              <a:off x="864" y="0"/>
              <a:ext cx="0" cy="4320"/>
            </a:xfrm>
            <a:prstGeom prst="line">
              <a:avLst/>
            </a:prstGeom>
            <a:grpFill/>
            <a:ln w="12700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Line 13"/>
            <p:cNvSpPr>
              <a:spLocks noChangeShapeType="1"/>
            </p:cNvSpPr>
            <p:nvPr/>
          </p:nvSpPr>
          <p:spPr bwMode="auto">
            <a:xfrm>
              <a:off x="816" y="0"/>
              <a:ext cx="0" cy="4320"/>
            </a:xfrm>
            <a:prstGeom prst="line">
              <a:avLst/>
            </a:prstGeom>
            <a:grpFill/>
            <a:ln w="38100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Line 14"/>
            <p:cNvSpPr>
              <a:spLocks noChangeShapeType="1"/>
            </p:cNvSpPr>
            <p:nvPr/>
          </p:nvSpPr>
          <p:spPr bwMode="auto">
            <a:xfrm rot="5400000">
              <a:off x="2880" y="-2304"/>
              <a:ext cx="0" cy="5760"/>
            </a:xfrm>
            <a:prstGeom prst="line">
              <a:avLst/>
            </a:prstGeom>
            <a:grpFill/>
            <a:ln w="12700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Line 15"/>
            <p:cNvSpPr>
              <a:spLocks noChangeShapeType="1"/>
            </p:cNvSpPr>
            <p:nvPr/>
          </p:nvSpPr>
          <p:spPr bwMode="auto">
            <a:xfrm rot="5400000">
              <a:off x="2928" y="1296"/>
              <a:ext cx="0" cy="5664"/>
            </a:xfrm>
            <a:prstGeom prst="line">
              <a:avLst/>
            </a:prstGeom>
            <a:grpFill/>
            <a:ln w="12700">
              <a:solidFill>
                <a:srgbClr val="FFFFFF"/>
              </a:soli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429000" y="914400"/>
            <a:ext cx="5299846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конкурс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ПЕДАГОГА: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ДУХОВНО-НРАВСТВЕННОЕ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ценностных ориентаций учащихся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заграншколы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средствами школьной газеты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«Пилигрим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19600" y="3459038"/>
            <a:ext cx="40386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Логинова Александра Александровна, кандидат педагогических наук, директор школы</a:t>
            </a:r>
          </a:p>
          <a:p>
            <a:endParaRPr 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Разработчики: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Тунцев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Вадимович,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и литературы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Шерудилло Елена Александровна, учитель ОДНК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200" y="1066801"/>
            <a:ext cx="1046440" cy="466978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Лучший образовательный издательский проект года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3" t="11484" r="42423" b="4464"/>
          <a:stretch/>
        </p:blipFill>
        <p:spPr bwMode="auto">
          <a:xfrm rot="21290364">
            <a:off x="1448039" y="2306190"/>
            <a:ext cx="2263129" cy="318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1574" y="206311"/>
            <a:ext cx="890085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87395" marR="5080" indent="-2063114">
              <a:lnSpc>
                <a:spcPct val="100000"/>
              </a:lnSpc>
              <a:spcBef>
                <a:spcPts val="100"/>
              </a:spcBef>
            </a:pPr>
            <a:r>
              <a:rPr lang="ru-RU" sz="3200" b="1" dirty="0" smtClean="0"/>
              <a:t>Результаты реализации проекта</a:t>
            </a:r>
            <a:endParaRPr sz="3200" spc="-25" dirty="0"/>
          </a:p>
        </p:txBody>
      </p:sp>
      <p:sp>
        <p:nvSpPr>
          <p:cNvPr id="3" name="object 3"/>
          <p:cNvSpPr/>
          <p:nvPr/>
        </p:nvSpPr>
        <p:spPr>
          <a:xfrm>
            <a:off x="0" y="5943600"/>
            <a:ext cx="9144000" cy="914996"/>
          </a:xfrm>
          <a:custGeom>
            <a:avLst/>
            <a:gdLst/>
            <a:ahLst/>
            <a:cxnLst/>
            <a:rect l="l" t="t" r="r" b="b"/>
            <a:pathLst>
              <a:path w="9144000" h="1269365">
                <a:moveTo>
                  <a:pt x="0" y="1268768"/>
                </a:moveTo>
                <a:lnTo>
                  <a:pt x="9144000" y="1268768"/>
                </a:lnTo>
                <a:lnTo>
                  <a:pt x="9144000" y="0"/>
                </a:lnTo>
                <a:lnTo>
                  <a:pt x="0" y="0"/>
                </a:lnTo>
                <a:lnTo>
                  <a:pt x="0" y="1268768"/>
                </a:lnTo>
                <a:close/>
              </a:path>
            </a:pathLst>
          </a:custGeom>
          <a:solidFill>
            <a:srgbClr val="4444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1502" y="838200"/>
            <a:ext cx="9144000" cy="144145"/>
          </a:xfrm>
          <a:custGeom>
            <a:avLst/>
            <a:gdLst/>
            <a:ahLst/>
            <a:cxnLst/>
            <a:rect l="l" t="t" r="r" b="b"/>
            <a:pathLst>
              <a:path w="9144000" h="144145">
                <a:moveTo>
                  <a:pt x="0" y="144005"/>
                </a:moveTo>
                <a:lnTo>
                  <a:pt x="9144000" y="144005"/>
                </a:lnTo>
                <a:lnTo>
                  <a:pt x="9144000" y="0"/>
                </a:lnTo>
                <a:lnTo>
                  <a:pt x="0" y="0"/>
                </a:lnTo>
                <a:lnTo>
                  <a:pt x="0" y="144005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04800" y="1219200"/>
            <a:ext cx="861060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lvl="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Интерес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содержанию газеты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0" y="5943599"/>
            <a:ext cx="9144000" cy="144145"/>
          </a:xfrm>
          <a:custGeom>
            <a:avLst/>
            <a:gdLst/>
            <a:ahLst/>
            <a:cxnLst/>
            <a:rect l="l" t="t" r="r" b="b"/>
            <a:pathLst>
              <a:path w="9144000" h="144145">
                <a:moveTo>
                  <a:pt x="0" y="144005"/>
                </a:moveTo>
                <a:lnTo>
                  <a:pt x="9144000" y="144005"/>
                </a:lnTo>
                <a:lnTo>
                  <a:pt x="9144000" y="0"/>
                </a:lnTo>
                <a:lnTo>
                  <a:pt x="0" y="0"/>
                </a:lnTo>
                <a:lnTo>
                  <a:pt x="0" y="144005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985822753"/>
              </p:ext>
            </p:extLst>
          </p:nvPr>
        </p:nvGraphicFramePr>
        <p:xfrm>
          <a:off x="230910" y="1981200"/>
          <a:ext cx="411480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357255" y="1154438"/>
            <a:ext cx="4648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Ценностные ориентации учащихся 5-11 классов (выборка примеров)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272660024"/>
              </p:ext>
            </p:extLst>
          </p:nvPr>
        </p:nvGraphicFramePr>
        <p:xfrm>
          <a:off x="4572000" y="2057400"/>
          <a:ext cx="43434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4318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76071" y="48305"/>
            <a:ext cx="699071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99235" marR="5080" indent="-1487170">
              <a:lnSpc>
                <a:spcPct val="100000"/>
              </a:lnSpc>
              <a:spcBef>
                <a:spcPts val="100"/>
              </a:spcBef>
            </a:pPr>
            <a:endParaRPr spc="-15" dirty="0"/>
          </a:p>
        </p:txBody>
      </p:sp>
      <p:sp>
        <p:nvSpPr>
          <p:cNvPr id="4" name="object 4"/>
          <p:cNvSpPr/>
          <p:nvPr/>
        </p:nvSpPr>
        <p:spPr>
          <a:xfrm>
            <a:off x="0" y="1147128"/>
            <a:ext cx="9144000" cy="72072"/>
          </a:xfrm>
          <a:custGeom>
            <a:avLst/>
            <a:gdLst/>
            <a:ahLst/>
            <a:cxnLst/>
            <a:rect l="l" t="t" r="r" b="b"/>
            <a:pathLst>
              <a:path w="9144000" h="144145">
                <a:moveTo>
                  <a:pt x="0" y="144018"/>
                </a:moveTo>
                <a:lnTo>
                  <a:pt x="9144000" y="144018"/>
                </a:lnTo>
                <a:lnTo>
                  <a:pt x="9144000" y="0"/>
                </a:lnTo>
                <a:lnTo>
                  <a:pt x="0" y="0"/>
                </a:lnTo>
                <a:lnTo>
                  <a:pt x="0" y="144018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Прямоугольник 49"/>
          <p:cNvSpPr/>
          <p:nvPr/>
        </p:nvSpPr>
        <p:spPr>
          <a:xfrm>
            <a:off x="37381" y="228600"/>
            <a:ext cx="8838750" cy="8382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85800" y="1228198"/>
            <a:ext cx="784860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 - это большая семья с хорошими традициями и богатой историей. Как много интересного происходило и постоянно происходит в ней! Чтобы не терять существующую связь между ее настоящим и прошлым, необходимо сообщать не только о новых сведениях или подзабытых фактах из ее истории, но и том, что кажется значительным здесь и сейчас. 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6" y="3389873"/>
            <a:ext cx="4267200" cy="25712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636" y="2817904"/>
            <a:ext cx="4248010" cy="28622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64" y="2209800"/>
            <a:ext cx="4572000" cy="1253964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667" b="62289"/>
          <a:stretch/>
        </p:blipFill>
        <p:spPr>
          <a:xfrm>
            <a:off x="-76200" y="5410200"/>
            <a:ext cx="9296400" cy="163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56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76071" y="48305"/>
            <a:ext cx="699071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99235" marR="5080" indent="-1487170">
              <a:lnSpc>
                <a:spcPct val="100000"/>
              </a:lnSpc>
              <a:spcBef>
                <a:spcPts val="100"/>
              </a:spcBef>
            </a:pPr>
            <a:endParaRPr spc="-15" dirty="0"/>
          </a:p>
        </p:txBody>
      </p:sp>
      <p:sp>
        <p:nvSpPr>
          <p:cNvPr id="4" name="object 4"/>
          <p:cNvSpPr/>
          <p:nvPr/>
        </p:nvSpPr>
        <p:spPr>
          <a:xfrm>
            <a:off x="0" y="1066800"/>
            <a:ext cx="9144000" cy="144145"/>
          </a:xfrm>
          <a:custGeom>
            <a:avLst/>
            <a:gdLst/>
            <a:ahLst/>
            <a:cxnLst/>
            <a:rect l="l" t="t" r="r" b="b"/>
            <a:pathLst>
              <a:path w="9144000" h="144145">
                <a:moveTo>
                  <a:pt x="0" y="144018"/>
                </a:moveTo>
                <a:lnTo>
                  <a:pt x="9144000" y="144018"/>
                </a:lnTo>
                <a:lnTo>
                  <a:pt x="9144000" y="0"/>
                </a:lnTo>
                <a:lnTo>
                  <a:pt x="0" y="0"/>
                </a:lnTo>
                <a:lnTo>
                  <a:pt x="0" y="144018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667" b="62289"/>
          <a:stretch/>
        </p:blipFill>
        <p:spPr>
          <a:xfrm>
            <a:off x="-76200" y="5410200"/>
            <a:ext cx="9296400" cy="1633232"/>
          </a:xfrm>
          <a:prstGeom prst="rect">
            <a:avLst/>
          </a:prstGeom>
        </p:spPr>
      </p:pic>
      <p:sp>
        <p:nvSpPr>
          <p:cNvPr id="50" name="Прямоугольник 49"/>
          <p:cNvSpPr/>
          <p:nvPr/>
        </p:nvSpPr>
        <p:spPr>
          <a:xfrm>
            <a:off x="37381" y="228600"/>
            <a:ext cx="8838750" cy="8382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67327" y="1210945"/>
            <a:ext cx="7848600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«Пилигрим»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создана в 2007 году. 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каждым годом происходит совершенствование данной работы. Меняется контингент учащихся и педагогов, но газета продолжает свою жизнь. 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на данном этапе развития газеты направлен на активизацию деятельности педагогического коллектива школы на совместную работу с Русской Православной Церковью по воспитанию у подрастающего поколения базовых ценностей. 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–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остается в печатном виде в руках ее авторов, отвлекает от Интернета и приобщает к духовным вещам через теплоту статей, написанных живым русским языком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«Пилигрим» - это не только орган печати школы, это еще и центр притяжения духовности, воспитания через творческую деятельность ценностных качеств личности ребенка.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особенно необходима школьникам, которые находятся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вдали от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Родины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Это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личного общения с интересными, духовно богатыми людьми, которые могут повлиять на информационное поле учащихся, направить их на правильный путь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проекте является для педагогического коллектива мощным подспорьем для выполнения задачи, обозначенной в свое время Святейшим Патриархом Московским и Всея Руси Алексием 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«Пришла пора объединить усилия тех, кто ощущает острую тревогу за подрастающее поколение. Если мы немедленно, сообща не примемся за кропотливый труд наставников и учителей молодежи, если не найдем новые действенные подходы к воспитанию, мы можем потерять страну».</a:t>
            </a: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b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8555" y="1524000"/>
            <a:ext cx="8900850" cy="6283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4800"/>
              </a:lnSpc>
              <a:spcBef>
                <a:spcPts val="100"/>
              </a:spcBef>
            </a:pPr>
            <a:r>
              <a:rPr lang="ru-RU" spc="-125" dirty="0" smtClean="0"/>
              <a:t>Актуальность</a:t>
            </a:r>
            <a:endParaRPr spc="-10" dirty="0"/>
          </a:p>
        </p:txBody>
      </p:sp>
      <p:sp>
        <p:nvSpPr>
          <p:cNvPr id="3" name="object 3"/>
          <p:cNvSpPr/>
          <p:nvPr/>
        </p:nvSpPr>
        <p:spPr>
          <a:xfrm>
            <a:off x="-23004" y="6400799"/>
            <a:ext cx="9144000" cy="576115"/>
          </a:xfrm>
          <a:custGeom>
            <a:avLst/>
            <a:gdLst/>
            <a:ahLst/>
            <a:cxnLst/>
            <a:rect l="l" t="t" r="r" b="b"/>
            <a:pathLst>
              <a:path w="9144000" h="1269365">
                <a:moveTo>
                  <a:pt x="0" y="1268768"/>
                </a:moveTo>
                <a:lnTo>
                  <a:pt x="9144000" y="1268768"/>
                </a:lnTo>
                <a:lnTo>
                  <a:pt x="9144000" y="0"/>
                </a:lnTo>
                <a:lnTo>
                  <a:pt x="0" y="0"/>
                </a:lnTo>
                <a:lnTo>
                  <a:pt x="0" y="1268768"/>
                </a:lnTo>
                <a:close/>
              </a:path>
            </a:pathLst>
          </a:custGeom>
          <a:solidFill>
            <a:srgbClr val="4444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5181600"/>
            <a:ext cx="9144000" cy="152401"/>
          </a:xfrm>
          <a:custGeom>
            <a:avLst/>
            <a:gdLst/>
            <a:ahLst/>
            <a:cxnLst/>
            <a:rect l="l" t="t" r="r" b="b"/>
            <a:pathLst>
              <a:path w="9144000" h="144145">
                <a:moveTo>
                  <a:pt x="0" y="144005"/>
                </a:moveTo>
                <a:lnTo>
                  <a:pt x="9144000" y="144005"/>
                </a:lnTo>
                <a:lnTo>
                  <a:pt x="9144000" y="0"/>
                </a:lnTo>
                <a:lnTo>
                  <a:pt x="0" y="0"/>
                </a:lnTo>
                <a:lnTo>
                  <a:pt x="0" y="144005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59631" y="1706241"/>
            <a:ext cx="4144010" cy="45262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endParaRPr lang="ru-RU" sz="2000" spc="-5" dirty="0" smtClean="0">
              <a:solidFill>
                <a:srgbClr val="C00000"/>
              </a:solidFill>
              <a:latin typeface="Wingdings"/>
              <a:cs typeface="Wingdings"/>
            </a:endParaRPr>
          </a:p>
          <a:p>
            <a:pPr algn="ctr">
              <a:lnSpc>
                <a:spcPct val="100000"/>
              </a:lnSpc>
              <a:spcBef>
                <a:spcPts val="95"/>
              </a:spcBef>
            </a:pPr>
            <a:endParaRPr lang="ru-RU" spc="-5" dirty="0" smtClean="0">
              <a:solidFill>
                <a:srgbClr val="C00000"/>
              </a:solidFill>
              <a:latin typeface="Wingdings"/>
              <a:cs typeface="Wingdings"/>
            </a:endParaRPr>
          </a:p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pc="-5" dirty="0" smtClean="0">
                <a:solidFill>
                  <a:srgbClr val="C00000"/>
                </a:solidFill>
                <a:latin typeface="Wingdings"/>
                <a:cs typeface="Wingdings"/>
              </a:rPr>
              <a:t></a:t>
            </a:r>
            <a:endParaRPr lang="ru-RU" spc="-5" dirty="0" smtClean="0">
              <a:solidFill>
                <a:srgbClr val="444444"/>
              </a:solidFill>
              <a:latin typeface="Tahoma"/>
              <a:cs typeface="Tahoma"/>
            </a:endParaRPr>
          </a:p>
          <a:p>
            <a:pPr algn="just">
              <a:spcBef>
                <a:spcPts val="55"/>
              </a:spcBef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 газета моделирует собой ситуацию взрослой жизни, позволяет охватить достаточно широкий круг учащихся, различных по возрасту, по национальности, по интересам и по социальному положению, способствует сплоченности детей, совершенствованию межличностных отношений через умение считаться с мнением, интересами и желаниями своих товарищей.</a:t>
            </a: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endParaRPr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endParaRPr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endParaRPr lang="ru-RU" spc="-5" dirty="0" smtClean="0">
              <a:solidFill>
                <a:srgbClr val="C00000"/>
              </a:solidFill>
              <a:latin typeface="Wingdings"/>
              <a:cs typeface="Wingdings"/>
            </a:endParaRPr>
          </a:p>
          <a:p>
            <a:pPr algn="ctr">
              <a:lnSpc>
                <a:spcPct val="100000"/>
              </a:lnSpc>
            </a:pPr>
            <a:endParaRPr lang="ru-RU" spc="-5" dirty="0">
              <a:solidFill>
                <a:srgbClr val="C00000"/>
              </a:solidFill>
              <a:latin typeface="Wingdings"/>
              <a:cs typeface="Wingdings"/>
            </a:endParaRPr>
          </a:p>
          <a:p>
            <a:pPr algn="ctr">
              <a:lnSpc>
                <a:spcPct val="100000"/>
              </a:lnSpc>
            </a:pPr>
            <a:endParaRPr lang="ru-RU" spc="-5" dirty="0" smtClean="0">
              <a:solidFill>
                <a:srgbClr val="C00000"/>
              </a:solidFill>
              <a:latin typeface="Wingdings"/>
              <a:cs typeface="Wingding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62500" y="1828800"/>
            <a:ext cx="4305300" cy="375679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just">
              <a:lnSpc>
                <a:spcPct val="100000"/>
              </a:lnSpc>
              <a:spcBef>
                <a:spcPts val="95"/>
              </a:spcBef>
            </a:pPr>
            <a:endParaRPr lang="ru-RU" sz="1600" spc="-5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95"/>
              </a:spcBef>
            </a:pPr>
            <a:endParaRPr lang="ru-RU" sz="1600" spc="-5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95"/>
              </a:spcBef>
            </a:pPr>
            <a:r>
              <a:rPr lang="ru-RU" sz="1600" spc="-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1600" spc="-5" dirty="0" smtClean="0">
                <a:solidFill>
                  <a:srgbClr val="C00000"/>
                </a:solidFill>
                <a:latin typeface="Wingdings"/>
                <a:cs typeface="Wingdings"/>
              </a:rPr>
              <a:t></a:t>
            </a:r>
            <a:endParaRPr lang="ru-RU" sz="1600" spc="-5" dirty="0">
              <a:solidFill>
                <a:srgbClr val="444444"/>
              </a:solidFill>
              <a:latin typeface="Tahoma"/>
              <a:cs typeface="Tahoma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школьной газеты «Пилигрим» имеется огромный потенциал для того, чтобы воспитывать у современного поколения чувство патриотизма, гражданственности, формировать национальное самосознание, уважение к историческому и культурному наследию народа, к человеческой личности.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Участвуя в издании школьной газеты или читая ее, наши дети учатся любви – любви к своей семье, друзьям, школе, стране.</a:t>
            </a:r>
          </a:p>
          <a:p>
            <a:pPr algn="just">
              <a:spcBef>
                <a:spcPts val="95"/>
              </a:spcBef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95"/>
              </a:spcBef>
            </a:pP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47002" y="2286001"/>
            <a:ext cx="45719" cy="3048000"/>
          </a:xfrm>
          <a:custGeom>
            <a:avLst/>
            <a:gdLst/>
            <a:ahLst/>
            <a:cxnLst/>
            <a:rect l="l" t="t" r="r" b="b"/>
            <a:pathLst>
              <a:path h="3384550">
                <a:moveTo>
                  <a:pt x="0" y="0"/>
                </a:moveTo>
                <a:lnTo>
                  <a:pt x="0" y="3384372"/>
                </a:lnTo>
              </a:path>
            </a:pathLst>
          </a:custGeom>
          <a:ln w="28575">
            <a:solidFill>
              <a:srgbClr val="F9C62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609600" y="381000"/>
            <a:ext cx="81980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- важнейшее средство самовыражения ребенка. Именно школьная газета позволяет детям и подросткам научиться высказывать свои идеи, помогают лучше познать себя, открыть мир. Кроме того, в процессе совместной деятельности по созданию газеты между представителями разных поколений устанавливаются отношения взаимопонимания.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52399" y="5334001"/>
            <a:ext cx="90678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algn="just">
              <a:buFont typeface="Wingdings" pitchFamily="2" charset="2"/>
              <a:buChar char="l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Особую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этот проект приобретает в связи со спецификой работы нашего образовательного учреждения, когда дети живут и учатся вдали от своей Родины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spc="-5" dirty="0" smtClean="0">
                <a:solidFill>
                  <a:srgbClr val="C00000"/>
                </a:solidFill>
                <a:latin typeface="Wingdings"/>
                <a:cs typeface="Wingdings"/>
              </a:rPr>
              <a:t> </a:t>
            </a:r>
          </a:p>
          <a:p>
            <a:pPr marL="742950" lvl="1" indent="-285750" algn="just">
              <a:buFont typeface="Wingdings" pitchFamily="2" charset="2"/>
              <a:buChar char="l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создаёт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для осознанного выбора профессии и формирования жизненных планов выпускников школы.</a:t>
            </a:r>
          </a:p>
          <a:p>
            <a:pPr algn="just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3229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353435" y="-43020"/>
            <a:ext cx="1790561" cy="6858000"/>
          </a:xfrm>
          <a:custGeom>
            <a:avLst/>
            <a:gdLst/>
            <a:ahLst/>
            <a:cxnLst/>
            <a:rect l="l" t="t" r="r" b="b"/>
            <a:pathLst>
              <a:path w="3924300" h="6858000">
                <a:moveTo>
                  <a:pt x="0" y="6858000"/>
                </a:moveTo>
                <a:lnTo>
                  <a:pt x="3923931" y="6858000"/>
                </a:lnTo>
                <a:lnTo>
                  <a:pt x="3923931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444444"/>
          </a:solidFill>
        </p:spPr>
        <p:txBody>
          <a:bodyPr vert="vert" wrap="square" lIns="0" tIns="0" rIns="0" bIns="0" rtlCol="0"/>
          <a:lstStyle/>
          <a:p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Лучший образовательный издательский проект года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15618" y="400668"/>
            <a:ext cx="626618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2000" b="1" dirty="0" smtClean="0"/>
              <a:t>ЦЕЛИ И ЗАДАЧИ</a:t>
            </a:r>
            <a:r>
              <a:rPr lang="ru-RU" sz="2000" dirty="0" smtClean="0"/>
              <a:t>:</a:t>
            </a:r>
            <a:endParaRPr sz="2000" dirty="0"/>
          </a:p>
        </p:txBody>
      </p:sp>
      <p:sp>
        <p:nvSpPr>
          <p:cNvPr id="4" name="object 4"/>
          <p:cNvSpPr/>
          <p:nvPr/>
        </p:nvSpPr>
        <p:spPr>
          <a:xfrm>
            <a:off x="7353436" y="-34506"/>
            <a:ext cx="144145" cy="6858000"/>
          </a:xfrm>
          <a:custGeom>
            <a:avLst/>
            <a:gdLst/>
            <a:ahLst/>
            <a:cxnLst/>
            <a:rect l="l" t="t" r="r" b="b"/>
            <a:pathLst>
              <a:path w="144145" h="6858000">
                <a:moveTo>
                  <a:pt x="0" y="6858000"/>
                </a:moveTo>
                <a:lnTo>
                  <a:pt x="144005" y="6858000"/>
                </a:lnTo>
                <a:lnTo>
                  <a:pt x="144005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381000" y="990600"/>
            <a:ext cx="678180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 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единого информационного пространства, объединяющего участников образовательных отношений и заинтересованные структуры для формирования духовно-нравственных качеств учащихся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заграншколы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развития ценностных ориентаций учащихся посредством приобщения их к авторской творческой деятельности.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оперативное и достоверное освещение событий школьной жизни;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 учащихся творческих способностей, инициативы, самостоятельности; 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детей основам журналистского творчества, развитие грамотного и свободного владения устной и письменной речью; 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таких ценностей, как патриотизм, гражданственность, духовность, толерантность, восприятие мира в его многообразии культур, народов, их верований;      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 учащихся коммуникативной компетенции, готовности к сотрудничеству, стремления сообща решать возникающие проблемы и вопросы;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усилий школы и образовательных структур в воспитании школьников;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взаимодействия школы и Русской Православной Церкви, как центра православной культуры.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1574" y="206311"/>
            <a:ext cx="890085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87395" marR="5080" indent="-2063114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spc="-40" dirty="0"/>
              <a:t>ЭТАПЫ </a:t>
            </a:r>
            <a:r>
              <a:rPr lang="ru-RU" sz="2400" b="1" spc="-25" dirty="0"/>
              <a:t>ПРОЕКТА </a:t>
            </a:r>
            <a:endParaRPr sz="2400" b="1" spc="-25" dirty="0"/>
          </a:p>
        </p:txBody>
      </p:sp>
      <p:sp>
        <p:nvSpPr>
          <p:cNvPr id="3" name="object 3"/>
          <p:cNvSpPr/>
          <p:nvPr/>
        </p:nvSpPr>
        <p:spPr>
          <a:xfrm>
            <a:off x="0" y="5943600"/>
            <a:ext cx="9144000" cy="914996"/>
          </a:xfrm>
          <a:custGeom>
            <a:avLst/>
            <a:gdLst/>
            <a:ahLst/>
            <a:cxnLst/>
            <a:rect l="l" t="t" r="r" b="b"/>
            <a:pathLst>
              <a:path w="9144000" h="1269365">
                <a:moveTo>
                  <a:pt x="0" y="1268768"/>
                </a:moveTo>
                <a:lnTo>
                  <a:pt x="9144000" y="1268768"/>
                </a:lnTo>
                <a:lnTo>
                  <a:pt x="9144000" y="0"/>
                </a:lnTo>
                <a:lnTo>
                  <a:pt x="0" y="0"/>
                </a:lnTo>
                <a:lnTo>
                  <a:pt x="0" y="1268768"/>
                </a:lnTo>
                <a:close/>
              </a:path>
            </a:pathLst>
          </a:custGeom>
          <a:solidFill>
            <a:srgbClr val="4444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1502" y="838200"/>
            <a:ext cx="9144000" cy="144145"/>
          </a:xfrm>
          <a:custGeom>
            <a:avLst/>
            <a:gdLst/>
            <a:ahLst/>
            <a:cxnLst/>
            <a:rect l="l" t="t" r="r" b="b"/>
            <a:pathLst>
              <a:path w="9144000" h="144145">
                <a:moveTo>
                  <a:pt x="0" y="144005"/>
                </a:moveTo>
                <a:lnTo>
                  <a:pt x="9144000" y="144005"/>
                </a:lnTo>
                <a:lnTo>
                  <a:pt x="9144000" y="0"/>
                </a:lnTo>
                <a:lnTo>
                  <a:pt x="0" y="0"/>
                </a:lnTo>
                <a:lnTo>
                  <a:pt x="0" y="144005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04800" y="1219200"/>
            <a:ext cx="8610600" cy="453649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 –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проблемы, формулирование темы, целей и задач, сбор и изучение необходимой литературы, в том числе нормативных документов. Анкетирование учащихся. Встречи с партнёрами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 - Создание творческой команды. Распределение функциональных обязанностей по выпуску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газеты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издавать и распространять газету, прежде всего, нужна крепкая команда. В редакционную коллегию входят учащиеся 6-11 классов. Все поручения распределяются на добровольной основе, являются сменными в течение творческого процесса.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редакционных обязанностей.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Редактор - учитель русского языка и литературы.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Помощник редактора - учащийся старших классов.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Дизайнеры- учитель и учащиеся, которые проводят практическую работу по созданию макета газеты согласно теме выпуска; принимают подготовленные корреспондентами материалы, осуществляет подбор иллюстраций (фото, рисунки, графики, схемы); осуществляет тиражирование газеты на бумажных и электронных носителях.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Журналисты - корреспонденты, ребята любящие и умеющие писать статьи.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Фотокорреспонденты - учащиеся увлекающиеся фотографией и умеющие работать с цифровым фотоаппаратом.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Корректоры - учащиеся, хорошо знающие русский язык, учителя русского языка.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Верстальщики - учитель и учащиеся, умеющие работать на компьютере. (необходимо знание программ: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MS Publisher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Adobe Photoshop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MS Word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MS PowerPoint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MS Excel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MS Paint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AABBYY Fine Reader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0" y="5943599"/>
            <a:ext cx="9144000" cy="144145"/>
          </a:xfrm>
          <a:custGeom>
            <a:avLst/>
            <a:gdLst/>
            <a:ahLst/>
            <a:cxnLst/>
            <a:rect l="l" t="t" r="r" b="b"/>
            <a:pathLst>
              <a:path w="9144000" h="144145">
                <a:moveTo>
                  <a:pt x="0" y="144005"/>
                </a:moveTo>
                <a:lnTo>
                  <a:pt x="9144000" y="144005"/>
                </a:lnTo>
                <a:lnTo>
                  <a:pt x="9144000" y="0"/>
                </a:lnTo>
                <a:lnTo>
                  <a:pt x="0" y="0"/>
                </a:lnTo>
                <a:lnTo>
                  <a:pt x="0" y="144005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1574" y="206311"/>
            <a:ext cx="890085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87395" marR="5080" indent="-2063114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spc="-40" dirty="0"/>
              <a:t>ЭТАПЫ </a:t>
            </a:r>
            <a:r>
              <a:rPr lang="ru-RU" sz="2400" b="1" spc="-25" dirty="0"/>
              <a:t>ПРОЕКТА </a:t>
            </a:r>
            <a:endParaRPr sz="2400" b="1" spc="-25" dirty="0"/>
          </a:p>
        </p:txBody>
      </p:sp>
      <p:sp>
        <p:nvSpPr>
          <p:cNvPr id="3" name="object 3"/>
          <p:cNvSpPr/>
          <p:nvPr/>
        </p:nvSpPr>
        <p:spPr>
          <a:xfrm>
            <a:off x="0" y="5943600"/>
            <a:ext cx="9144000" cy="914996"/>
          </a:xfrm>
          <a:custGeom>
            <a:avLst/>
            <a:gdLst/>
            <a:ahLst/>
            <a:cxnLst/>
            <a:rect l="l" t="t" r="r" b="b"/>
            <a:pathLst>
              <a:path w="9144000" h="1269365">
                <a:moveTo>
                  <a:pt x="0" y="1268768"/>
                </a:moveTo>
                <a:lnTo>
                  <a:pt x="9144000" y="1268768"/>
                </a:lnTo>
                <a:lnTo>
                  <a:pt x="9144000" y="0"/>
                </a:lnTo>
                <a:lnTo>
                  <a:pt x="0" y="0"/>
                </a:lnTo>
                <a:lnTo>
                  <a:pt x="0" y="1268768"/>
                </a:lnTo>
                <a:close/>
              </a:path>
            </a:pathLst>
          </a:custGeom>
          <a:solidFill>
            <a:srgbClr val="4444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1502" y="838200"/>
            <a:ext cx="9144000" cy="144145"/>
          </a:xfrm>
          <a:custGeom>
            <a:avLst/>
            <a:gdLst/>
            <a:ahLst/>
            <a:cxnLst/>
            <a:rect l="l" t="t" r="r" b="b"/>
            <a:pathLst>
              <a:path w="9144000" h="144145">
                <a:moveTo>
                  <a:pt x="0" y="144005"/>
                </a:moveTo>
                <a:lnTo>
                  <a:pt x="9144000" y="144005"/>
                </a:lnTo>
                <a:lnTo>
                  <a:pt x="9144000" y="0"/>
                </a:lnTo>
                <a:lnTo>
                  <a:pt x="0" y="0"/>
                </a:lnTo>
                <a:lnTo>
                  <a:pt x="0" y="144005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04800" y="1219200"/>
            <a:ext cx="8610600" cy="49673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just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 - Определение стиля газеты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партнёров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содержания с учётом школьных традиций, стиля газеты, ее формы, с какой частотой будет выходить газета, каков предполагаемый формат и объем газеты. Создание Пресс-центра для самоорганизации наиболее активных и талантливых детей.            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Газете нужны помощники, которые сделают её интереснее и познавательнее. Редколлегия встречается с заинтересованными образовательными учреждениями, ведёт постоянный диалог с представителями Русской Православной Церкви с целью духовно-нравственного воспитания учащихся. Создан координационный совет из представителей школы и Аргентинской и Южноамериканской Епархии.  Регулярно определяется тематика встреч с представителями Епархии, участие в совместных мероприятиях, в конкурсах на православную тематику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этап - Схема организации выпуска школьной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газеты 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Газета выходит 1 раз в четверть. В каждом номере статьи учащихся объединены общей идеей, что позволяет сделать их работу более целенаправленной.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Каждый номер газеты содержит постоянные рубрики и рубрики, направленные на то, чтобы все ученики могли принять участие в создании газеты - это и конкурсы, и поздравления.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Встречи с представителями Аргентинской и Южноамериканской Епархии, самостоятельная работа над материалами об этих встречах, собственные обобщения и выводы – всё это   создаёт благотворную почву для формирования мировоззрения, патриотических убеждений и жизненного самоопределения школьников. Учит отстаивать свои права, мнение, взгляды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0" y="5943599"/>
            <a:ext cx="9144000" cy="144145"/>
          </a:xfrm>
          <a:custGeom>
            <a:avLst/>
            <a:gdLst/>
            <a:ahLst/>
            <a:cxnLst/>
            <a:rect l="l" t="t" r="r" b="b"/>
            <a:pathLst>
              <a:path w="9144000" h="144145">
                <a:moveTo>
                  <a:pt x="0" y="144005"/>
                </a:moveTo>
                <a:lnTo>
                  <a:pt x="9144000" y="144005"/>
                </a:lnTo>
                <a:lnTo>
                  <a:pt x="9144000" y="0"/>
                </a:lnTo>
                <a:lnTo>
                  <a:pt x="0" y="0"/>
                </a:lnTo>
                <a:lnTo>
                  <a:pt x="0" y="144005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927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1574" y="206311"/>
            <a:ext cx="890085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87395" marR="5080" indent="-2063114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spc="-40" dirty="0"/>
              <a:t>ЭТАПЫ </a:t>
            </a:r>
            <a:r>
              <a:rPr lang="ru-RU" sz="2400" b="1" spc="-25" dirty="0"/>
              <a:t>ПРОЕКТА </a:t>
            </a:r>
            <a:endParaRPr sz="2400" b="1" spc="-25" dirty="0"/>
          </a:p>
        </p:txBody>
      </p:sp>
      <p:sp>
        <p:nvSpPr>
          <p:cNvPr id="3" name="object 3"/>
          <p:cNvSpPr/>
          <p:nvPr/>
        </p:nvSpPr>
        <p:spPr>
          <a:xfrm>
            <a:off x="0" y="5943600"/>
            <a:ext cx="9144000" cy="914996"/>
          </a:xfrm>
          <a:custGeom>
            <a:avLst/>
            <a:gdLst/>
            <a:ahLst/>
            <a:cxnLst/>
            <a:rect l="l" t="t" r="r" b="b"/>
            <a:pathLst>
              <a:path w="9144000" h="1269365">
                <a:moveTo>
                  <a:pt x="0" y="1268768"/>
                </a:moveTo>
                <a:lnTo>
                  <a:pt x="9144000" y="1268768"/>
                </a:lnTo>
                <a:lnTo>
                  <a:pt x="9144000" y="0"/>
                </a:lnTo>
                <a:lnTo>
                  <a:pt x="0" y="0"/>
                </a:lnTo>
                <a:lnTo>
                  <a:pt x="0" y="1268768"/>
                </a:lnTo>
                <a:close/>
              </a:path>
            </a:pathLst>
          </a:custGeom>
          <a:solidFill>
            <a:srgbClr val="4444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1502" y="838200"/>
            <a:ext cx="9144000" cy="144145"/>
          </a:xfrm>
          <a:custGeom>
            <a:avLst/>
            <a:gdLst/>
            <a:ahLst/>
            <a:cxnLst/>
            <a:rect l="l" t="t" r="r" b="b"/>
            <a:pathLst>
              <a:path w="9144000" h="144145">
                <a:moveTo>
                  <a:pt x="0" y="144005"/>
                </a:moveTo>
                <a:lnTo>
                  <a:pt x="9144000" y="144005"/>
                </a:lnTo>
                <a:lnTo>
                  <a:pt x="9144000" y="0"/>
                </a:lnTo>
                <a:lnTo>
                  <a:pt x="0" y="0"/>
                </a:lnTo>
                <a:lnTo>
                  <a:pt x="0" y="144005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/>
          <p:cNvSpPr/>
          <p:nvPr/>
        </p:nvSpPr>
        <p:spPr>
          <a:xfrm>
            <a:off x="0" y="5943599"/>
            <a:ext cx="9144000" cy="144145"/>
          </a:xfrm>
          <a:custGeom>
            <a:avLst/>
            <a:gdLst/>
            <a:ahLst/>
            <a:cxnLst/>
            <a:rect l="l" t="t" r="r" b="b"/>
            <a:pathLst>
              <a:path w="9144000" h="144145">
                <a:moveTo>
                  <a:pt x="0" y="144005"/>
                </a:moveTo>
                <a:lnTo>
                  <a:pt x="9144000" y="144005"/>
                </a:lnTo>
                <a:lnTo>
                  <a:pt x="9144000" y="0"/>
                </a:lnTo>
                <a:lnTo>
                  <a:pt x="0" y="0"/>
                </a:lnTo>
                <a:lnTo>
                  <a:pt x="0" y="144005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1219200"/>
            <a:ext cx="510540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этап - Реализация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над выпуском газеты.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кружка “Основы журналистики”, где учащиеся 1-11 классов обучаются азам журналистской профессии и компьютерной верстке.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Совместное решение возникающих проблем.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Регулярные встречи и диалог с партнёрами, консультации с руководителем.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 газет 1 раз в четверть.</a:t>
            </a:r>
          </a:p>
          <a:p>
            <a:pPr lvl="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Совместное осмысление и оценка того, что было сделано хорошо, а что не удалось реализовать.</a:t>
            </a:r>
          </a:p>
          <a:p>
            <a:pPr algn="just" eaLnBrk="0" hangingPunct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выходит в печатном виде, выставляется на обозрение на стенде при входе в школу, а потом размещается в Каминном зале школы. В электронном виде газета публикуется на школьном сайте в сети Интернет, что увеличивает число читателей. Все желающие могут ознакомиться с архивом электронной школьной газеты на сайте школы.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067979"/>
            <a:ext cx="27432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814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1574" y="206311"/>
            <a:ext cx="890085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87395" marR="5080" indent="-2063114" algn="ctr">
              <a:lnSpc>
                <a:spcPct val="100000"/>
              </a:lnSpc>
              <a:spcBef>
                <a:spcPts val="100"/>
              </a:spcBef>
            </a:pPr>
            <a:r>
              <a:rPr lang="ru-RU" sz="3200" b="1" u="sng" dirty="0"/>
              <a:t>Ожидаемый результат</a:t>
            </a:r>
            <a:endParaRPr sz="3200" spc="-25" dirty="0"/>
          </a:p>
        </p:txBody>
      </p:sp>
      <p:sp>
        <p:nvSpPr>
          <p:cNvPr id="3" name="object 3"/>
          <p:cNvSpPr/>
          <p:nvPr/>
        </p:nvSpPr>
        <p:spPr>
          <a:xfrm>
            <a:off x="0" y="5943600"/>
            <a:ext cx="9144000" cy="914996"/>
          </a:xfrm>
          <a:custGeom>
            <a:avLst/>
            <a:gdLst/>
            <a:ahLst/>
            <a:cxnLst/>
            <a:rect l="l" t="t" r="r" b="b"/>
            <a:pathLst>
              <a:path w="9144000" h="1269365">
                <a:moveTo>
                  <a:pt x="0" y="1268768"/>
                </a:moveTo>
                <a:lnTo>
                  <a:pt x="9144000" y="1268768"/>
                </a:lnTo>
                <a:lnTo>
                  <a:pt x="9144000" y="0"/>
                </a:lnTo>
                <a:lnTo>
                  <a:pt x="0" y="0"/>
                </a:lnTo>
                <a:lnTo>
                  <a:pt x="0" y="1268768"/>
                </a:lnTo>
                <a:close/>
              </a:path>
            </a:pathLst>
          </a:custGeom>
          <a:solidFill>
            <a:srgbClr val="4444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1502" y="838200"/>
            <a:ext cx="9144000" cy="144145"/>
          </a:xfrm>
          <a:custGeom>
            <a:avLst/>
            <a:gdLst/>
            <a:ahLst/>
            <a:cxnLst/>
            <a:rect l="l" t="t" r="r" b="b"/>
            <a:pathLst>
              <a:path w="9144000" h="144145">
                <a:moveTo>
                  <a:pt x="0" y="144005"/>
                </a:moveTo>
                <a:lnTo>
                  <a:pt x="9144000" y="144005"/>
                </a:lnTo>
                <a:lnTo>
                  <a:pt x="9144000" y="0"/>
                </a:lnTo>
                <a:lnTo>
                  <a:pt x="0" y="0"/>
                </a:lnTo>
                <a:lnTo>
                  <a:pt x="0" y="144005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04800" y="1219200"/>
            <a:ext cx="4343400" cy="459805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Повысилась социальная и познавательная активность учащихся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Повысилась информационная культура учащихся, их читательская активность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Сформирована коммуникативная компетенция учащихся, готовность к сотрудничеству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 коллектива единомышленников из учеников, учителей, родителей, выпускников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Расширено сотрудничества с образовательными учреждениями, с Русской Православной Церковью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для осознанного выбора профессии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Повысилась грамотность устной и письменной речи учащихся, улучшилась орфографическая зоркости.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0" y="5943599"/>
            <a:ext cx="9144000" cy="144145"/>
          </a:xfrm>
          <a:custGeom>
            <a:avLst/>
            <a:gdLst/>
            <a:ahLst/>
            <a:cxnLst/>
            <a:rect l="l" t="t" r="r" b="b"/>
            <a:pathLst>
              <a:path w="9144000" h="144145">
                <a:moveTo>
                  <a:pt x="0" y="144005"/>
                </a:moveTo>
                <a:lnTo>
                  <a:pt x="9144000" y="144005"/>
                </a:lnTo>
                <a:lnTo>
                  <a:pt x="9144000" y="0"/>
                </a:lnTo>
                <a:lnTo>
                  <a:pt x="0" y="0"/>
                </a:lnTo>
                <a:lnTo>
                  <a:pt x="0" y="144005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981200"/>
            <a:ext cx="40005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7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1574" y="206311"/>
            <a:ext cx="890085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87395" marR="5080" indent="-2063114">
              <a:lnSpc>
                <a:spcPct val="100000"/>
              </a:lnSpc>
              <a:spcBef>
                <a:spcPts val="100"/>
              </a:spcBef>
            </a:pPr>
            <a:r>
              <a:rPr lang="ru-RU" sz="3200" b="1" dirty="0" smtClean="0"/>
              <a:t>Результаты реализации проекта</a:t>
            </a:r>
            <a:endParaRPr sz="3200" spc="-25" dirty="0"/>
          </a:p>
        </p:txBody>
      </p:sp>
      <p:sp>
        <p:nvSpPr>
          <p:cNvPr id="3" name="object 3"/>
          <p:cNvSpPr/>
          <p:nvPr/>
        </p:nvSpPr>
        <p:spPr>
          <a:xfrm>
            <a:off x="0" y="5943600"/>
            <a:ext cx="9144000" cy="914996"/>
          </a:xfrm>
          <a:custGeom>
            <a:avLst/>
            <a:gdLst/>
            <a:ahLst/>
            <a:cxnLst/>
            <a:rect l="l" t="t" r="r" b="b"/>
            <a:pathLst>
              <a:path w="9144000" h="1269365">
                <a:moveTo>
                  <a:pt x="0" y="1268768"/>
                </a:moveTo>
                <a:lnTo>
                  <a:pt x="9144000" y="1268768"/>
                </a:lnTo>
                <a:lnTo>
                  <a:pt x="9144000" y="0"/>
                </a:lnTo>
                <a:lnTo>
                  <a:pt x="0" y="0"/>
                </a:lnTo>
                <a:lnTo>
                  <a:pt x="0" y="1268768"/>
                </a:lnTo>
                <a:close/>
              </a:path>
            </a:pathLst>
          </a:custGeom>
          <a:solidFill>
            <a:srgbClr val="4444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1502" y="838200"/>
            <a:ext cx="9144000" cy="144145"/>
          </a:xfrm>
          <a:custGeom>
            <a:avLst/>
            <a:gdLst/>
            <a:ahLst/>
            <a:cxnLst/>
            <a:rect l="l" t="t" r="r" b="b"/>
            <a:pathLst>
              <a:path w="9144000" h="144145">
                <a:moveTo>
                  <a:pt x="0" y="144005"/>
                </a:moveTo>
                <a:lnTo>
                  <a:pt x="9144000" y="144005"/>
                </a:lnTo>
                <a:lnTo>
                  <a:pt x="9144000" y="0"/>
                </a:lnTo>
                <a:lnTo>
                  <a:pt x="0" y="0"/>
                </a:lnTo>
                <a:lnTo>
                  <a:pt x="0" y="144005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04800" y="1219200"/>
            <a:ext cx="8610600" cy="469038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социальной активности учащихся.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 Пресс-центр для организации наиболее активных и талантливых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учащихся.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познавательной активности.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Школьники получили возможность реализовать свои способности в самых разнообразных видах познавательной деятельности: поиск информации, интервьюирование, создание презентаций.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Налажен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регулярный выпуск школьной газеты “Пилигрим”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70 экземпляров в печатном виде и в электронном варианте на сайте школы.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Функционирует кружок “Основы журналистики”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учащиеся 1-11 классов обучаются азам журналистской профессии и компьютерной верстке (20 человек).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период 2018-2019 учебного года привлечено 85 % учащихся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школы к реализации проекта.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Вокруг школьной газеты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сплотился коллектив единомышленников из учеников, учителей, родителей, выпускников: толерантных, думающих, творческих.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Проведены мастер - классы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созданию школьной газеты для всех желающих (4 мастер-класса).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импульс получило развитие сотрудничества школы с Епархией Аргентинской и Южноамериканской.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школы регулярно встречаются с представителями Епархии, участвуют в конкурсах на православную тематику.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Проведена диагностика уровня сформированности ценностных ориентаций учащихся.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0" y="5943599"/>
            <a:ext cx="9144000" cy="144145"/>
          </a:xfrm>
          <a:custGeom>
            <a:avLst/>
            <a:gdLst/>
            <a:ahLst/>
            <a:cxnLst/>
            <a:rect l="l" t="t" r="r" b="b"/>
            <a:pathLst>
              <a:path w="9144000" h="144145">
                <a:moveTo>
                  <a:pt x="0" y="144005"/>
                </a:moveTo>
                <a:lnTo>
                  <a:pt x="9144000" y="144005"/>
                </a:lnTo>
                <a:lnTo>
                  <a:pt x="9144000" y="0"/>
                </a:lnTo>
                <a:lnTo>
                  <a:pt x="0" y="0"/>
                </a:lnTo>
                <a:lnTo>
                  <a:pt x="0" y="144005"/>
                </a:lnTo>
                <a:close/>
              </a:path>
            </a:pathLst>
          </a:custGeom>
          <a:solidFill>
            <a:srgbClr val="F9C62D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3135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4158</TotalTime>
  <Words>1400</Words>
  <Application>Microsoft Office PowerPoint</Application>
  <PresentationFormat>Экран (4:3)</PresentationFormat>
  <Paragraphs>151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Презентация PowerPoint</vt:lpstr>
      <vt:lpstr>Презентация PowerPoint</vt:lpstr>
      <vt:lpstr>Актуальность</vt:lpstr>
      <vt:lpstr>ЦЕЛИ И ЗАДАЧИ:</vt:lpstr>
      <vt:lpstr>ЭТАПЫ ПРОЕКТА </vt:lpstr>
      <vt:lpstr>ЭТАПЫ ПРОЕКТА </vt:lpstr>
      <vt:lpstr>ЭТАПЫ ПРОЕКТА </vt:lpstr>
      <vt:lpstr>Ожидаемый результат</vt:lpstr>
      <vt:lpstr>Результаты реализации проекта</vt:lpstr>
      <vt:lpstr>Результаты реализации проекта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Пилигрим</dc:title>
  <dc:creator>Sher_EA</dc:creator>
  <cp:lastModifiedBy>Sherudillo_EA</cp:lastModifiedBy>
  <cp:revision>56</cp:revision>
  <cp:lastPrinted>2019-02-27T15:10:33Z</cp:lastPrinted>
  <dcterms:created xsi:type="dcterms:W3CDTF">2019-02-26T04:22:22Z</dcterms:created>
  <dcterms:modified xsi:type="dcterms:W3CDTF">2019-04-02T20:21:31Z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2015-12-21T00:00:00Z</vt:filetime>
  </property>
  <property fmtid="{D5CDD505-2E9C-101B-9397-08002B2CF9AE}" pid="3" name="Creator">
    <vt:lpwstr>Acrobat PDFMaker 11 для PowerPoint</vt:lpwstr>
  </property>
  <property fmtid="{D5CDD505-2E9C-101B-9397-08002B2CF9AE}" pid="4" name="LastSaved">
    <vt:filetime>2019-02-26T00:00:00Z</vt:filetime>
  </property>
</Properties>
</file>