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93" r:id="rId3"/>
    <p:sldId id="259" r:id="rId4"/>
    <p:sldId id="294" r:id="rId5"/>
    <p:sldId id="292" r:id="rId6"/>
    <p:sldId id="295" r:id="rId7"/>
    <p:sldId id="296" r:id="rId8"/>
    <p:sldId id="299" r:id="rId9"/>
    <p:sldId id="297" r:id="rId10"/>
    <p:sldId id="290" r:id="rId11"/>
    <p:sldId id="286" r:id="rId12"/>
    <p:sldId id="287" r:id="rId13"/>
    <p:sldId id="288" r:id="rId14"/>
    <p:sldId id="289" r:id="rId15"/>
    <p:sldId id="281" r:id="rId16"/>
    <p:sldId id="274" r:id="rId17"/>
    <p:sldId id="279" r:id="rId18"/>
    <p:sldId id="277" r:id="rId19"/>
    <p:sldId id="283" r:id="rId20"/>
    <p:sldId id="285" r:id="rId21"/>
    <p:sldId id="261" r:id="rId22"/>
    <p:sldId id="300" r:id="rId23"/>
    <p:sldId id="301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438" y="4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A1921-160E-4ED4-AE8C-700B8F262470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3190B-E99B-4870-9C62-DFF782C96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540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3190B-E99B-4870-9C62-DFF782C9654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988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557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160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108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310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533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074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875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71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091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913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044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C27BA-6293-4C84-8756-2CAD691B6916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CA184-534E-46C3-BED7-CADFA77D0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32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12" Type="http://schemas.openxmlformats.org/officeDocument/2006/relationships/image" Target="../media/image8.jpeg"/><Relationship Id="rId2" Type="http://schemas.openxmlformats.org/officeDocument/2006/relationships/audio" Target="../media/media1.m4a"/><Relationship Id="rId16" Type="http://schemas.openxmlformats.org/officeDocument/2006/relationships/image" Target="../media/image12.png"/><Relationship Id="rId1" Type="http://schemas.microsoft.com/office/2007/relationships/media" Target="../media/media1.m4a"/><Relationship Id="rId6" Type="http://schemas.openxmlformats.org/officeDocument/2006/relationships/image" Target="../media/image2.jpeg"/><Relationship Id="rId11" Type="http://schemas.openxmlformats.org/officeDocument/2006/relationships/image" Target="../media/image7.jpeg"/><Relationship Id="rId5" Type="http://schemas.openxmlformats.org/officeDocument/2006/relationships/image" Target="../media/image1.jpeg"/><Relationship Id="rId15" Type="http://schemas.openxmlformats.org/officeDocument/2006/relationships/image" Target="../media/image11.png"/><Relationship Id="rId10" Type="http://schemas.openxmlformats.org/officeDocument/2006/relationships/image" Target="../media/image6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jpe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top10a.ru/10-samyx-krasivyx-prirodnyx-dostoprimechatelnostej-rossii.html" TargetMode="External"/><Relationship Id="rId2" Type="http://schemas.openxmlformats.org/officeDocument/2006/relationships/hyperlink" Target="https://top10a.ru/samye-izvestnye-bardy-sssr.htm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s://top10a.ru/top-10-samye-krasivye-derevni-rossii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top10a.ru/top-10-samye-krasivye-xramy-mira.html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3%D0%BE%D1%80%D0%BE%D0%B4%D0%BE%D0%BC%D0%BB%D1%8F" TargetMode="External"/><Relationship Id="rId3" Type="http://schemas.openxmlformats.org/officeDocument/2006/relationships/hyperlink" Target="https://ru.wikipedia.org/wiki/%D0%A8%D0%B8%D1%88%D0%BA%D0%B8%D0%BD,_%D0%98%D0%B2%D0%B0%D0%BD_%D0%98%D0%B2%D0%B0%D0%BD%D0%BE%D0%B2%D0%B8%D1%87" TargetMode="External"/><Relationship Id="rId7" Type="http://schemas.openxmlformats.org/officeDocument/2006/relationships/hyperlink" Target="https://ru.wikipedia.org/wiki/%D0%A3%D1%82%D1%80%D0%BE_%D0%B2_%D1%81%D0%BE%D1%81%D0%BD%D0%BE%D0%B2%D0%BE%D0%BC_%D0%BB%D0%B5%D1%81%D1%83#cite_note-3" TargetMode="External"/><Relationship Id="rId2" Type="http://schemas.openxmlformats.org/officeDocument/2006/relationships/hyperlink" Target="https://ru.wikipedia.org/wiki/%D0%A0%D0%BE%D1%81%D1%81%D0%B8%D1%8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A2%D1%80%D0%B5%D1%82%D1%8C%D1%8F%D0%BA%D0%BE%D0%B2,_%D0%9F%D0%B0%D0%B2%D0%B5%D0%BB_%D0%9C%D0%B8%D1%85%D0%B0%D0%B9%D0%BB%D0%BE%D0%B2%D0%B8%D1%87" TargetMode="External"/><Relationship Id="rId5" Type="http://schemas.openxmlformats.org/officeDocument/2006/relationships/hyperlink" Target="https://ru.wikipedia.org/wiki/%D0%A3%D1%82%D1%80%D0%BE_%D0%B2_%D1%81%D0%BE%D1%81%D0%BD%D0%BE%D0%B2%D0%BE%D0%BC_%D0%BB%D0%B5%D1%81%D1%83#cite_note-&#1058;&#1043;-1" TargetMode="External"/><Relationship Id="rId10" Type="http://schemas.openxmlformats.org/officeDocument/2006/relationships/image" Target="../media/image12.png"/><Relationship Id="rId4" Type="http://schemas.openxmlformats.org/officeDocument/2006/relationships/hyperlink" Target="https://ru.wikipedia.org/wiki/%D0%A1%D0%B0%D0%B2%D0%B8%D1%86%D0%BA%D0%B8%D0%B9,_%D0%9A%D0%BE%D0%BD%D1%81%D1%82%D0%B0%D0%BD%D1%82%D0%B8%D0%BD_%D0%90%D0%BF%D0%BE%D0%BB%D0%BB%D0%BE%D0%BD%D0%BE%D0%B2%D0%B8%D1%87" TargetMode="External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top10a.ru/samye-znamenitye-kartiny-shishkina.html#4" TargetMode="External"/><Relationship Id="rId3" Type="http://schemas.openxmlformats.org/officeDocument/2006/relationships/hyperlink" Target="https://top10a.ru/samye-znamenitye-kartiny-shishkina.html#9" TargetMode="External"/><Relationship Id="rId7" Type="http://schemas.openxmlformats.org/officeDocument/2006/relationships/hyperlink" Target="https://top10a.ru/samye-znamenitye-kartiny-shishkina.html#5" TargetMode="External"/><Relationship Id="rId12" Type="http://schemas.openxmlformats.org/officeDocument/2006/relationships/image" Target="../media/image12.png"/><Relationship Id="rId2" Type="http://schemas.openxmlformats.org/officeDocument/2006/relationships/hyperlink" Target="https://top10a.ru/samye-znamenitye-kartiny-shishkina.html#1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op10a.ru/samye-znamenitye-kartiny-shishkina.html#6" TargetMode="External"/><Relationship Id="rId11" Type="http://schemas.openxmlformats.org/officeDocument/2006/relationships/hyperlink" Target="https://top10a.ru/samye-znamenitye-kartiny-shishkina.html#1" TargetMode="External"/><Relationship Id="rId5" Type="http://schemas.openxmlformats.org/officeDocument/2006/relationships/hyperlink" Target="https://top10a.ru/samye-znamenitye-kartiny-shishkina.html#7" TargetMode="External"/><Relationship Id="rId10" Type="http://schemas.openxmlformats.org/officeDocument/2006/relationships/hyperlink" Target="https://top10a.ru/samye-znamenitye-kartiny-shishkina.html#2" TargetMode="External"/><Relationship Id="rId4" Type="http://schemas.openxmlformats.org/officeDocument/2006/relationships/hyperlink" Target="https://top10a.ru/samye-znamenitye-kartiny-shishkina.html#8" TargetMode="External"/><Relationship Id="rId9" Type="http://schemas.openxmlformats.org/officeDocument/2006/relationships/hyperlink" Target="https://top10a.ru/samye-znamenitye-kartiny-shishkina.html#3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rets.ru/izvestnye-hudozhniki/shishkin-kartiny-s-nazvaniyami-i-opisaniem.htm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op10a.ru/samye-znamenitye-kartiny-shishkina.html" TargetMode="External"/><Relationship Id="rId5" Type="http://schemas.openxmlformats.org/officeDocument/2006/relationships/hyperlink" Target="https://wiki2.org/ru/%D0%A1%D0%BF%D0%B8%D1%81%D0%BE%D0%BA_%D0%BA%D0%B0%D1%80%D1%82%D0%B8%D0%BD_%D0%98%D0%B2%D0%B0%D0%BD%D0%B0_%D0%A8%D0%B8%D1%88%D0%BA%D0%B8%D0%BD%D0%B0" TargetMode="External"/><Relationship Id="rId4" Type="http://schemas.openxmlformats.org/officeDocument/2006/relationships/hyperlink" Target="https://most-beauty.ru/drugoe/samye-znamenitye-kartiny-shishkina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D%D0%B5%D0%BC%D0%B5%D1%86%D0%BA%D0%B8%D0%B9_%D1%8F%D0%B7%D1%8B%D0%BA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u.wikipedia.org/wiki/%D0%A0%D0%B8%D1%81%D1%83%D0%BD%D0%BE%D0%BA" TargetMode="External"/><Relationship Id="rId4" Type="http://schemas.openxmlformats.org/officeDocument/2006/relationships/hyperlink" Target="https://ru.wikipedia.org/wiki/%D0%9A%D0%B0%D1%80%D1%82%D0%B8%D0%BD%D0%B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top10a.ru/wp-content/uploads/2019/06/10-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950" y="328609"/>
            <a:ext cx="1971675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top10a.ru/wp-content/uploads/2019/06/9-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910" y="1802210"/>
            <a:ext cx="1714501" cy="138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top10a.ru/wp-content/uploads/2019/06/8-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583" y="3519049"/>
            <a:ext cx="1434042" cy="107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top10a.ru/wp-content/uploads/2019/06/6-1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6427" y="4890165"/>
            <a:ext cx="1641663" cy="1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57663" y="1009827"/>
            <a:ext cx="50863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Bahnschrift SemiLight Condensed" panose="020B0502040204020203" pitchFamily="34" charset="0"/>
              </a:rPr>
              <a:t>Посещение выставки И.И. Шишкина.</a:t>
            </a:r>
          </a:p>
          <a:p>
            <a:r>
              <a:rPr lang="ru-RU" sz="4800" dirty="0" smtClean="0">
                <a:latin typeface="Arial Narrow" panose="020B0606020202030204" pitchFamily="3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Урок- экскурсия. </a:t>
            </a:r>
            <a:r>
              <a:rPr lang="ru-RU" sz="4800" dirty="0">
                <a:latin typeface="Arial Narrow" panose="020B0606020202030204" pitchFamily="34" charset="0"/>
              </a:rPr>
              <a:t/>
            </a:r>
            <a:br>
              <a:rPr lang="ru-RU" sz="4800" dirty="0">
                <a:latin typeface="Arial Narrow" panose="020B0606020202030204" pitchFamily="34" charset="0"/>
              </a:rPr>
            </a:br>
            <a:endParaRPr lang="ru-RU" sz="4800" dirty="0"/>
          </a:p>
        </p:txBody>
      </p:sp>
      <p:pic>
        <p:nvPicPr>
          <p:cNvPr id="8" name="Picture 2" descr="https://top10a.ru/wp-content/uploads/2019/06/7-1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97" y="328609"/>
            <a:ext cx="1751653" cy="1547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top10a.ru/wp-content/uploads/2019/06/5-1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250" y="1669829"/>
            <a:ext cx="1996299" cy="171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top10a.ru/wp-content/uploads/2019/06/4-1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36" y="3182499"/>
            <a:ext cx="1952715" cy="1385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top10a.ru/wp-content/uploads/2019/06/3-1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145" y="3925449"/>
            <a:ext cx="1847895" cy="128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top10a.ru/wp-content/uploads/2019/06/2-1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50" y="5209843"/>
            <a:ext cx="1712800" cy="135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Объект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93120" y="4335924"/>
            <a:ext cx="3468500" cy="3105150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539538" y="6205538"/>
            <a:ext cx="436562" cy="4365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320" y="5014243"/>
            <a:ext cx="1613659" cy="138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78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41"/>
    </mc:Choice>
    <mc:Fallback xmlns="">
      <p:transition spd="slow" advTm="164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0-tub-ru.yandex.net/i?id=5dd0631911e1086a2601ef15d020349f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929" y="697328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79" y="4779390"/>
            <a:ext cx="2041221" cy="197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4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4000" b="1" dirty="0">
                <a:solidFill>
                  <a:srgbClr val="002060"/>
                </a:solidFill>
                <a:latin typeface="inherit"/>
                <a:ea typeface="+mn-ea"/>
                <a:cs typeface="+mn-cs"/>
              </a:rPr>
              <a:t>10. Из окрестностей Гурзуфа</a:t>
            </a:r>
            <a:r>
              <a:rPr lang="ru-RU" altLang="ru-RU" sz="4000" b="1" dirty="0">
                <a:solidFill>
                  <a:srgbClr val="002060"/>
                </a:solidFill>
                <a:latin typeface="-apple-system"/>
                <a:ea typeface="+mn-ea"/>
                <a:cs typeface="+mn-cs"/>
              </a:rPr>
              <a:t/>
            </a:r>
            <a:br>
              <a:rPr lang="ru-RU" altLang="ru-RU" sz="4000" b="1" dirty="0">
                <a:solidFill>
                  <a:srgbClr val="002060"/>
                </a:solidFill>
                <a:latin typeface="-apple-system"/>
                <a:ea typeface="+mn-ea"/>
                <a:cs typeface="+mn-cs"/>
              </a:rPr>
            </a:br>
            <a:r>
              <a:rPr lang="ru-RU" altLang="ru-RU" sz="1200" dirty="0">
                <a:solidFill>
                  <a:srgbClr val="002060"/>
                </a:solidFill>
                <a:latin typeface="Georgia" panose="02040502050405020303" pitchFamily="18" charset="0"/>
                <a:ea typeface="+mn-ea"/>
                <a:cs typeface="+mn-cs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lang="ru-RU" altLang="ru-RU" sz="1200" dirty="0">
                <a:solidFill>
                  <a:srgbClr val="323A46"/>
                </a:solidFill>
                <a:latin typeface="Georgia" panose="02040502050405020303" pitchFamily="18" charset="0"/>
                <a:ea typeface="+mn-ea"/>
                <a:cs typeface="+mn-cs"/>
              </a:rPr>
              <a:t>                    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Из окрестностей Гурзуфа ( 1880 г)</a:t>
            </a:r>
          </a:p>
          <a:p>
            <a:pPr fontAlgn="base"/>
            <a:r>
              <a:rPr lang="ru-RU" sz="1800" b="0" i="0" dirty="0" smtClean="0">
                <a:effectLst/>
                <a:latin typeface="Georgia" panose="02040502050405020303" pitchFamily="18" charset="0"/>
              </a:rPr>
              <a:t>Солнечный Крым всегда манил к себе живописцев – они приезжали туда в погоне за свежими художественными ощущениями, за новыми красками.</a:t>
            </a:r>
          </a:p>
          <a:p>
            <a:pPr fontAlgn="base"/>
            <a:r>
              <a:rPr lang="ru-RU" sz="1800" b="0" i="0" dirty="0" smtClean="0">
                <a:effectLst/>
                <a:latin typeface="Georgia" panose="02040502050405020303" pitchFamily="18" charset="0"/>
              </a:rPr>
              <a:t>На полуострове природа буквально брызжет контрастами: она резка и расплывчата, не броска и многокрасочна, монументальна и минималистична.</a:t>
            </a:r>
          </a:p>
          <a:p>
            <a:pPr fontAlgn="base"/>
            <a:r>
              <a:rPr lang="ru-RU" sz="1800" b="0" i="0" dirty="0" smtClean="0">
                <a:effectLst/>
                <a:latin typeface="Georgia" panose="02040502050405020303" pitchFamily="18" charset="0"/>
              </a:rPr>
              <a:t>Шишкин также поддался всеобщему соблазну и в конце 1870-х годов отправился работать в Крым</a:t>
            </a:r>
            <a:endParaRPr lang="ru-RU" sz="1800" dirty="0"/>
          </a:p>
        </p:txBody>
      </p:sp>
      <p:pic>
        <p:nvPicPr>
          <p:cNvPr id="5" name="Picture 4" descr="https://top10a.ru/wp-content/uploads/2019/06/10-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315" y="2911448"/>
            <a:ext cx="5181600" cy="295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238" y="5016872"/>
            <a:ext cx="2026762" cy="169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 smtClean="0">
                <a:solidFill>
                  <a:srgbClr val="002060"/>
                </a:solidFill>
                <a:effectLst/>
                <a:latin typeface="inherit"/>
              </a:rPr>
              <a:t>9.</a:t>
            </a:r>
            <a:r>
              <a:rPr lang="ru-RU" b="1" dirty="0">
                <a:solidFill>
                  <a:srgbClr val="002060"/>
                </a:solidFill>
                <a:latin typeface="inherit"/>
              </a:rPr>
              <a:t> Лесные дали</a:t>
            </a:r>
            <a:r>
              <a:rPr lang="ru-RU" b="1" dirty="0">
                <a:solidFill>
                  <a:srgbClr val="002060"/>
                </a:solidFill>
                <a:latin typeface="-apple-system"/>
              </a:rPr>
              <a:t/>
            </a:r>
            <a:br>
              <a:rPr lang="ru-RU" b="1" dirty="0">
                <a:solidFill>
                  <a:srgbClr val="002060"/>
                </a:solidFill>
                <a:latin typeface="-apple-system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07870" y="1825625"/>
            <a:ext cx="5181600" cy="435133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Лесные дали (1884г)</a:t>
            </a:r>
          </a:p>
          <a:p>
            <a:pPr fontAlgn="base"/>
            <a:r>
              <a:rPr lang="ru-RU" sz="1800" b="1" i="0" dirty="0" smtClean="0">
                <a:effectLst/>
                <a:latin typeface="inherit"/>
              </a:rPr>
              <a:t>Работы Шишкина этого периода отличаются особой глубиной и удивительной мощью</a:t>
            </a:r>
            <a:r>
              <a:rPr lang="ru-RU" sz="1800" b="0" i="0" dirty="0" smtClean="0">
                <a:effectLst/>
                <a:latin typeface="Georgia" panose="02040502050405020303" pitchFamily="18" charset="0"/>
              </a:rPr>
              <a:t>.</a:t>
            </a:r>
          </a:p>
          <a:p>
            <a:pPr fontAlgn="base"/>
            <a:r>
              <a:rPr lang="ru-RU" sz="1800" b="0" i="0" dirty="0" smtClean="0">
                <a:effectLst/>
                <a:latin typeface="Georgia" panose="02040502050405020303" pitchFamily="18" charset="0"/>
              </a:rPr>
              <a:t>Протяжные, гулкие </a:t>
            </a:r>
            <a:r>
              <a:rPr lang="ru-RU" sz="1800" b="0" i="0" u="none" strike="noStrike" dirty="0" smtClean="0">
                <a:effectLst/>
                <a:latin typeface="inherit"/>
                <a:hlinkClick r:id="rId2"/>
              </a:rPr>
              <a:t>песни</a:t>
            </a:r>
            <a:r>
              <a:rPr lang="ru-RU" sz="1800" b="0" i="0" dirty="0" smtClean="0">
                <a:effectLst/>
                <a:latin typeface="Georgia" panose="02040502050405020303" pitchFamily="18" charset="0"/>
              </a:rPr>
              <a:t> разлетаются над бескрайними просторами. Неторопливое чередование планов, могучие плечи русского приволья – вот основная тема этого полотна.</a:t>
            </a:r>
          </a:p>
          <a:p>
            <a:pPr fontAlgn="base"/>
            <a:r>
              <a:rPr lang="ru-RU" sz="1800" b="0" i="0" dirty="0" smtClean="0">
                <a:effectLst/>
                <a:latin typeface="Georgia" panose="02040502050405020303" pitchFamily="18" charset="0"/>
              </a:rPr>
              <a:t>Здесь Шишкин особенно ярко проявляет переполняющую его любовь к родной земле и ее бескрайним </a:t>
            </a:r>
            <a:r>
              <a:rPr lang="ru-RU" sz="1800" b="0" i="0" u="none" strike="noStrike" dirty="0" smtClean="0">
                <a:effectLst/>
                <a:latin typeface="inherit"/>
                <a:hlinkClick r:id="rId3"/>
              </a:rPr>
              <a:t>красотам</a:t>
            </a:r>
            <a:r>
              <a:rPr lang="ru-RU" sz="1800" b="0" i="0" dirty="0" smtClean="0">
                <a:effectLst/>
                <a:latin typeface="Georgia" panose="02040502050405020303" pitchFamily="18" charset="0"/>
              </a:rPr>
              <a:t>.</a:t>
            </a:r>
          </a:p>
          <a:p>
            <a:endParaRPr lang="ru-RU" sz="1800" dirty="0"/>
          </a:p>
        </p:txBody>
      </p:sp>
      <p:pic>
        <p:nvPicPr>
          <p:cNvPr id="5" name="Picture 2" descr="https://top10a.ru/wp-content/uploads/2019/06/9-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80774"/>
            <a:ext cx="5181600" cy="324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9803" y="5373278"/>
            <a:ext cx="1992198" cy="148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8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inherit"/>
              </a:rPr>
              <a:t>8. Ручей в березовом лесу</a:t>
            </a:r>
            <a:r>
              <a:rPr lang="ru-RU" b="1" dirty="0">
                <a:solidFill>
                  <a:srgbClr val="002060"/>
                </a:solidFill>
                <a:latin typeface="-apple-system"/>
              </a:rPr>
              <a:t/>
            </a:r>
            <a:br>
              <a:rPr lang="ru-RU" b="1" dirty="0">
                <a:solidFill>
                  <a:srgbClr val="002060"/>
                </a:solidFill>
                <a:latin typeface="-apple-system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Ручей в берёзовом лесу( 1883г)</a:t>
            </a:r>
          </a:p>
          <a:p>
            <a:pPr fontAlgn="base"/>
            <a:r>
              <a:rPr lang="ru-RU" b="0" i="0" dirty="0" smtClean="0">
                <a:effectLst/>
                <a:latin typeface="Georgia" panose="02040502050405020303" pitchFamily="18" charset="0"/>
              </a:rPr>
              <a:t>На полотне изображён невероятной красоты берёзовый лес. Мачтовые, будто дотягивающиеся до самого неба берёзы, которые завораживают своим царским величием и спокойствием. Куда ни глянь, везде мы видим берёзы.</a:t>
            </a:r>
          </a:p>
          <a:p>
            <a:pPr fontAlgn="base"/>
            <a:r>
              <a:rPr lang="ru-RU" b="0" i="0" dirty="0" smtClean="0">
                <a:effectLst/>
                <a:latin typeface="Georgia" panose="02040502050405020303" pitchFamily="18" charset="0"/>
              </a:rPr>
              <a:t>При этом каждое изображение не только </a:t>
            </a:r>
            <a:r>
              <a:rPr lang="ru-RU" b="1" i="0" dirty="0" smtClean="0">
                <a:effectLst/>
                <a:latin typeface="inherit"/>
              </a:rPr>
              <a:t>максимально детализировано гением пейзажа, но оно индивидуально по своей природе</a:t>
            </a:r>
            <a:r>
              <a:rPr lang="ru-RU" b="0" i="0" dirty="0" smtClean="0">
                <a:effectLst/>
                <a:latin typeface="Georgia" panose="02040502050405020303" pitchFamily="18" charset="0"/>
              </a:rPr>
              <a:t>. Здесь у каждого деревца свой неповторимый характер и непохожие на других черт</a:t>
            </a:r>
            <a:r>
              <a:rPr lang="ru-RU" b="0" i="0" dirty="0" smtClean="0">
                <a:solidFill>
                  <a:srgbClr val="323A46"/>
                </a:solidFill>
                <a:effectLst/>
                <a:latin typeface="Georgia" panose="02040502050405020303" pitchFamily="18" charset="0"/>
              </a:rPr>
              <a:t>ы.</a:t>
            </a:r>
            <a:br>
              <a:rPr lang="ru-RU" b="0" i="0" dirty="0" smtClean="0">
                <a:solidFill>
                  <a:srgbClr val="323A46"/>
                </a:solidFill>
                <a:effectLst/>
                <a:latin typeface="Georgia" panose="02040502050405020303" pitchFamily="18" charset="0"/>
              </a:rPr>
            </a:br>
            <a:endParaRPr lang="ru-RU" b="0" i="0" dirty="0" smtClean="0">
              <a:solidFill>
                <a:srgbClr val="323A46"/>
              </a:solidFill>
              <a:effectLst/>
              <a:latin typeface="Georgia" panose="02040502050405020303" pitchFamily="18" charset="0"/>
            </a:endParaRPr>
          </a:p>
          <a:p>
            <a:endParaRPr lang="ru-RU" dirty="0"/>
          </a:p>
        </p:txBody>
      </p:sp>
      <p:pic>
        <p:nvPicPr>
          <p:cNvPr id="5" name="Picture 2" descr="https://top10a.ru/wp-content/uploads/2019/06/8-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8194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366" y="5502946"/>
            <a:ext cx="1960776" cy="134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90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inherit"/>
              </a:rPr>
              <a:t>7. Деревенский двор</a:t>
            </a:r>
            <a:r>
              <a:rPr lang="ru-RU" b="1" dirty="0">
                <a:solidFill>
                  <a:srgbClr val="002060"/>
                </a:solidFill>
                <a:latin typeface="-apple-system"/>
              </a:rPr>
              <a:t/>
            </a:r>
            <a:br>
              <a:rPr lang="ru-RU" b="1" dirty="0">
                <a:solidFill>
                  <a:srgbClr val="002060"/>
                </a:solidFill>
                <a:latin typeface="-apple-system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1400" dirty="0" smtClean="0"/>
              <a:t>Деревенский двор (1860г.)</a:t>
            </a:r>
          </a:p>
          <a:p>
            <a:pPr fontAlgn="base"/>
            <a:r>
              <a:rPr lang="ru-RU" sz="1400" b="0" i="0" dirty="0" smtClean="0">
                <a:effectLst/>
                <a:latin typeface="Georgia" panose="02040502050405020303" pitchFamily="18" charset="0"/>
              </a:rPr>
              <a:t>Это полотно Шишкин создал в конце 60-х годов XIX века. Здесь перед зрителем предстает картина </a:t>
            </a:r>
            <a:r>
              <a:rPr lang="ru-RU" sz="1400" b="0" i="0" u="none" strike="noStrike" dirty="0" smtClean="0">
                <a:effectLst/>
                <a:latin typeface="inherit"/>
                <a:hlinkClick r:id="rId2"/>
              </a:rPr>
              <a:t>деревенского</a:t>
            </a:r>
            <a:r>
              <a:rPr lang="ru-RU" sz="1400" b="0" i="0" dirty="0" smtClean="0">
                <a:effectLst/>
                <a:latin typeface="Georgia" panose="02040502050405020303" pitchFamily="18" charset="0"/>
              </a:rPr>
              <a:t> двора крестьян того времени.</a:t>
            </a:r>
          </a:p>
          <a:p>
            <a:pPr fontAlgn="base"/>
            <a:r>
              <a:rPr lang="ru-RU" sz="1400" b="0" i="0" dirty="0" smtClean="0">
                <a:effectLst/>
                <a:latin typeface="Georgia" panose="02040502050405020303" pitchFamily="18" charset="0"/>
              </a:rPr>
              <a:t>В правом углу мастер изображает угол бревенчатого дома. Шишкин с детализацией фотографа передает структуру типичной деревенской избы.</a:t>
            </a:r>
          </a:p>
          <a:p>
            <a:pPr fontAlgn="base"/>
            <a:r>
              <a:rPr lang="ru-RU" sz="1400" b="0" i="0" dirty="0" smtClean="0">
                <a:effectLst/>
                <a:latin typeface="Georgia" panose="02040502050405020303" pitchFamily="18" charset="0"/>
              </a:rPr>
              <a:t>Динамика композиции переносит нас в небольшой проем, виднеющийся вблизи с закрытыми воротами. Таким образом Шишкин показывает нам кусочек бескрайнего русского поля.</a:t>
            </a:r>
          </a:p>
          <a:p>
            <a:pPr fontAlgn="base"/>
            <a:r>
              <a:rPr lang="ru-RU" sz="1400" b="0" i="0" dirty="0" smtClean="0">
                <a:effectLst/>
                <a:latin typeface="Georgia" panose="02040502050405020303" pitchFamily="18" charset="0"/>
              </a:rPr>
              <a:t>Одной из основных целей создания этого пейзажа стало </a:t>
            </a:r>
            <a:r>
              <a:rPr lang="ru-RU" sz="1400" b="1" i="0" dirty="0" smtClean="0">
                <a:effectLst/>
                <a:latin typeface="inherit"/>
              </a:rPr>
              <a:t>изображение упадочности крестьянского быта</a:t>
            </a:r>
            <a:r>
              <a:rPr lang="ru-RU" sz="1400" b="0" i="0" dirty="0" smtClean="0">
                <a:effectLst/>
                <a:latin typeface="Georgia" panose="02040502050405020303" pitchFamily="18" charset="0"/>
              </a:rPr>
              <a:t>. Можно отметить, что художник не написал ни одной фигуры домашнего скота. Создается ощущение, что хозяева просто покинули своё жилище.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5" name="Picture 2" descr="https://top10a.ru/wp-content/uploads/2019/06/7-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71968"/>
            <a:ext cx="5181600" cy="405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677" y="5241303"/>
            <a:ext cx="2039332" cy="151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4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latin typeface="inherit"/>
              </a:rPr>
              <a:t> 6. Пасека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703555"/>
            <a:ext cx="5181600" cy="435133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Пасека в лесу  ( 1876г)</a:t>
            </a:r>
          </a:p>
          <a:p>
            <a:pPr fontAlgn="base"/>
            <a:r>
              <a:rPr lang="ru-RU" dirty="0" smtClean="0"/>
              <a:t>Знаменитое на весь мир полотно “Пасека в лесу” демонстрирует нам увлеченность мастера живописи этой темой.</a:t>
            </a:r>
          </a:p>
          <a:p>
            <a:pPr fontAlgn="base"/>
            <a:r>
              <a:rPr lang="ru-RU" dirty="0" smtClean="0"/>
              <a:t>Крестьянин, собирающий мед на пасеке, – прекрасная идея для того, чтобы в очередной раз отобразить общение простых людей с природой.</a:t>
            </a:r>
          </a:p>
          <a:p>
            <a:pPr fontAlgn="base"/>
            <a:r>
              <a:rPr lang="ru-RU" dirty="0" smtClean="0"/>
              <a:t>Картина отражает глубокое понимание живописцем тончайших процессов, протекающих в жизни рядового крестьянина, который крепко-накрепко связан и с лесом, и с полем, кормящими его.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5" name="Picture 2" descr="https://top10a.ru/wp-content/uploads/2019/06/6-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800" y="1825625"/>
            <a:ext cx="35024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534" y="5254697"/>
            <a:ext cx="2086466" cy="162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41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latin typeface="inherit"/>
              </a:rPr>
              <a:t>5. Рожь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Рожь ( 1878г)</a:t>
            </a:r>
          </a:p>
          <a:p>
            <a:r>
              <a:rPr lang="ru-RU" dirty="0" smtClean="0"/>
              <a:t>Особенный, тихий, погожий выдался день. Величаво, просторно раскинулась нива спеющих хлебов, и среди этого океана золотой ржи, словно сторожа русского богатства, встали великаны – сосны, вознеся свои гордые вершины к самому небу. Невероятная тишина царит в пейзаже.</a:t>
            </a:r>
            <a:endParaRPr lang="ru-RU" dirty="0"/>
          </a:p>
        </p:txBody>
      </p:sp>
      <p:pic>
        <p:nvPicPr>
          <p:cNvPr id="5" name="Picture 2" descr="https://top10a.ru/wp-content/uploads/2019/06/5-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33174"/>
            <a:ext cx="5181600" cy="293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630" y="5469414"/>
            <a:ext cx="1841369" cy="131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18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latin typeface="inherit"/>
              </a:rPr>
              <a:t>4. Жатва</a:t>
            </a:r>
            <a:r>
              <a:rPr lang="ru-RU" sz="4000" b="1" dirty="0">
                <a:solidFill>
                  <a:srgbClr val="002060"/>
                </a:solidFill>
                <a:latin typeface="-apple-system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-apple-system"/>
              </a:rPr>
            </a:br>
            <a:endParaRPr lang="ru-RU" dirty="0"/>
          </a:p>
        </p:txBody>
      </p:sp>
      <p:pic>
        <p:nvPicPr>
          <p:cNvPr id="5" name="Picture 2" descr="https://top10a.ru/wp-content/uploads/2019/06/4-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99138"/>
            <a:ext cx="5181600" cy="340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Жатва (1850г)</a:t>
            </a:r>
          </a:p>
          <a:p>
            <a:pPr lvl="0" fontAlgn="base"/>
            <a:r>
              <a:rPr lang="ru-RU" sz="1800" dirty="0">
                <a:latin typeface="Georgia" panose="02040502050405020303" pitchFamily="18" charset="0"/>
              </a:rPr>
              <a:t>Это одна из ранних работ мастера, демонстрирующая зрителю необъятный простор бескрайних русских земель, богатых хлебом, так восхищавших начинающего живописца.</a:t>
            </a:r>
          </a:p>
          <a:p>
            <a:pPr lvl="0" fontAlgn="base"/>
            <a:r>
              <a:rPr lang="ru-RU" sz="1800" dirty="0">
                <a:latin typeface="Georgia" panose="02040502050405020303" pitchFamily="18" charset="0"/>
              </a:rPr>
              <a:t>Шишкин со </a:t>
            </a:r>
            <a:r>
              <a:rPr lang="ru-RU" sz="1800" b="1" dirty="0">
                <a:latin typeface="inherit"/>
              </a:rPr>
              <a:t>скрупулезной детализацией выписывает колоски</a:t>
            </a:r>
            <a:r>
              <a:rPr lang="ru-RU" sz="1800" dirty="0">
                <a:latin typeface="Georgia" panose="02040502050405020303" pitchFamily="18" charset="0"/>
              </a:rPr>
              <a:t>. Солнечное, украшенное множеством облаков, небо контрастирует с золотом поля и расположенным недалеко населенным пунктом, где, как и положено, самым высоким сооружением является </a:t>
            </a:r>
            <a:r>
              <a:rPr lang="ru-RU" sz="1800" dirty="0">
                <a:latin typeface="inherit"/>
                <a:hlinkClick r:id="rId3"/>
              </a:rPr>
              <a:t>храм</a:t>
            </a:r>
            <a:r>
              <a:rPr lang="ru-RU" sz="1800" dirty="0">
                <a:latin typeface="Georgia" panose="02040502050405020303" pitchFamily="18" charset="0"/>
              </a:rPr>
              <a:t>.</a:t>
            </a:r>
          </a:p>
          <a:p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278" y="5366256"/>
            <a:ext cx="2246722" cy="149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77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latin typeface="inherit"/>
              </a:rPr>
              <a:t>3. Вид в окрестностях Дюссельдорфа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2021304"/>
            <a:ext cx="5181600" cy="4379495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Вид в окрестностях Дюссельдорфа  ( 1865г)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Эта картина буквально насыщена светом и воздухом.</a:t>
            </a:r>
          </a:p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Здесь видно, что Шишкину была очень близка эта красота просторов Дюссельдорфа.</a:t>
            </a:r>
            <a:r>
              <a:rPr lang="ru-RU" sz="16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Шишкин изображает мрачную тучу, заслоняющую солнечные лучи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Живописец филигранно выписывает все детали картины. Правая часть полотна дарит полное ощущение надвигающейся грозы. </a:t>
            </a: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600" dirty="0">
                <a:solidFill>
                  <a:prstClr val="black"/>
                </a:solidFill>
              </a:rPr>
              <a:t>В 1865 году Шишкин возвращается в Россию и за картину «Вид в окрестностях Дюссельдорфа» получает звание академика.</a:t>
            </a:r>
          </a:p>
          <a:p>
            <a:endParaRPr lang="ru-RU" sz="1600" b="0" i="0" dirty="0" smtClean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ru-RU" sz="1600" dirty="0" smtClean="0"/>
          </a:p>
          <a:p>
            <a:endParaRPr lang="ru-RU" sz="1600" b="0" i="0" dirty="0" smtClean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dirty="0" smtClean="0"/>
          </a:p>
        </p:txBody>
      </p:sp>
      <p:pic>
        <p:nvPicPr>
          <p:cNvPr id="5" name="Picture 2" descr="https://top10a.ru/wp-content/uploads/2019/06/3-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80114"/>
            <a:ext cx="5181600" cy="364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401" y="5524106"/>
            <a:ext cx="2314600" cy="133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70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inherit"/>
              </a:rPr>
              <a:t>2. Стадо под деревьями</a:t>
            </a:r>
            <a:r>
              <a:rPr lang="ru-RU" b="1" dirty="0">
                <a:solidFill>
                  <a:srgbClr val="002060"/>
                </a:solidFill>
                <a:latin typeface="-apple-system"/>
              </a:rPr>
              <a:t/>
            </a:r>
            <a:br>
              <a:rPr lang="ru-RU" b="1" dirty="0">
                <a:solidFill>
                  <a:srgbClr val="002060"/>
                </a:solidFill>
                <a:latin typeface="-apple-system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Стадо под деревьями (1864г.)</a:t>
            </a:r>
          </a:p>
          <a:p>
            <a:endParaRPr lang="ru-RU" sz="2000" dirty="0" smtClean="0"/>
          </a:p>
          <a:p>
            <a:pPr fontAlgn="base"/>
            <a:r>
              <a:rPr lang="ru-RU" sz="2000" b="0" i="0" dirty="0" smtClean="0">
                <a:effectLst/>
                <a:latin typeface="Georgia" panose="02040502050405020303" pitchFamily="18" charset="0"/>
              </a:rPr>
              <a:t>С 1862 по 1865 годы Шишкин находился в Европе, где учился </a:t>
            </a:r>
            <a:r>
              <a:rPr lang="ru-RU" sz="2000" b="1" i="0" dirty="0" smtClean="0">
                <a:effectLst/>
                <a:latin typeface="inherit"/>
              </a:rPr>
              <a:t>технике западных мастеров живописи</a:t>
            </a:r>
            <a:r>
              <a:rPr lang="ru-RU" sz="2000" b="0" i="0" dirty="0" smtClean="0">
                <a:effectLst/>
                <a:latin typeface="Georgia" panose="02040502050405020303" pitchFamily="18" charset="0"/>
              </a:rPr>
              <a:t>.</a:t>
            </a:r>
          </a:p>
          <a:p>
            <a:pPr fontAlgn="base"/>
            <a:r>
              <a:rPr lang="ru-RU" sz="2000" b="0" i="0" dirty="0" smtClean="0">
                <a:effectLst/>
                <a:latin typeface="Georgia" panose="02040502050405020303" pitchFamily="18" charset="0"/>
              </a:rPr>
              <a:t>В этот период больше всего он работал в Германии и Швейцарии, где сильное впечатление на него произвели художники </a:t>
            </a:r>
            <a:r>
              <a:rPr lang="ru-RU" sz="2000" b="0" i="0" dirty="0" err="1" smtClean="0">
                <a:effectLst/>
                <a:latin typeface="Georgia" panose="02040502050405020303" pitchFamily="18" charset="0"/>
              </a:rPr>
              <a:t>Дюссельдорфской</a:t>
            </a:r>
            <a:r>
              <a:rPr lang="ru-RU" sz="2000" b="0" i="0" dirty="0" smtClean="0">
                <a:effectLst/>
                <a:latin typeface="Georgia" panose="02040502050405020303" pitchFamily="18" charset="0"/>
              </a:rPr>
              <a:t> школы. У них он перенимал опыт соединения пейзажа с изображениями животных. Знаменитое полотно “Стадо под деревьями” было написано как раз в это время.</a:t>
            </a:r>
          </a:p>
          <a:p>
            <a:endParaRPr lang="ru-RU" sz="2000" dirty="0"/>
          </a:p>
        </p:txBody>
      </p:sp>
      <p:pic>
        <p:nvPicPr>
          <p:cNvPr id="5" name="Picture 2" descr="https://top10a.ru/wp-content/uploads/2019/06/2-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59235"/>
            <a:ext cx="5181600" cy="368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080" y="5731497"/>
            <a:ext cx="1190920" cy="11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0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79" y="4779390"/>
            <a:ext cx="2041221" cy="1974915"/>
          </a:xfrm>
          <a:prstGeom prst="rect">
            <a:avLst/>
          </a:prstGeom>
        </p:spPr>
      </p:pic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387" y="988052"/>
            <a:ext cx="5937250" cy="399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 rot="10800000" flipV="1">
            <a:off x="2442090" y="5233409"/>
            <a:ext cx="3971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Художник– пейзажист.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6338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inherit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inherit"/>
              </a:rPr>
              <a:t>1.Утро в сосновом </a:t>
            </a:r>
            <a:r>
              <a:rPr lang="ru-RU" b="1" dirty="0" smtClean="0">
                <a:solidFill>
                  <a:srgbClr val="002060"/>
                </a:solidFill>
                <a:latin typeface="inherit"/>
              </a:rPr>
              <a:t>лесу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300" dirty="0" smtClean="0"/>
              <a:t>Утро в сосновом лесу (1889г)</a:t>
            </a:r>
          </a:p>
          <a:p>
            <a:r>
              <a:rPr lang="ru-RU" sz="3300" dirty="0" smtClean="0"/>
              <a:t>Картина</a:t>
            </a:r>
            <a:r>
              <a:rPr lang="ru-RU" sz="3300" dirty="0"/>
              <a:t> </a:t>
            </a:r>
            <a:r>
              <a:rPr lang="ru-RU" sz="3300" dirty="0">
                <a:hlinkClick r:id="rId2" tooltip="Россия"/>
              </a:rPr>
              <a:t>русских</a:t>
            </a:r>
            <a:r>
              <a:rPr lang="ru-RU" sz="3300" dirty="0"/>
              <a:t> художников </a:t>
            </a:r>
            <a:r>
              <a:rPr lang="ru-RU" sz="3300" dirty="0">
                <a:hlinkClick r:id="rId3" tooltip="Шишкин, Иван Иванович"/>
              </a:rPr>
              <a:t>И. И. Шишкина</a:t>
            </a:r>
            <a:r>
              <a:rPr lang="ru-RU" sz="3300" dirty="0"/>
              <a:t> и </a:t>
            </a:r>
            <a:r>
              <a:rPr lang="ru-RU" sz="3300" dirty="0">
                <a:hlinkClick r:id="rId4" tooltip="Савицкий, Константин Аполлонович"/>
              </a:rPr>
              <a:t>К. А. Савицкого</a:t>
            </a:r>
            <a:r>
              <a:rPr lang="ru-RU" sz="3300" dirty="0"/>
              <a:t>. Савицкий написал медведей</a:t>
            </a:r>
            <a:r>
              <a:rPr lang="ru-RU" sz="3300" baseline="30000" dirty="0">
                <a:hlinkClick r:id="rId5"/>
              </a:rPr>
              <a:t>[1]</a:t>
            </a:r>
            <a:r>
              <a:rPr lang="ru-RU" sz="3300" dirty="0"/>
              <a:t>, но коллекционер </a:t>
            </a:r>
            <a:r>
              <a:rPr lang="ru-RU" sz="3300" dirty="0">
                <a:hlinkClick r:id="rId6" tooltip="Третьяков, Павел Михайлович"/>
              </a:rPr>
              <a:t>П. М. Третьяков</a:t>
            </a:r>
            <a:r>
              <a:rPr lang="ru-RU" sz="3300" dirty="0"/>
              <a:t> стёр его подпись, так что автором картины часто указывается один Шишкин.</a:t>
            </a:r>
          </a:p>
          <a:p>
            <a:r>
              <a:rPr lang="ru-RU" sz="3300" dirty="0"/>
              <a:t>Картина пользуется популярностью</a:t>
            </a:r>
            <a:r>
              <a:rPr lang="ru-RU" sz="3300" baseline="30000" dirty="0">
                <a:hlinkClick r:id="rId7"/>
              </a:rPr>
              <a:t>[3]</a:t>
            </a:r>
            <a:r>
              <a:rPr lang="ru-RU" sz="3300" dirty="0"/>
              <a:t> благодаря композиционному включению в пейзажное полотно элементов анималистической </a:t>
            </a:r>
            <a:r>
              <a:rPr lang="ru-RU" sz="3300" dirty="0" err="1"/>
              <a:t>сюжетности</a:t>
            </a:r>
            <a:r>
              <a:rPr lang="ru-RU" sz="3300" dirty="0"/>
              <a:t>. Работа детально передает состояние природы, увиденное художником на острове </a:t>
            </a:r>
            <a:r>
              <a:rPr lang="ru-RU" sz="3300" dirty="0" err="1">
                <a:hlinkClick r:id="rId8" tooltip="Городомля"/>
              </a:rPr>
              <a:t>Городомля</a:t>
            </a:r>
            <a:r>
              <a:rPr lang="ru-RU" sz="3300" dirty="0"/>
              <a:t>. Показан не глухой дремучий лес, а солнечный свет, пробивающийся сквозь колонны высоких деревьев. Чувствуют приближение утра резвящиеся медвежата.</a:t>
            </a:r>
          </a:p>
          <a:p>
            <a:endParaRPr lang="ru-RU" dirty="0"/>
          </a:p>
        </p:txBody>
      </p:sp>
      <p:pic>
        <p:nvPicPr>
          <p:cNvPr id="5" name="Объект 3"/>
          <p:cNvPicPr>
            <a:picLocks noGrp="1" noChangeAspect="1"/>
          </p:cNvPicPr>
          <p:nvPr>
            <p:ph sz="half" idx="1"/>
          </p:nvPr>
        </p:nvPicPr>
        <p:blipFill>
          <a:blip r:embed="rId9"/>
          <a:stretch>
            <a:fillRect/>
          </a:stretch>
        </p:blipFill>
        <p:spPr>
          <a:xfrm>
            <a:off x="914400" y="2199747"/>
            <a:ext cx="5181600" cy="42820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681" y="5099901"/>
            <a:ext cx="2467319" cy="166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17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1725" y="2116515"/>
            <a:ext cx="78867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A46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Список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herit"/>
                <a:ea typeface="+mn-ea"/>
                <a:cs typeface="+mn-cs"/>
                <a:hlinkClick r:id="rId2"/>
              </a:rPr>
              <a:t>10. Из окрестностей Гурзуфа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323A46"/>
              </a:solidFill>
              <a:effectLst/>
              <a:uLnTx/>
              <a:uFillTx/>
              <a:latin typeface="inheri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herit"/>
                <a:ea typeface="+mn-ea"/>
                <a:cs typeface="+mn-cs"/>
                <a:hlinkClick r:id="rId3"/>
              </a:rPr>
              <a:t>9. Лесные дали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323A46"/>
              </a:solidFill>
              <a:effectLst/>
              <a:uLnTx/>
              <a:uFillTx/>
              <a:latin typeface="inheri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herit"/>
                <a:ea typeface="+mn-ea"/>
                <a:cs typeface="+mn-cs"/>
                <a:hlinkClick r:id="rId4"/>
              </a:rPr>
              <a:t>8. Ручей в березовом лесу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323A46"/>
              </a:solidFill>
              <a:effectLst/>
              <a:uLnTx/>
              <a:uFillTx/>
              <a:latin typeface="inheri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herit"/>
                <a:ea typeface="+mn-ea"/>
                <a:cs typeface="+mn-cs"/>
                <a:hlinkClick r:id="rId5"/>
              </a:rPr>
              <a:t>7. Деревенский двор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323A46"/>
              </a:solidFill>
              <a:effectLst/>
              <a:uLnTx/>
              <a:uFillTx/>
              <a:latin typeface="inheri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herit"/>
                <a:ea typeface="+mn-ea"/>
                <a:cs typeface="+mn-cs"/>
                <a:hlinkClick r:id="rId6"/>
              </a:rPr>
              <a:t>6. Пасека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323A46"/>
              </a:solidFill>
              <a:effectLst/>
              <a:uLnTx/>
              <a:uFillTx/>
              <a:latin typeface="inheri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herit"/>
                <a:ea typeface="+mn-ea"/>
                <a:cs typeface="+mn-cs"/>
                <a:hlinkClick r:id="rId7"/>
              </a:rPr>
              <a:t>5. Рожь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323A46"/>
              </a:solidFill>
              <a:effectLst/>
              <a:uLnTx/>
              <a:uFillTx/>
              <a:latin typeface="inheri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herit"/>
                <a:ea typeface="+mn-ea"/>
                <a:cs typeface="+mn-cs"/>
                <a:hlinkClick r:id="rId8"/>
              </a:rPr>
              <a:t>4. Жатва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323A46"/>
              </a:solidFill>
              <a:effectLst/>
              <a:uLnTx/>
              <a:uFillTx/>
              <a:latin typeface="inheri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herit"/>
                <a:ea typeface="+mn-ea"/>
                <a:cs typeface="+mn-cs"/>
                <a:hlinkClick r:id="rId9"/>
              </a:rPr>
              <a:t>3. Вид в окрестностях Дюссельдорфа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323A46"/>
              </a:solidFill>
              <a:effectLst/>
              <a:uLnTx/>
              <a:uFillTx/>
              <a:latin typeface="inheri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herit"/>
                <a:ea typeface="+mn-ea"/>
                <a:cs typeface="+mn-cs"/>
                <a:hlinkClick r:id="rId10"/>
              </a:rPr>
              <a:t>2. Стадо под деревьями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323A46"/>
              </a:solidFill>
              <a:effectLst/>
              <a:uLnTx/>
              <a:uFillTx/>
              <a:latin typeface="inheri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herit"/>
                <a:ea typeface="+mn-ea"/>
                <a:cs typeface="+mn-cs"/>
                <a:hlinkClick r:id="rId11"/>
              </a:rPr>
              <a:t>1. Утро в сосновом лесу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323A46"/>
              </a:solidFill>
              <a:effectLst/>
              <a:uLnTx/>
              <a:uFillTx/>
              <a:latin typeface="inherit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681" y="4038206"/>
            <a:ext cx="2467319" cy="281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73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681" y="4038206"/>
            <a:ext cx="2467319" cy="2819794"/>
          </a:xfrm>
          <a:prstGeom prst="rect">
            <a:avLst/>
          </a:prstGeom>
        </p:spPr>
      </p:pic>
      <p:pic>
        <p:nvPicPr>
          <p:cNvPr id="4" name="Рисунок 3" descr="http://utinye-uroki.ru/images/200/182/2img2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34" y="1657395"/>
            <a:ext cx="2524760" cy="31730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777343" y="857784"/>
            <a:ext cx="6368143" cy="485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Не только деревья, речку, небо, (цветы) травы видим мы на картинах художника. В каждой из этих картин перед нами открывается душа художника, его внутренний мир, потому что, постоянно наблюдая и изучая природу, истинный художник старается уловить в ее жизни мгновение наиболее близкое и дорогое его сердцу, наиболее полно выражающее его чувства. И когда мы всматриваемся в полотно, написанное рукой большого мастера, то нам невольно передается то светлая радость, то затаенная грусть, то тревога, которые вложил в свою работу художник. И в этом заключается радость, которую приносит нам встреча с живописью.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– Что из сегодняшнего урока вам особенно заполнилось?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– Кто бы хотел поделиться своими впечатлениями?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– Кому из вас сегодня захотелось пойти в музей?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Я желаю вам радостных встреч с </a:t>
            </a:r>
            <a:r>
              <a:rPr lang="ru-RU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картинами.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58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681" y="4038206"/>
            <a:ext cx="2467319" cy="28197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48000" y="1561822"/>
            <a:ext cx="6096000" cy="37343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</a:rPr>
              <a:t>Используемые ресурсы: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Utinye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–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uroki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ru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3"/>
              </a:rPr>
              <a:t>https://portrets.ru/izvestnye-hudozhniki/shishkin-kartiny-s-nazvaniyami-i-opisaniem.html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en-US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4"/>
              </a:rPr>
              <a:t>shishkina.html</a:t>
            </a:r>
            <a:r>
              <a:rPr lang="en-US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5"/>
              </a:rPr>
              <a:t>https</a:t>
            </a:r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5"/>
              </a:rPr>
              <a:t>://wiki2.org/</a:t>
            </a:r>
            <a:r>
              <a:rPr lang="en-US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5"/>
              </a:rPr>
              <a:t>ru</a:t>
            </a:r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5"/>
              </a:rPr>
              <a:t>/%D0%A1%D0%BF%D0%B8%D1%81%D0%BE%D0%BA_%D0%BA%D0%B0%D1%80%D1%82%D0%B8%D0%BD_%D0%98%D0%B2%D0%B0%D0%BD%D0%B0_%D0%A8%D0%B8%D1%88%D0%BA%D0%B8%D0%BD%D0%B0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en-US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6"/>
              </a:rPr>
              <a:t>https://top10a.ru/samye-znamenitye-kartiny-shishkina.html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75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79" y="4779390"/>
            <a:ext cx="2041221" cy="1974915"/>
          </a:xfrm>
          <a:prstGeom prst="rect">
            <a:avLst/>
          </a:prstGeom>
        </p:spPr>
      </p:pic>
      <p:pic>
        <p:nvPicPr>
          <p:cNvPr id="2050" name="Picture 2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520" y="329627"/>
            <a:ext cx="5937250" cy="444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0399" y="4977257"/>
            <a:ext cx="401682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Этюдник.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53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79" y="4779390"/>
            <a:ext cx="2041221" cy="1974915"/>
          </a:xfrm>
          <a:prstGeom prst="rect">
            <a:avLst/>
          </a:prstGeom>
        </p:spPr>
      </p:pic>
      <p:pic>
        <p:nvPicPr>
          <p:cNvPr id="3074" name="Picture 2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742" y="840803"/>
            <a:ext cx="5937250" cy="393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93259" y="5038465"/>
            <a:ext cx="5299721" cy="4644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Художница с мольбертом на пленэре.</a:t>
            </a:r>
            <a:endParaRPr lang="ru-RU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72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79" y="4779390"/>
            <a:ext cx="2041221" cy="19749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0" y="1082717"/>
            <a:ext cx="6096000" cy="46925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Мольберт </a:t>
            </a:r>
            <a:r>
              <a:rPr lang="ru-RU" b="1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(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от </a:t>
            </a:r>
            <a:r>
              <a:rPr lang="ru-RU" dirty="0">
                <a:solidFill>
                  <a:srgbClr val="0B008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3" tooltip="Немецкий язык"/>
              </a:rPr>
              <a:t>нем.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ru-RU" i="1" dirty="0" err="1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Malbrett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: доска для рисования) — подставка, обычно деревянная, на которой художник помещает во время работы </a:t>
            </a:r>
            <a:r>
              <a:rPr lang="ru-RU" dirty="0">
                <a:solidFill>
                  <a:srgbClr val="0B008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4"/>
              </a:rPr>
              <a:t>картину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 </a:t>
            </a:r>
            <a:r>
              <a:rPr lang="ru-RU" dirty="0">
                <a:solidFill>
                  <a:srgbClr val="0B0080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5" tooltip="Рисунок"/>
              </a:rPr>
              <a:t>рисунок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и т. д. К вариантам мольберта относятся треножные мольберты, известные уже в античную эпоху, и мольберты, состоящие из вертикальных стоек, укреплённых на горизонтальном основании.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Пленэ́р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r>
              <a:rPr lang="ru-RU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(от фр. </a:t>
            </a:r>
            <a:r>
              <a:rPr lang="ru-RU" sz="20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en</a:t>
            </a:r>
            <a:r>
              <a:rPr lang="ru-RU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plein</a:t>
            </a:r>
            <a:r>
              <a:rPr lang="ru-RU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air</a:t>
            </a:r>
            <a:r>
              <a:rPr lang="ru-RU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 — «на открытом воздухе») — живописная техника изображения объектов при естественном свете и в естественных условиях.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Этюдник - </a:t>
            </a:r>
            <a:r>
              <a:rPr lang="ru-RU" dirty="0">
                <a:solidFill>
                  <a:srgbClr val="212529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переносное приспособление для занятий живописью, небольшой ящик, часто на треноге, с принадлежностями для живописи и местом для этюда 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08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79" y="4779390"/>
            <a:ext cx="2041221" cy="1974915"/>
          </a:xfrm>
          <a:prstGeom prst="rect">
            <a:avLst/>
          </a:prstGeom>
        </p:spPr>
      </p:pic>
      <p:pic>
        <p:nvPicPr>
          <p:cNvPr id="3" name="Рисунок 2" descr="2img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954" y="1252786"/>
            <a:ext cx="3145790" cy="418274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222448" y="2364863"/>
            <a:ext cx="6711885" cy="2128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Никакие игры и веселые мальчишеские забавы не занимали пятилетнего Ваню. Он был охвачен страстью к рисованию. Никто тогда и предположить не мог, что это страсть – на всю жизнь. "Мел и уголь не исчезали из его рук. Все стены и двери комнат были расписаны самыми замысловатыми фигурами. То человеческий глаз, то дерево, то рука…” – вспоминала двоюродная сестра художника.</a:t>
            </a:r>
            <a:endParaRPr lang="ru-RU" sz="1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93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79" y="4779390"/>
            <a:ext cx="2041221" cy="1974915"/>
          </a:xfrm>
          <a:prstGeom prst="rect">
            <a:avLst/>
          </a:prstGeom>
        </p:spPr>
      </p:pic>
      <p:pic>
        <p:nvPicPr>
          <p:cNvPr id="3" name="Рисунок 2" descr="2img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552" y="1378998"/>
            <a:ext cx="3329940" cy="32893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024486" y="2274838"/>
            <a:ext cx="67401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Отец мечтал дать младшему сыну хорошее образование и после окончания уездного училища отвез его в Казань, где определил в Первую городскую гимназию. Годы обучения в гимназии оставят в душе и памяти Вани Шишкина тягостные воспоминания. Его страсть к живописи здесь встречает лишь негодование со стороны гимназического начальства и соучеников. После летних каникул Ваня Шишкин решительно отказывается вернуться в гимназию.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797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79" y="4779390"/>
            <a:ext cx="2041221" cy="1974915"/>
          </a:xfrm>
          <a:prstGeom prst="rect">
            <a:avLst/>
          </a:prstGeom>
        </p:spPr>
      </p:pic>
      <p:pic>
        <p:nvPicPr>
          <p:cNvPr id="3" name="Рисунок 2" descr="2img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254" y="1355227"/>
            <a:ext cx="4328160" cy="265811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268692" y="1183871"/>
            <a:ext cx="3902697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Но одно из самых сильных впечатлений – выставка произведений Айвазовского в стенах училища. Впервые в жизни он видел картины, написанные масляными красками. Картины, о которых с восторгом говорила уже вся Европа. Особенно поразило воображение юноши знаменитое полотно "Девятый вал”.</a:t>
            </a:r>
            <a:endParaRPr lang="ru-RU" sz="1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88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79" y="4779390"/>
            <a:ext cx="2041221" cy="1974915"/>
          </a:xfrm>
          <a:prstGeom prst="rect">
            <a:avLst/>
          </a:prstGeom>
        </p:spPr>
      </p:pic>
      <p:pic>
        <p:nvPicPr>
          <p:cNvPr id="3" name="Рисунок 2" descr="2img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48" y="2012060"/>
            <a:ext cx="4328160" cy="27673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5769205" y="2690336"/>
            <a:ext cx="6249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 1856 году Ваня Шишкин с друзьями – художниками едет в Петербург, чтобы выяснить: каковы условия жизни в столице и можно ли продолжить обучение в Академии художеств. Едут в товарном вагоне. Зимой.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118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848</Words>
  <Application>Microsoft Office PowerPoint</Application>
  <PresentationFormat>Широкоэкранный</PresentationFormat>
  <Paragraphs>86</Paragraphs>
  <Slides>23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-apple-system</vt:lpstr>
      <vt:lpstr>Arial</vt:lpstr>
      <vt:lpstr>Arial Narrow</vt:lpstr>
      <vt:lpstr>Bahnschrift SemiLight Condensed</vt:lpstr>
      <vt:lpstr>Calibri</vt:lpstr>
      <vt:lpstr>Calibri Light</vt:lpstr>
      <vt:lpstr>Georgia</vt:lpstr>
      <vt:lpstr>inherit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10. Из окрестностей Гурзуфа 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vt:lpstr>
      <vt:lpstr>9. Лесные дали </vt:lpstr>
      <vt:lpstr>8. Ручей в березовом лесу </vt:lpstr>
      <vt:lpstr>7. Деревенский двор </vt:lpstr>
      <vt:lpstr> 6. Пасека</vt:lpstr>
      <vt:lpstr>5. Рожь</vt:lpstr>
      <vt:lpstr>4. Жатва </vt:lpstr>
      <vt:lpstr>3. Вид в окрестностях Дюссельдорфа</vt:lpstr>
      <vt:lpstr>2. Стадо под деревьями </vt:lpstr>
      <vt:lpstr> 1.Утро в сосновом лесу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37</cp:revision>
  <dcterms:created xsi:type="dcterms:W3CDTF">2020-06-10T05:43:05Z</dcterms:created>
  <dcterms:modified xsi:type="dcterms:W3CDTF">2020-11-22T07:34:05Z</dcterms:modified>
</cp:coreProperties>
</file>