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svg" ContentType="image/svg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92" r:id="rId2"/>
    <p:sldId id="256" r:id="rId3"/>
    <p:sldId id="257" r:id="rId4"/>
    <p:sldId id="282" r:id="rId5"/>
    <p:sldId id="291" r:id="rId6"/>
    <p:sldId id="283" r:id="rId7"/>
    <p:sldId id="286" r:id="rId8"/>
    <p:sldId id="287" r:id="rId9"/>
    <p:sldId id="285" r:id="rId10"/>
    <p:sldId id="288" r:id="rId11"/>
    <p:sldId id="273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1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31" autoAdjust="0"/>
    <p:restoredTop sz="94653" autoAdjust="0"/>
  </p:normalViewPr>
  <p:slideViewPr>
    <p:cSldViewPr>
      <p:cViewPr varScale="1">
        <p:scale>
          <a:sx n="79" d="100"/>
          <a:sy n="79" d="100"/>
        </p:scale>
        <p:origin x="-1546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EDF6F95-5BDE-443E-879C-4B217484A936}" type="datetimeFigureOut">
              <a:rPr lang="ru-RU"/>
              <a:pPr>
                <a:defRPr/>
              </a:pPr>
              <a:t>10.01.2025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DDD010E-4693-495F-9B53-9E0A0F5503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7615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D9156-118F-48A4-83EB-2F9227C709B2}" type="datetimeFigureOut">
              <a:rPr lang="ru-RU"/>
              <a:pPr>
                <a:defRPr/>
              </a:pPr>
              <a:t>10.01.2025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EC3BA-A6EA-40A9-AFF9-D58E1B29A3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891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8F6DD-D7A1-467C-B6CD-01BCA619B5D7}" type="datetimeFigureOut">
              <a:rPr lang="ru-RU"/>
              <a:pPr>
                <a:defRPr/>
              </a:pPr>
              <a:t>10.01.2025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C388B-1E03-4D5D-A1AF-BEF36B72F1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829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22ABB-F9C7-49F4-82FE-C1AA7DD7A010}" type="datetimeFigureOut">
              <a:rPr lang="ru-RU"/>
              <a:pPr>
                <a:defRPr/>
              </a:pPr>
              <a:t>10.01.2025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E49C1-B419-4117-B58B-0915E19BCC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85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B2AAF-64E6-4DCF-AFEE-2A9597A71A84}" type="datetimeFigureOut">
              <a:rPr lang="ru-RU"/>
              <a:pPr>
                <a:defRPr/>
              </a:pPr>
              <a:t>10.01.2025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245A5-7D10-4FA6-B5CF-83DD14202A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333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0D8E7-CADA-4700-9255-649852FBF20D}" type="datetimeFigureOut">
              <a:rPr lang="ru-RU"/>
              <a:pPr>
                <a:defRPr/>
              </a:pPr>
              <a:t>10.01.2025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2DDA7-E6B2-4AE9-925E-4BCB7F3F0D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47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5DC5D-7358-40B2-8F14-BC399074E898}" type="datetimeFigureOut">
              <a:rPr lang="ru-RU"/>
              <a:pPr>
                <a:defRPr/>
              </a:pPr>
              <a:t>10.01.2025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6A1EA-1A66-40BB-A170-972DF23B9E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913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4EE68-CB8F-47B9-AA9A-F7CBFC0472F1}" type="datetimeFigureOut">
              <a:rPr lang="ru-RU"/>
              <a:pPr>
                <a:defRPr/>
              </a:pPr>
              <a:t>10.01.2025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482B5-D59C-4125-ADBF-42348D8E9D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27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D4FA9-6136-4ED1-AF6C-006EC274654D}" type="datetimeFigureOut">
              <a:rPr lang="ru-RU"/>
              <a:pPr>
                <a:defRPr/>
              </a:pPr>
              <a:t>10.01.2025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B3287-9C91-40CF-9140-AA2C479454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76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6D764-A84C-4637-9D8B-801A975CA7A2}" type="datetimeFigureOut">
              <a:rPr lang="ru-RU"/>
              <a:pPr>
                <a:defRPr/>
              </a:pPr>
              <a:t>10.01.2025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365FE-E438-41B0-B151-D74FC458D8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791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7E0DF-AD20-43DB-9088-FA525396385B}" type="datetimeFigureOut">
              <a:rPr lang="ru-RU"/>
              <a:pPr>
                <a:defRPr/>
              </a:pPr>
              <a:t>10.01.2025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64890-5330-4BF8-AA07-F2673F8361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704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3654E-718C-45D8-8C29-C0943BACE4BF}" type="datetimeFigureOut">
              <a:rPr lang="ru-RU"/>
              <a:pPr>
                <a:defRPr/>
              </a:pPr>
              <a:t>10.01.2025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BEDE1-2C76-45A4-AA01-B5CC977D0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231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12B3592-137F-4EA5-9759-0932183CB649}" type="datetimeFigureOut">
              <a:rPr lang="ru-RU"/>
              <a:pPr>
                <a:defRPr/>
              </a:pPr>
              <a:t>10.01.2025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9F25833-C139-4408-A3EC-B405E6BBF9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png"/><Relationship Id="rId10" Type="http://schemas.openxmlformats.org/officeDocument/2006/relationships/image" Target="../media/image7.jpeg"/><Relationship Id="rId4" Type="http://schemas.openxmlformats.org/officeDocument/2006/relationships/image" Target="../media/image1.wmf"/><Relationship Id="rId9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file:///E:\101684\img9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file:///E:\101684\img8.jp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file:///E:\101684\img7.jpg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92696"/>
            <a:ext cx="903649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endParaRPr lang="en-US" sz="6000" b="1" i="1" dirty="0" smtClean="0">
              <a:solidFill>
                <a:srgbClr val="491FE1"/>
              </a:solidFill>
              <a:latin typeface="Calibri" pitchFamily="34" charset="0"/>
            </a:endParaRPr>
          </a:p>
          <a:p>
            <a:pPr algn="ctr" eaLnBrk="1" hangingPunct="1"/>
            <a:r>
              <a:rPr lang="ru-RU" sz="6000" b="1" i="1" dirty="0" smtClean="0">
                <a:solidFill>
                  <a:srgbClr val="491FE1"/>
                </a:solidFill>
                <a:latin typeface="Calibri" pitchFamily="34" charset="0"/>
              </a:rPr>
              <a:t>МЕДИАНА</a:t>
            </a:r>
            <a:r>
              <a:rPr lang="ru-RU" sz="6000" b="1" i="1" dirty="0">
                <a:solidFill>
                  <a:srgbClr val="491FE1"/>
                </a:solidFill>
                <a:latin typeface="Calibri" pitchFamily="34" charset="0"/>
              </a:rPr>
              <a:t>, </a:t>
            </a:r>
            <a:r>
              <a:rPr lang="ru-RU" sz="6000" b="1" i="1" dirty="0" smtClean="0">
                <a:solidFill>
                  <a:srgbClr val="491FE1"/>
                </a:solidFill>
                <a:latin typeface="Calibri" pitchFamily="34" charset="0"/>
              </a:rPr>
              <a:t>БИССЕКТРИСА  И ВЫСОТА ТРЕУГОЛЬНИКА</a:t>
            </a:r>
            <a:r>
              <a:rPr lang="ru-RU" sz="6000" b="1" i="1" dirty="0" smtClean="0">
                <a:solidFill>
                  <a:srgbClr val="491FE1"/>
                </a:solidFill>
                <a:latin typeface="Calibri" pitchFamily="34" charset="0"/>
              </a:rPr>
              <a:t>»</a:t>
            </a:r>
          </a:p>
          <a:p>
            <a:pPr algn="ctr" eaLnBrk="1" hangingPunct="1"/>
            <a:endParaRPr lang="ru-RU" sz="6000" b="1" i="1" dirty="0">
              <a:solidFill>
                <a:srgbClr val="491FE1"/>
              </a:solidFill>
              <a:latin typeface="Calibri" pitchFamily="34" charset="0"/>
            </a:endParaRPr>
          </a:p>
          <a:p>
            <a:pPr algn="ctr" eaLnBrk="1" hangingPunct="1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математики МБОУ «Средняя школа №3» ЕМР РТ</a:t>
            </a:r>
          </a:p>
          <a:p>
            <a:pPr algn="ctr" eaLnBrk="1" hangingPunct="1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Балабанова Мария Ивановна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59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804670"/>
            <a:ext cx="619268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Высоты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,6,7,9,13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Биссектрисы  - </a:t>
            </a:r>
            <a:r>
              <a:rPr lang="ru-RU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3,8,11,12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Медианы  - </a:t>
            </a:r>
            <a:r>
              <a:rPr lang="ru-RU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1,5,10,14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05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43375" y="1285875"/>
            <a:ext cx="4643438" cy="3786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8000" b="1" i="1" dirty="0">
                <a:solidFill>
                  <a:srgbClr val="491FE1"/>
                </a:solidFill>
                <a:latin typeface="+mj-lt"/>
              </a:rPr>
              <a:t>Спасибо </a:t>
            </a:r>
          </a:p>
          <a:p>
            <a:pPr>
              <a:defRPr/>
            </a:pPr>
            <a:r>
              <a:rPr lang="ru-RU" sz="8000" b="1" i="1" dirty="0">
                <a:solidFill>
                  <a:srgbClr val="491FE1"/>
                </a:solidFill>
                <a:latin typeface="+mj-lt"/>
              </a:rPr>
              <a:t>     за </a:t>
            </a:r>
          </a:p>
          <a:p>
            <a:pPr>
              <a:defRPr/>
            </a:pPr>
            <a:r>
              <a:rPr lang="ru-RU" sz="8000" b="1" i="1" dirty="0">
                <a:solidFill>
                  <a:srgbClr val="491FE1"/>
                </a:solidFill>
                <a:latin typeface="+mj-lt"/>
              </a:rPr>
              <a:t>урок!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TextBox 53"/>
          <p:cNvSpPr txBox="1">
            <a:spLocks noChangeArrowheads="1"/>
          </p:cNvSpPr>
          <p:nvPr/>
        </p:nvSpPr>
        <p:spPr bwMode="auto">
          <a:xfrm>
            <a:off x="857250" y="214313"/>
            <a:ext cx="76438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3200" i="1" dirty="0">
                <a:solidFill>
                  <a:srgbClr val="491FE1"/>
                </a:solidFill>
                <a:latin typeface="Calibri" pitchFamily="34" charset="0"/>
              </a:rPr>
              <a:t>Геометрический марафон </a:t>
            </a:r>
            <a:r>
              <a:rPr lang="ru-RU" sz="3200" i="1" dirty="0">
                <a:solidFill>
                  <a:srgbClr val="FF0000"/>
                </a:solidFill>
                <a:latin typeface="Calibri" pitchFamily="34" charset="0"/>
              </a:rPr>
              <a:t>(на старт…)</a:t>
            </a:r>
          </a:p>
        </p:txBody>
      </p:sp>
      <p:graphicFrame>
        <p:nvGraphicFramePr>
          <p:cNvPr id="25" name="Object 26"/>
          <p:cNvGraphicFramePr>
            <a:graphicFrameLocks noChangeAspect="1"/>
          </p:cNvGraphicFramePr>
          <p:nvPr/>
        </p:nvGraphicFramePr>
        <p:xfrm>
          <a:off x="7335838" y="2160588"/>
          <a:ext cx="217487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7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5838" y="2160588"/>
                        <a:ext cx="217487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AutoShape 205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30" name="Picture 20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1124744"/>
            <a:ext cx="4000500" cy="400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2" name="Picture 208" descr="Picture background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" t="46000" r="49667" b="20667"/>
          <a:stretch/>
        </p:blipFill>
        <p:spPr bwMode="auto">
          <a:xfrm>
            <a:off x="2843808" y="1787952"/>
            <a:ext cx="3866530" cy="199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6" name="Picture 212" descr="Picture background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9" t="18507" r="16025" b="34931"/>
          <a:stretch/>
        </p:blipFill>
        <p:spPr bwMode="auto">
          <a:xfrm>
            <a:off x="1300480" y="1191288"/>
            <a:ext cx="6543040" cy="319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9" name="Picture 215" descr="Picture background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83" t="28056" r="49794" b="1521"/>
          <a:stretch/>
        </p:blipFill>
        <p:spPr bwMode="auto">
          <a:xfrm>
            <a:off x="1455711" y="1340768"/>
            <a:ext cx="6232577" cy="4288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41" name="Picture 217" descr="Picture background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808"/>
          <a:stretch/>
        </p:blipFill>
        <p:spPr bwMode="auto">
          <a:xfrm>
            <a:off x="985520" y="1340768"/>
            <a:ext cx="6858000" cy="371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45" name="Picture 221" descr="Picture background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965778"/>
            <a:ext cx="9753600" cy="503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47" name="Picture 223" descr="Picture background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946" y="1032612"/>
            <a:ext cx="6278420" cy="5561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49" name="Picture 225" descr="Picture background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53" y="1916832"/>
            <a:ext cx="848040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1" name="Picture 227" descr="Picture background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54"/>
          <a:stretch/>
        </p:blipFill>
        <p:spPr bwMode="auto">
          <a:xfrm>
            <a:off x="327809" y="965778"/>
            <a:ext cx="8591550" cy="560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0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00063" y="785813"/>
            <a:ext cx="24479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i="1" dirty="0">
                <a:latin typeface="+mj-lt"/>
              </a:rPr>
              <a:t>Проверь себя</a:t>
            </a:r>
            <a:r>
              <a:rPr lang="ru-RU" sz="2400" dirty="0"/>
              <a:t>:</a:t>
            </a:r>
            <a:endParaRPr lang="ru-RU" sz="2400" b="1" dirty="0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1403648" y="2804022"/>
            <a:ext cx="853472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400" b="1" dirty="0">
                <a:latin typeface="+mj-lt"/>
              </a:rPr>
              <a:t>е , з , к , л , д </a:t>
            </a:r>
            <a:r>
              <a:rPr lang="ru-RU" sz="4400" b="1" dirty="0" smtClean="0">
                <a:latin typeface="+mj-lt"/>
              </a:rPr>
              <a:t>, </a:t>
            </a:r>
            <a:r>
              <a:rPr lang="ru-RU" sz="4400" b="1" dirty="0">
                <a:latin typeface="+mj-lt"/>
              </a:rPr>
              <a:t>б </a:t>
            </a:r>
            <a:r>
              <a:rPr lang="ru-RU" sz="4400" b="1" dirty="0" smtClean="0">
                <a:latin typeface="+mj-lt"/>
              </a:rPr>
              <a:t>, </a:t>
            </a:r>
            <a:r>
              <a:rPr lang="ru-RU" sz="4400" b="1" dirty="0">
                <a:latin typeface="+mj-lt"/>
              </a:rPr>
              <a:t>м , в, а .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475656" y="3571875"/>
            <a:ext cx="5715000" cy="1588"/>
          </a:xfrm>
          <a:prstGeom prst="line">
            <a:avLst/>
          </a:prstGeom>
          <a:ln w="38100">
            <a:solidFill>
              <a:srgbClr val="491F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17" presetID="20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autoRev="1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91FE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autoRev="1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91FE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autoRev="1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22" presetID="33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3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91FE1"/>
                                      </p:to>
                                    </p:animClr>
                                    <p:animClr clrSpc="rgb" dir="cw">
                                      <p:cBhvr>
                                        <p:cTn id="24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91FE1"/>
                                      </p:to>
                                    </p:animClr>
                                    <p:set>
                                      <p:cBhvr>
                                        <p:cTn id="25" dur="30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30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uild="allAtOnce"/>
      <p:bldP spid="14341" grpI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/>
        </p:nvCxnSpPr>
        <p:spPr>
          <a:xfrm flipH="1">
            <a:off x="4572000" y="620688"/>
            <a:ext cx="2016224" cy="3600400"/>
          </a:xfrm>
          <a:prstGeom prst="line">
            <a:avLst/>
          </a:prstGeom>
          <a:ln w="127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 flipV="1">
            <a:off x="4716016" y="1700808"/>
            <a:ext cx="1872208" cy="3744416"/>
          </a:xfrm>
          <a:prstGeom prst="line">
            <a:avLst/>
          </a:prstGeom>
          <a:ln w="127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2627784" y="2852936"/>
            <a:ext cx="4032448" cy="144016"/>
          </a:xfrm>
          <a:prstGeom prst="line">
            <a:avLst/>
          </a:prstGeom>
          <a:ln w="127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234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0" y="0"/>
            <a:ext cx="9144000" cy="565181"/>
            <a:chOff x="0" y="0"/>
            <a:chExt cx="24384000" cy="1130361"/>
          </a:xfrm>
        </p:grpSpPr>
        <p:grpSp>
          <p:nvGrpSpPr>
            <p:cNvPr id="4" name="Group 4"/>
            <p:cNvGrpSpPr/>
            <p:nvPr/>
          </p:nvGrpSpPr>
          <p:grpSpPr>
            <a:xfrm>
              <a:off x="0" y="0"/>
              <a:ext cx="24384000" cy="1130361"/>
              <a:chOff x="0" y="0"/>
              <a:chExt cx="6186311" cy="286777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6186311" cy="286777"/>
              </a:xfrm>
              <a:custGeom>
                <a:avLst/>
                <a:gdLst/>
                <a:ahLst/>
                <a:cxnLst/>
                <a:rect l="l" t="t" r="r" b="b"/>
                <a:pathLst>
                  <a:path w="6186311" h="286777">
                    <a:moveTo>
                      <a:pt x="0" y="0"/>
                    </a:moveTo>
                    <a:lnTo>
                      <a:pt x="6186311" y="0"/>
                    </a:lnTo>
                    <a:lnTo>
                      <a:pt x="6186311" y="286777"/>
                    </a:lnTo>
                    <a:lnTo>
                      <a:pt x="0" y="286777"/>
                    </a:lnTo>
                    <a:close/>
                  </a:path>
                </a:pathLst>
              </a:custGeom>
              <a:solidFill>
                <a:srgbClr val="EEEEEE"/>
              </a:solidFill>
            </p:spPr>
          </p:sp>
        </p:grpSp>
        <p:sp>
          <p:nvSpPr>
            <p:cNvPr id="8" name="TextBox 8"/>
            <p:cNvSpPr txBox="1"/>
            <p:nvPr/>
          </p:nvSpPr>
          <p:spPr>
            <a:xfrm>
              <a:off x="1498600" y="190530"/>
              <a:ext cx="14123675" cy="64120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486"/>
                </a:lnSpc>
              </a:pPr>
              <a:r>
                <a:rPr lang="en-US" sz="2100" spc="64">
                  <a:solidFill>
                    <a:srgbClr val="2D4263"/>
                  </a:solidFill>
                  <a:latin typeface="TT Milks Casual 700 One"/>
                </a:rPr>
                <a:t>цели и задачи урока</a:t>
              </a: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206344" y="190530"/>
              <a:ext cx="717669" cy="64120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486"/>
                </a:lnSpc>
              </a:pPr>
              <a:r>
                <a:rPr lang="en-US" sz="2100" spc="64" dirty="0">
                  <a:solidFill>
                    <a:srgbClr val="EEEEEE"/>
                  </a:solidFill>
                  <a:latin typeface="TT Milks Casual 700 One"/>
                </a:rPr>
                <a:t>II</a:t>
              </a:r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786317" y="969262"/>
            <a:ext cx="7571366" cy="5642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86"/>
              </a:lnSpc>
            </a:pPr>
            <a:r>
              <a:rPr lang="en-US" sz="2700">
                <a:solidFill>
                  <a:srgbClr val="2D4263"/>
                </a:solidFill>
                <a:latin typeface="TT Milks Casual 700 One"/>
              </a:rPr>
              <a:t>Сегодня на уроке:</a:t>
            </a:r>
          </a:p>
        </p:txBody>
      </p:sp>
      <p:sp>
        <p:nvSpPr>
          <p:cNvPr id="11" name="Freeform 11"/>
          <p:cNvSpPr/>
          <p:nvPr/>
        </p:nvSpPr>
        <p:spPr>
          <a:xfrm>
            <a:off x="211943" y="2121963"/>
            <a:ext cx="4044178" cy="3640839"/>
          </a:xfrm>
          <a:custGeom>
            <a:avLst/>
            <a:gdLst/>
            <a:ahLst/>
            <a:cxnLst/>
            <a:rect l="l" t="t" r="r" b="b"/>
            <a:pathLst>
              <a:path w="8088356" h="5461258">
                <a:moveTo>
                  <a:pt x="0" y="0"/>
                </a:moveTo>
                <a:lnTo>
                  <a:pt x="8088356" y="0"/>
                </a:lnTo>
                <a:lnTo>
                  <a:pt x="8088356" y="5461259"/>
                </a:lnTo>
                <a:lnTo>
                  <a:pt x="0" y="546125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4572000" y="2064813"/>
            <a:ext cx="4057650" cy="3270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365"/>
              </a:lnSpc>
            </a:pPr>
            <a:r>
              <a:rPr lang="ru-RU" sz="3200" dirty="0" err="1">
                <a:solidFill>
                  <a:srgbClr val="2D4263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3200" dirty="0" smtClean="0">
                <a:solidFill>
                  <a:srgbClr val="2D4263"/>
                </a:solidFill>
                <a:latin typeface="Times New Roman" pitchFamily="18" charset="0"/>
                <a:cs typeface="Times New Roman" pitchFamily="18" charset="0"/>
              </a:rPr>
              <a:t>ы </a:t>
            </a:r>
            <a:r>
              <a:rPr lang="en-US" sz="3200" dirty="0" err="1" smtClean="0">
                <a:solidFill>
                  <a:srgbClr val="2D4263"/>
                </a:solidFill>
                <a:latin typeface="Times New Roman" pitchFamily="18" charset="0"/>
                <a:cs typeface="Times New Roman" pitchFamily="18" charset="0"/>
              </a:rPr>
              <a:t>узнаем</a:t>
            </a:r>
            <a:endParaRPr lang="en-US" sz="3200" dirty="0">
              <a:solidFill>
                <a:srgbClr val="2D426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4572000" y="3304276"/>
            <a:ext cx="4057650" cy="3270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365"/>
              </a:lnSpc>
            </a:pPr>
            <a:r>
              <a:rPr lang="ru-RU" sz="3200" dirty="0" err="1">
                <a:solidFill>
                  <a:srgbClr val="2D4263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3200" dirty="0" smtClean="0">
                <a:solidFill>
                  <a:srgbClr val="2D4263"/>
                </a:solidFill>
                <a:latin typeface="Times New Roman" pitchFamily="18" charset="0"/>
                <a:cs typeface="Times New Roman" pitchFamily="18" charset="0"/>
              </a:rPr>
              <a:t>ы </a:t>
            </a:r>
            <a:r>
              <a:rPr lang="en-US" sz="3200" dirty="0" err="1" smtClean="0">
                <a:solidFill>
                  <a:srgbClr val="2D4263"/>
                </a:solidFill>
                <a:latin typeface="Times New Roman" pitchFamily="18" charset="0"/>
                <a:cs typeface="Times New Roman" pitchFamily="18" charset="0"/>
              </a:rPr>
              <a:t>научимся</a:t>
            </a:r>
            <a:endParaRPr lang="en-US" sz="3200" dirty="0">
              <a:solidFill>
                <a:srgbClr val="2D426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4572000" y="4242718"/>
            <a:ext cx="4057650" cy="3270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365"/>
              </a:lnSpc>
            </a:pPr>
            <a:r>
              <a:rPr lang="ru-RU" sz="3200" dirty="0" err="1">
                <a:solidFill>
                  <a:srgbClr val="2D4263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3200" dirty="0" smtClean="0">
                <a:solidFill>
                  <a:srgbClr val="2D4263"/>
                </a:solidFill>
                <a:latin typeface="Times New Roman" pitchFamily="18" charset="0"/>
                <a:cs typeface="Times New Roman" pitchFamily="18" charset="0"/>
              </a:rPr>
              <a:t>ы </a:t>
            </a:r>
            <a:r>
              <a:rPr lang="en-US" sz="3200" dirty="0" err="1" smtClean="0">
                <a:solidFill>
                  <a:srgbClr val="2D4263"/>
                </a:solidFill>
                <a:latin typeface="Times New Roman" pitchFamily="18" charset="0"/>
                <a:cs typeface="Times New Roman" pitchFamily="18" charset="0"/>
              </a:rPr>
              <a:t>сможем</a:t>
            </a:r>
            <a:endParaRPr lang="en-US" sz="3200" dirty="0">
              <a:solidFill>
                <a:srgbClr val="2D426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203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92696"/>
            <a:ext cx="90364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sz="3200" i="1" dirty="0"/>
              <a:t>Тема урока</a:t>
            </a:r>
            <a:r>
              <a:rPr lang="ru-RU" sz="6000" i="1" dirty="0"/>
              <a:t>:</a:t>
            </a:r>
          </a:p>
          <a:p>
            <a:pPr algn="ctr" eaLnBrk="1" hangingPunct="1"/>
            <a:r>
              <a:rPr lang="ru-RU" sz="6000" b="1" i="1" dirty="0" smtClean="0">
                <a:solidFill>
                  <a:srgbClr val="491FE1"/>
                </a:solidFill>
                <a:latin typeface="Calibri" pitchFamily="34" charset="0"/>
              </a:rPr>
              <a:t>«МЕДИАНА</a:t>
            </a:r>
            <a:r>
              <a:rPr lang="ru-RU" sz="6000" b="1" i="1" dirty="0">
                <a:solidFill>
                  <a:srgbClr val="491FE1"/>
                </a:solidFill>
                <a:latin typeface="Calibri" pitchFamily="34" charset="0"/>
              </a:rPr>
              <a:t>, </a:t>
            </a:r>
            <a:r>
              <a:rPr lang="ru-RU" sz="6000" b="1" i="1" dirty="0" smtClean="0">
                <a:solidFill>
                  <a:srgbClr val="491FE1"/>
                </a:solidFill>
                <a:latin typeface="Calibri" pitchFamily="34" charset="0"/>
              </a:rPr>
              <a:t>БИССЕКТРИСА  И ВЫСОТА ТРЕУГОЛЬНИКА»</a:t>
            </a:r>
            <a:endParaRPr lang="ru-RU" sz="6000" b="1" i="1" dirty="0">
              <a:solidFill>
                <a:srgbClr val="491FE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99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/>
          <a:lstStyle/>
          <a:p>
            <a:r>
              <a:rPr lang="ru-RU" sz="2800" b="1" dirty="0"/>
              <a:t>Биссектриса</a:t>
            </a:r>
            <a:r>
              <a:rPr lang="ru-RU" sz="2800" dirty="0"/>
              <a:t> – это крыса,</a:t>
            </a:r>
            <a:br>
              <a:rPr lang="ru-RU" sz="2800" dirty="0"/>
            </a:br>
            <a:r>
              <a:rPr lang="ru-RU" sz="2800" dirty="0"/>
              <a:t>Которая бегает по углам </a:t>
            </a:r>
            <a:br>
              <a:rPr lang="ru-RU" sz="2800" dirty="0"/>
            </a:br>
            <a:r>
              <a:rPr lang="ru-RU" sz="2800" dirty="0"/>
              <a:t>И делит угол пополам.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 descr="Рисунок 9"/>
          <p:cNvPicPr>
            <a:picLocks noGrp="1"/>
          </p:cNvPicPr>
          <p:nvPr>
            <p:ph idx="1"/>
          </p:nvPr>
        </p:nvPicPr>
        <p:blipFill>
          <a:blip r:embed="rId2" r:link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051720" y="2636912"/>
            <a:ext cx="5472608" cy="41044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0568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29600" cy="1143000"/>
          </a:xfrm>
        </p:spPr>
        <p:txBody>
          <a:bodyPr/>
          <a:lstStyle/>
          <a:p>
            <a:r>
              <a:rPr lang="ru-RU" sz="2800" b="1" dirty="0"/>
              <a:t>Медиана</a:t>
            </a:r>
            <a:r>
              <a:rPr lang="ru-RU" sz="2800" dirty="0"/>
              <a:t>-обезьяна,</a:t>
            </a:r>
            <a:br>
              <a:rPr lang="ru-RU" sz="2800" dirty="0"/>
            </a:br>
            <a:r>
              <a:rPr lang="ru-RU" sz="2800" dirty="0"/>
              <a:t>У которой зоркий глаз,</a:t>
            </a:r>
            <a:br>
              <a:rPr lang="ru-RU" sz="2800" dirty="0"/>
            </a:br>
            <a:r>
              <a:rPr lang="ru-RU" sz="2800" dirty="0"/>
              <a:t>Прыгнет точно в середину</a:t>
            </a:r>
            <a:br>
              <a:rPr lang="ru-RU" sz="2800" dirty="0"/>
            </a:br>
            <a:r>
              <a:rPr lang="ru-RU" sz="2800" dirty="0"/>
              <a:t>Стороны против вершины, </a:t>
            </a:r>
            <a:br>
              <a:rPr lang="ru-RU" sz="2800" dirty="0"/>
            </a:br>
            <a:r>
              <a:rPr lang="ru-RU" sz="2800" dirty="0"/>
              <a:t>Где находится сейчас. </a:t>
            </a:r>
            <a:br>
              <a:rPr lang="ru-RU" sz="28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 descr="Рисунок 8"/>
          <p:cNvPicPr/>
          <p:nvPr/>
        </p:nvPicPr>
        <p:blipFill>
          <a:blip r:embed="rId2" r:link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331640" y="2561501"/>
            <a:ext cx="6624736" cy="41157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0568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1143000"/>
          </a:xfrm>
        </p:spPr>
        <p:txBody>
          <a:bodyPr/>
          <a:lstStyle/>
          <a:p>
            <a:r>
              <a:rPr lang="ru-RU" sz="2800" b="1" dirty="0"/>
              <a:t>Высота</a:t>
            </a:r>
            <a:r>
              <a:rPr lang="ru-RU" sz="2800" dirty="0"/>
              <a:t> похожа на кота,</a:t>
            </a:r>
            <a:br>
              <a:rPr lang="ru-RU" sz="2800" dirty="0"/>
            </a:br>
            <a:r>
              <a:rPr lang="ru-RU" sz="2800" dirty="0"/>
              <a:t>Который, выгнув спину,</a:t>
            </a:r>
            <a:br>
              <a:rPr lang="ru-RU" sz="2800" dirty="0"/>
            </a:br>
            <a:r>
              <a:rPr lang="ru-RU" sz="2800" dirty="0"/>
              <a:t>И под прямым углом</a:t>
            </a:r>
            <a:br>
              <a:rPr lang="ru-RU" sz="2800" dirty="0"/>
            </a:br>
            <a:r>
              <a:rPr lang="ru-RU" sz="2800" dirty="0"/>
              <a:t>Соединит вершину</a:t>
            </a:r>
            <a:br>
              <a:rPr lang="ru-RU" sz="2800" dirty="0"/>
            </a:br>
            <a:r>
              <a:rPr lang="ru-RU" sz="2800" dirty="0"/>
              <a:t>И сторону хвостом.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Рисунок 7"/>
          <p:cNvPicPr>
            <a:picLocks noGrp="1"/>
          </p:cNvPicPr>
          <p:nvPr>
            <p:ph idx="1"/>
          </p:nvPr>
        </p:nvPicPr>
        <p:blipFill>
          <a:blip r:embed="rId2" r:link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5576" y="2636912"/>
            <a:ext cx="7488832" cy="40324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4599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2731</TotalTime>
  <Words>103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Биссектриса – это крыса, Которая бегает по углам  И делит угол пополам.  </vt:lpstr>
      <vt:lpstr>Медиана-обезьяна, У которой зоркий глаз, Прыгнет точно в середину Стороны против вершины,  Где находится сейчас.   </vt:lpstr>
      <vt:lpstr>Высота похожа на кота, Который, выгнув спину, И под прямым углом Соединит вершину И сторону хвостом.  </vt:lpstr>
      <vt:lpstr>Презентация PowerPoint</vt:lpstr>
      <vt:lpstr>Презентация PowerPoint</vt:lpstr>
    </vt:vector>
  </TitlesOfParts>
  <Company>НАТО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Администрация президента</dc:creator>
  <cp:lastModifiedBy>Мария Балабанова</cp:lastModifiedBy>
  <cp:revision>193</cp:revision>
  <dcterms:created xsi:type="dcterms:W3CDTF">2008-12-03T15:33:59Z</dcterms:created>
  <dcterms:modified xsi:type="dcterms:W3CDTF">2025-01-10T13:19:42Z</dcterms:modified>
</cp:coreProperties>
</file>