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6350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3203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1904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191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657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2485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448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837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05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2507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359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FEC7101-2636-4172-8112-C593D11A09E2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56FAE7B-3277-4EAB-97A7-7638C7847B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523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D46F7DA-4E6F-440F-83D9-03CF9E414E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/>
              <a:t>The components of the automobile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170513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ЕХАНИКА 2_025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7116"/>
          <a:stretch>
            <a:fillRect/>
          </a:stretch>
        </p:blipFill>
        <p:spPr>
          <a:xfrm>
            <a:off x="2025748" y="289505"/>
            <a:ext cx="7498080" cy="580504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BF42194-543E-47CE-93BC-6FCB0A6B69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178873"/>
            <a:ext cx="10058400" cy="4050792"/>
          </a:xfrm>
        </p:spPr>
        <p:txBody>
          <a:bodyPr numCol="2"/>
          <a:lstStyle/>
          <a:p>
            <a:pPr marL="457200" indent="-457200">
              <a:buAutoNum type="arabicPeriod"/>
            </a:pPr>
            <a:r>
              <a:rPr lang="en-US" dirty="0"/>
              <a:t>BODY</a:t>
            </a:r>
          </a:p>
          <a:p>
            <a:pPr marL="457200" indent="-457200">
              <a:buAutoNum type="arabicPeriod"/>
            </a:pPr>
            <a:r>
              <a:rPr lang="en-US" dirty="0"/>
              <a:t>BONNET</a:t>
            </a:r>
          </a:p>
          <a:p>
            <a:pPr marL="457200" indent="-457200">
              <a:buAutoNum type="arabicPeriod"/>
            </a:pPr>
            <a:r>
              <a:rPr lang="en-US" dirty="0"/>
              <a:t>HEADREST</a:t>
            </a:r>
          </a:p>
          <a:p>
            <a:pPr marL="457200" indent="-457200">
              <a:buAutoNum type="arabicPeriod"/>
            </a:pPr>
            <a:r>
              <a:rPr lang="en-US" dirty="0"/>
              <a:t>PASSENGER SEAT</a:t>
            </a:r>
          </a:p>
          <a:p>
            <a:pPr marL="457200" indent="-457200">
              <a:buAutoNum type="arabicPeriod"/>
            </a:pPr>
            <a:r>
              <a:rPr lang="en-US" dirty="0"/>
              <a:t>DRIVING SEAT</a:t>
            </a:r>
          </a:p>
          <a:p>
            <a:pPr marL="457200" indent="-457200">
              <a:buAutoNum type="arabicPeriod"/>
            </a:pPr>
            <a:r>
              <a:rPr lang="en-US" dirty="0"/>
              <a:t>SEAT BELT</a:t>
            </a:r>
          </a:p>
          <a:p>
            <a:pPr marL="457200" indent="-457200">
              <a:buAutoNum type="arabicPeriod"/>
            </a:pPr>
            <a:r>
              <a:rPr lang="en-US" dirty="0"/>
              <a:t>DOOR</a:t>
            </a:r>
          </a:p>
          <a:p>
            <a:pPr marL="457200" indent="-457200">
              <a:buAutoNum type="arabicPeriod"/>
            </a:pPr>
            <a:r>
              <a:rPr lang="en-US" dirty="0"/>
              <a:t>DOOR HANDLE</a:t>
            </a:r>
          </a:p>
          <a:p>
            <a:pPr marL="457200" indent="-457200">
              <a:buAutoNum type="arabicPeriod"/>
            </a:pPr>
            <a:r>
              <a:rPr lang="en-US" dirty="0"/>
              <a:t>WHEEL</a:t>
            </a:r>
          </a:p>
          <a:p>
            <a:pPr marL="457200" indent="-457200">
              <a:buAutoNum type="arabicPeriod"/>
            </a:pPr>
            <a:r>
              <a:rPr lang="en-US" dirty="0"/>
              <a:t>STEERING WHEEL</a:t>
            </a:r>
          </a:p>
          <a:p>
            <a:pPr marL="457200" indent="-457200">
              <a:buAutoNum type="arabicPeriod"/>
            </a:pPr>
            <a:r>
              <a:rPr lang="en-US" dirty="0"/>
              <a:t>REAR-VIEW MIRROR</a:t>
            </a:r>
          </a:p>
          <a:p>
            <a:pPr marL="457200" indent="-457200">
              <a:buAutoNum type="arabicPeriod"/>
            </a:pPr>
            <a:r>
              <a:rPr lang="en-US" dirty="0"/>
              <a:t>HEADLIGHT</a:t>
            </a:r>
          </a:p>
          <a:p>
            <a:pPr marL="457200" indent="-457200">
              <a:buAutoNum type="arabicPeriod"/>
            </a:pPr>
            <a:r>
              <a:rPr lang="en-US" dirty="0"/>
              <a:t>REGISTRATION NUMBER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6145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A31242-1DD5-4721-BAEF-A891BB5E3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95422"/>
            <a:ext cx="10058400" cy="630232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123\Desktop\В. А. Шляхова АНГЛИЙСКИЙ ЯЗЫК для студентов автомобилистов_017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3373" y="541081"/>
            <a:ext cx="7371006" cy="57915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44338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2051" y="464234"/>
            <a:ext cx="10058400" cy="5950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23\Desktop\В. А. Шляхова АНГЛИЙСКИЙ ЯЗЫК для студентов автомобилистов_01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0324" y="1111348"/>
            <a:ext cx="8467314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1713" y="365760"/>
            <a:ext cx="10058400" cy="5866228"/>
          </a:xfrm>
        </p:spPr>
        <p:txBody>
          <a:bodyPr/>
          <a:lstStyle/>
          <a:p>
            <a:r>
              <a:rPr lang="en-US" b="1" dirty="0" smtClean="0"/>
              <a:t>Match the words to the right parts of the car</a:t>
            </a:r>
            <a:r>
              <a:rPr lang="ru-RU" b="1" dirty="0" smtClean="0"/>
              <a:t>: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Obrázek 1" descr="http://www.automotorblog.com/wp-content/uploads/2009/12/Volvo-S60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785403" y="1420837"/>
            <a:ext cx="7216726" cy="4304713"/>
          </a:xfrm>
          <a:prstGeom prst="rect">
            <a:avLst/>
          </a:prstGeom>
          <a:noFill/>
          <a:ln>
            <a:noFill/>
          </a:ln>
        </p:spPr>
      </p:pic>
      <p:sp>
        <p:nvSpPr>
          <p:cNvPr id="3074" name="Obláček 28"/>
          <p:cNvSpPr>
            <a:spLocks noChangeArrowheads="1"/>
          </p:cNvSpPr>
          <p:nvPr/>
        </p:nvSpPr>
        <p:spPr bwMode="auto">
          <a:xfrm>
            <a:off x="881086" y="1643282"/>
            <a:ext cx="1200932" cy="1099918"/>
          </a:xfrm>
          <a:prstGeom prst="cloudCallout">
            <a:avLst>
              <a:gd name="adj1" fmla="val -20833"/>
              <a:gd name="adj2" fmla="val 62500"/>
            </a:avLst>
          </a:prstGeom>
          <a:gradFill rotWithShape="1">
            <a:gsLst>
              <a:gs pos="0">
                <a:srgbClr val="3F80CD"/>
              </a:gs>
              <a:gs pos="100000">
                <a:srgbClr val="9BC1FF"/>
              </a:gs>
            </a:gsLst>
            <a:lin ang="162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Head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lights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Obláček 31"/>
          <p:cNvSpPr>
            <a:spLocks noChangeArrowheads="1"/>
          </p:cNvSpPr>
          <p:nvPr/>
        </p:nvSpPr>
        <p:spPr bwMode="auto">
          <a:xfrm>
            <a:off x="452706" y="3514529"/>
            <a:ext cx="1151010" cy="916794"/>
          </a:xfrm>
          <a:prstGeom prst="cloudCallout">
            <a:avLst>
              <a:gd name="adj1" fmla="val -20833"/>
              <a:gd name="adj2" fmla="val 62500"/>
            </a:avLst>
          </a:prstGeom>
          <a:gradFill rotWithShape="1">
            <a:gsLst>
              <a:gs pos="0">
                <a:srgbClr val="3F80CD"/>
              </a:gs>
              <a:gs pos="100000">
                <a:srgbClr val="9BC1FF"/>
              </a:gs>
            </a:gsLst>
            <a:lin ang="162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hoods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Obláček 26"/>
          <p:cNvSpPr>
            <a:spLocks noChangeArrowheads="1"/>
          </p:cNvSpPr>
          <p:nvPr/>
        </p:nvSpPr>
        <p:spPr bwMode="auto">
          <a:xfrm>
            <a:off x="1964593" y="2799447"/>
            <a:ext cx="1411654" cy="1041033"/>
          </a:xfrm>
          <a:prstGeom prst="cloudCallout">
            <a:avLst>
              <a:gd name="adj1" fmla="val -20833"/>
              <a:gd name="adj2" fmla="val 62500"/>
            </a:avLst>
          </a:prstGeom>
          <a:gradFill rotWithShape="1">
            <a:gsLst>
              <a:gs pos="0">
                <a:srgbClr val="3F80CD"/>
              </a:gs>
              <a:gs pos="100000">
                <a:srgbClr val="9BC1FF"/>
              </a:gs>
            </a:gsLst>
            <a:lin ang="162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trunk lids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Obláček 29"/>
          <p:cNvSpPr>
            <a:spLocks noChangeArrowheads="1"/>
          </p:cNvSpPr>
          <p:nvPr/>
        </p:nvSpPr>
        <p:spPr bwMode="auto">
          <a:xfrm>
            <a:off x="1378635" y="4760155"/>
            <a:ext cx="1199320" cy="965395"/>
          </a:xfrm>
          <a:prstGeom prst="cloudCallout">
            <a:avLst>
              <a:gd name="adj1" fmla="val -20833"/>
              <a:gd name="adj2" fmla="val 62500"/>
            </a:avLst>
          </a:prstGeom>
          <a:gradFill rotWithShape="1">
            <a:gsLst>
              <a:gs pos="0">
                <a:srgbClr val="3F80CD"/>
              </a:gs>
              <a:gs pos="100000">
                <a:srgbClr val="9BC1FF"/>
              </a:gs>
            </a:gsLst>
            <a:lin ang="162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bumpers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Obláček 27"/>
          <p:cNvSpPr>
            <a:spLocks noChangeArrowheads="1"/>
          </p:cNvSpPr>
          <p:nvPr/>
        </p:nvSpPr>
        <p:spPr bwMode="auto">
          <a:xfrm rot="762053">
            <a:off x="8879729" y="1427823"/>
            <a:ext cx="1644010" cy="975891"/>
          </a:xfrm>
          <a:prstGeom prst="cloudCallout">
            <a:avLst>
              <a:gd name="adj1" fmla="val -20833"/>
              <a:gd name="adj2" fmla="val 62500"/>
            </a:avLst>
          </a:prstGeom>
          <a:gradFill rotWithShape="1">
            <a:gsLst>
              <a:gs pos="0">
                <a:srgbClr val="3F80CD"/>
              </a:gs>
              <a:gs pos="100000">
                <a:srgbClr val="9BC1FF"/>
              </a:gs>
            </a:gsLst>
            <a:lin ang="162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tail lights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9" name="Obláček 30"/>
          <p:cNvSpPr>
            <a:spLocks noChangeArrowheads="1"/>
          </p:cNvSpPr>
          <p:nvPr/>
        </p:nvSpPr>
        <p:spPr bwMode="auto">
          <a:xfrm>
            <a:off x="10263040" y="2886320"/>
            <a:ext cx="1173993" cy="1151108"/>
          </a:xfrm>
          <a:prstGeom prst="cloudCallout">
            <a:avLst>
              <a:gd name="adj1" fmla="val -20833"/>
              <a:gd name="adj2" fmla="val 62500"/>
            </a:avLst>
          </a:prstGeom>
          <a:gradFill rotWithShape="1">
            <a:gsLst>
              <a:gs pos="0">
                <a:srgbClr val="3F80CD"/>
              </a:gs>
              <a:gs pos="100000">
                <a:srgbClr val="9BC1FF"/>
              </a:gs>
            </a:gsLst>
            <a:lin ang="162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doors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Obláček 32"/>
          <p:cNvSpPr>
            <a:spLocks noChangeArrowheads="1"/>
          </p:cNvSpPr>
          <p:nvPr/>
        </p:nvSpPr>
        <p:spPr bwMode="auto">
          <a:xfrm>
            <a:off x="9759755" y="4684542"/>
            <a:ext cx="1536602" cy="882357"/>
          </a:xfrm>
          <a:prstGeom prst="cloudCallout">
            <a:avLst>
              <a:gd name="adj1" fmla="val -20833"/>
              <a:gd name="adj2" fmla="val 62500"/>
            </a:avLst>
          </a:prstGeom>
          <a:gradFill rotWithShape="1">
            <a:gsLst>
              <a:gs pos="0">
                <a:srgbClr val="3F80CD"/>
              </a:gs>
              <a:gs pos="100000">
                <a:srgbClr val="9BC1FF"/>
              </a:gs>
            </a:gsLst>
            <a:lin ang="162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mirrors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estival.1september.ru/articles/538101/img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899138" y="745588"/>
            <a:ext cx="8482819" cy="5387926"/>
          </a:xfrm>
          <a:prstGeom prst="rect">
            <a:avLst/>
          </a:prstGeom>
          <a:noFill/>
          <a:ex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5441" y="1136670"/>
            <a:ext cx="10058400" cy="4050792"/>
          </a:xfrm>
        </p:spPr>
        <p:txBody>
          <a:bodyPr/>
          <a:lstStyle/>
          <a:p>
            <a:r>
              <a:rPr lang="en-US" b="1" dirty="0" smtClean="0"/>
              <a:t>1</a:t>
            </a:r>
            <a:r>
              <a:rPr lang="en-US" b="1" baseline="30000" dirty="0" smtClean="0"/>
              <a:t>st </a:t>
            </a:r>
            <a:r>
              <a:rPr lang="en-US" b="1" dirty="0" smtClean="0"/>
              <a:t>task</a:t>
            </a:r>
            <a:r>
              <a:rPr lang="en-US" b="1" i="1" dirty="0" smtClean="0"/>
              <a:t>.</a:t>
            </a:r>
            <a:r>
              <a:rPr lang="en-US" dirty="0" smtClean="0"/>
              <a:t>  </a:t>
            </a:r>
            <a:r>
              <a:rPr lang="en-GB" dirty="0" smtClean="0"/>
              <a:t>Choose the terms related to </a:t>
            </a:r>
            <a:r>
              <a:rPr lang="en-US" dirty="0" smtClean="0"/>
              <a:t>: </a:t>
            </a:r>
            <a:r>
              <a:rPr lang="en-US" b="1" dirty="0" smtClean="0"/>
              <a:t>the engine (</a:t>
            </a:r>
            <a:r>
              <a:rPr lang="ru-RU" b="1" dirty="0" smtClean="0"/>
              <a:t>двигателю</a:t>
            </a:r>
            <a:r>
              <a:rPr lang="en-US" b="1" dirty="0" smtClean="0"/>
              <a:t>); the chassis (</a:t>
            </a:r>
            <a:r>
              <a:rPr lang="ru-RU" b="1" dirty="0" smtClean="0"/>
              <a:t>шасси</a:t>
            </a:r>
            <a:r>
              <a:rPr lang="en-US" b="1" dirty="0" smtClean="0"/>
              <a:t>); the body (</a:t>
            </a:r>
            <a:r>
              <a:rPr lang="ru-RU" b="1" dirty="0" smtClean="0"/>
              <a:t>кузову</a:t>
            </a:r>
            <a:r>
              <a:rPr lang="en-US" b="1" dirty="0" smtClean="0"/>
              <a:t>) and give Russian equivalents.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Fuel system, axle shaft, accessories, cooling system, frame with axles, running gear, lubricating system, steering system, heater, pro­peller shaft, power transmission, final drive, windshield wiper, clutch, wheels and axle shafts, gearbox, electric system, differential.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9848" y="1207008"/>
            <a:ext cx="10058400" cy="4265324"/>
          </a:xfrm>
        </p:spPr>
        <p:txBody>
          <a:bodyPr numCol="2">
            <a:normAutofit lnSpcReduction="10000"/>
          </a:bodyPr>
          <a:lstStyle/>
          <a:p>
            <a:r>
              <a:rPr lang="en-US" b="1" dirty="0" smtClean="0"/>
              <a:t>2</a:t>
            </a:r>
            <a:r>
              <a:rPr lang="en-US" b="1" baseline="30000" dirty="0" smtClean="0"/>
              <a:t>nd </a:t>
            </a:r>
            <a:r>
              <a:rPr lang="en-GB" b="1" dirty="0" smtClean="0"/>
              <a:t>task</a:t>
            </a:r>
            <a:r>
              <a:rPr lang="en-US" b="1" i="1" dirty="0" smtClean="0"/>
              <a:t>. </a:t>
            </a:r>
            <a:r>
              <a:rPr lang="en-US" dirty="0" smtClean="0"/>
              <a:t>Match question and answer </a:t>
            </a:r>
            <a:endParaRPr lang="en-US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 smtClean="0"/>
              <a:t>QUESTIONS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What are the main basic parts of the automobile?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What does the chassis consist of?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What units does the power train contain?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What is the function of the clutch?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Why are brakes needed?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ANSWERS</a:t>
            </a:r>
            <a:endParaRPr lang="ru-RU" dirty="0" smtClean="0"/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clutch, gearbox, </a:t>
            </a:r>
            <a:r>
              <a:rPr lang="en-US" dirty="0" err="1" smtClean="0"/>
              <a:t>cardan</a:t>
            </a:r>
            <a:r>
              <a:rPr lang="en-US" dirty="0" smtClean="0"/>
              <a:t> shaft and the final drive, </a:t>
            </a:r>
            <a:endParaRPr lang="ru-RU" dirty="0" smtClean="0"/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Freeing the engine from the gearbox, </a:t>
            </a:r>
            <a:endParaRPr lang="ru-RU" dirty="0" smtClean="0"/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The power plant, the chassis and the body.</a:t>
            </a:r>
            <a:endParaRPr lang="ru-RU" dirty="0" smtClean="0"/>
          </a:p>
          <a:p>
            <a:pPr marL="457200" lvl="0" indent="-457200">
              <a:buFont typeface="+mj-lt"/>
              <a:buAutoNum type="alphaUcPeriod"/>
            </a:pPr>
            <a:r>
              <a:rPr lang="en-US" dirty="0" smtClean="0"/>
              <a:t>A power train, frame with axles, wheels and springs.</a:t>
            </a:r>
            <a:endParaRPr lang="ru-RU" dirty="0" smtClean="0"/>
          </a:p>
          <a:p>
            <a:pPr marL="457200" indent="-457200">
              <a:buFont typeface="+mj-lt"/>
              <a:buAutoNum type="alphaUcPeriod"/>
            </a:pPr>
            <a:r>
              <a:rPr lang="en-US" dirty="0" smtClean="0"/>
              <a:t> To slow or stop the car.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9848" y="1347684"/>
            <a:ext cx="10058400" cy="4050792"/>
          </a:xfrm>
        </p:spPr>
        <p:txBody>
          <a:bodyPr/>
          <a:lstStyle/>
          <a:p>
            <a:r>
              <a:rPr lang="en-US" b="1" dirty="0" smtClean="0"/>
              <a:t>3</a:t>
            </a:r>
            <a:r>
              <a:rPr lang="en-US" b="1" baseline="30000" dirty="0" smtClean="0"/>
              <a:t>rd </a:t>
            </a:r>
            <a:r>
              <a:rPr lang="en-US" b="1" dirty="0" smtClean="0"/>
              <a:t>task.  </a:t>
            </a:r>
            <a:r>
              <a:rPr lang="en-US" dirty="0" smtClean="0"/>
              <a:t>Complete the sentences: </a:t>
            </a:r>
            <a:endParaRPr lang="en-US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mechanism used for stopping the car is ....  .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mechanism used for changing the speed is .... .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mechanism used for connecting (or disconnecting) the engine from the gearbox is .... .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unit carrying the power from the engine to the car wheels is ....</a:t>
            </a:r>
            <a:r>
              <a:rPr lang="en-US" b="1" dirty="0" smtClean="0"/>
              <a:t> </a:t>
            </a:r>
            <a:r>
              <a:rPr lang="en-US" dirty="0" smtClean="0"/>
              <a:t>.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instrument measuring the speed of the car   is… 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41</TotalTime>
  <Words>241</Words>
  <Application>Microsoft Office PowerPoint</Application>
  <PresentationFormat>Произвольный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Дерево</vt:lpstr>
      <vt:lpstr>The components of the automobile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components of the automobile</dc:title>
  <dc:creator>noutbook_10</dc:creator>
  <cp:lastModifiedBy>123</cp:lastModifiedBy>
  <cp:revision>7</cp:revision>
  <dcterms:created xsi:type="dcterms:W3CDTF">2020-12-10T12:09:16Z</dcterms:created>
  <dcterms:modified xsi:type="dcterms:W3CDTF">2020-12-10T14:48:06Z</dcterms:modified>
</cp:coreProperties>
</file>