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9" r:id="rId3"/>
    <p:sldId id="260" r:id="rId4"/>
    <p:sldId id="261" r:id="rId5"/>
    <p:sldId id="262" r:id="rId6"/>
    <p:sldId id="264" r:id="rId7"/>
    <p:sldId id="267" r:id="rId8"/>
    <p:sldId id="268" r:id="rId9"/>
    <p:sldId id="269" r:id="rId10"/>
    <p:sldId id="270" r:id="rId11"/>
    <p:sldId id="274" r:id="rId12"/>
    <p:sldId id="271" r:id="rId13"/>
    <p:sldId id="273" r:id="rId14"/>
    <p:sldId id="265" r:id="rId15"/>
    <p:sldId id="276" r:id="rId16"/>
    <p:sldId id="26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93784F2-AD64-4233-8212-FE8894E9280E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AE0236D-DC89-400E-8C18-06BE9D35A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6826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150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C238BA7-F0F3-4F48-A13E-6003456FD127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/>
              <a:t>7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4E915-AC88-443D-846B-2627C0459495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65DF6-5373-4906-806E-B988211CE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C081B-73BD-4A2E-BAF5-370D4FBE577C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C4012-5D5B-41EB-A812-E9EC0136D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9A441-9083-480D-AD04-4815B8258C17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E2FCC-333B-43F2-825E-7F003503C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BB85-E361-47F1-AAA3-1393227F10EE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6DEF7-9099-4ADC-BC37-1944B67A9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357AB-AB9B-4B15-A056-1241BAE126EC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57660-BE3C-434A-95E3-7A63664B2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4CAB1-4706-4834-AEE9-8A3CE77CDE90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258C8-8B5C-4569-B350-E9C9F92D9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7156E-ACCD-442C-AB27-878D70EDBB0A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66290-BE4C-4061-8163-FF617ACCA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31302-079C-436A-8CFA-1CFACDAC0752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278EC-72EA-49E4-91C0-EE89573EA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D2B17-6D1E-4ADC-AD62-53193EAB0C82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4EEFD-C73E-47A5-8A86-A3F0A3AA8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6AF5E-0E64-4D22-AEC8-549F8B26A421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E12D7-E035-44C2-B610-EF4127BDE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F822C-1760-4747-AB5A-659A4301464A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F0E8F-88DB-466F-87C4-E8EEE6282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A52303-24A1-425E-ACB4-352ADEE72654}" type="datetimeFigureOut">
              <a:rPr lang="ru-RU"/>
              <a:pPr>
                <a:defRPr/>
              </a:pPr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DB4BC2-9522-498A-A769-32271096D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heroes.ru/" TargetMode="External"/><Relationship Id="rId2" Type="http://schemas.openxmlformats.org/officeDocument/2006/relationships/hyperlink" Target="http://katjapobeda.blogspot.com/2010/02/blog-post_07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kka.ru/" TargetMode="External"/><Relationship Id="rId4" Type="http://schemas.openxmlformats.org/officeDocument/2006/relationships/hyperlink" Target="http://www.history.km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"/>
          <p:cNvSpPr>
            <a:spLocks noChangeArrowheads="1"/>
          </p:cNvSpPr>
          <p:nvPr/>
        </p:nvSpPr>
        <p:spPr bwMode="auto">
          <a:xfrm>
            <a:off x="3635375" y="1700213"/>
            <a:ext cx="20129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600" b="1">
                <a:latin typeface="Times New Roman CYR" pitchFamily="18" charset="0"/>
                <a:cs typeface="Times New Roman" pitchFamily="18" charset="0"/>
              </a:rPr>
              <a:t>МБОУ </a:t>
            </a:r>
            <a:r>
              <a:rPr lang="ru-RU" sz="1600" b="1">
                <a:cs typeface="Times New Roman" pitchFamily="18" charset="0"/>
              </a:rPr>
              <a:t>«</a:t>
            </a:r>
            <a:r>
              <a:rPr lang="ru-RU" sz="1600" b="1">
                <a:latin typeface="Times New Roman CYR" pitchFamily="18" charset="0"/>
                <a:cs typeface="Times New Roman" pitchFamily="18" charset="0"/>
              </a:rPr>
              <a:t>Гимназия</a:t>
            </a:r>
            <a:r>
              <a:rPr lang="ru-RU" sz="1600" b="1">
                <a:cs typeface="Times New Roman" pitchFamily="18" charset="0"/>
              </a:rPr>
              <a:t>»</a:t>
            </a:r>
            <a:endParaRPr lang="ru-RU" sz="1600" b="1"/>
          </a:p>
          <a:p>
            <a:pPr eaLnBrk="0" hangingPunct="0"/>
            <a:endParaRPr lang="ru-RU" sz="1600" b="1"/>
          </a:p>
        </p:txBody>
      </p:sp>
      <p:sp>
        <p:nvSpPr>
          <p:cNvPr id="14339" name="Rectangle 11"/>
          <p:cNvSpPr>
            <a:spLocks noChangeArrowheads="1"/>
          </p:cNvSpPr>
          <p:nvPr/>
        </p:nvSpPr>
        <p:spPr bwMode="auto">
          <a:xfrm>
            <a:off x="647700" y="2260600"/>
            <a:ext cx="849630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900"/>
          </a:p>
          <a:p>
            <a:pPr algn="ctr" eaLnBrk="0" hangingPunct="0"/>
            <a:r>
              <a:rPr lang="ru-RU" sz="3200" b="1">
                <a:cs typeface="Times New Roman" pitchFamily="18" charset="0"/>
              </a:rPr>
              <a:t> «Организация военно-патриотической работы с обучающимися</a:t>
            </a:r>
          </a:p>
          <a:p>
            <a:pPr algn="ctr" eaLnBrk="0" hangingPunct="0"/>
            <a:r>
              <a:rPr lang="ru-RU" sz="3200" b="1">
                <a:cs typeface="Times New Roman" pitchFamily="18" charset="0"/>
              </a:rPr>
              <a:t> МБОУ «Гимназия»</a:t>
            </a:r>
            <a:endParaRPr lang="ru-RU" sz="3200"/>
          </a:p>
        </p:txBody>
      </p:sp>
      <p:sp>
        <p:nvSpPr>
          <p:cNvPr id="14340" name="Rectangle 13"/>
          <p:cNvSpPr>
            <a:spLocks noChangeArrowheads="1"/>
          </p:cNvSpPr>
          <p:nvPr/>
        </p:nvSpPr>
        <p:spPr bwMode="auto">
          <a:xfrm>
            <a:off x="5724525" y="4605606"/>
            <a:ext cx="25193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dirty="0" err="1">
                <a:cs typeface="Times New Roman" pitchFamily="18" charset="0"/>
              </a:rPr>
              <a:t>Аленцева</a:t>
            </a:r>
            <a:r>
              <a:rPr lang="ru-RU" sz="1600" b="1" dirty="0">
                <a:cs typeface="Times New Roman" pitchFamily="18" charset="0"/>
              </a:rPr>
              <a:t> Татьяна Николаевна</a:t>
            </a:r>
            <a:r>
              <a:rPr lang="ru-RU" sz="1600" b="1" dirty="0" smtClean="0">
                <a:cs typeface="Times New Roman" pitchFamily="18" charset="0"/>
              </a:rPr>
              <a:t>,</a:t>
            </a:r>
          </a:p>
          <a:p>
            <a:r>
              <a:rPr lang="ru-RU" sz="1600" b="1" dirty="0">
                <a:cs typeface="Times New Roman" pitchFamily="18" charset="0"/>
              </a:rPr>
              <a:t>у</a:t>
            </a:r>
            <a:r>
              <a:rPr lang="ru-RU" sz="1600" b="1" dirty="0" smtClean="0">
                <a:cs typeface="Times New Roman" pitchFamily="18" charset="0"/>
              </a:rPr>
              <a:t>читель технологии,</a:t>
            </a:r>
          </a:p>
          <a:p>
            <a:r>
              <a:rPr lang="ru-RU" sz="1600" b="1" dirty="0" smtClean="0">
                <a:cs typeface="Times New Roman" pitchFamily="18" charset="0"/>
              </a:rPr>
              <a:t>заместитель </a:t>
            </a:r>
            <a:r>
              <a:rPr lang="ru-RU" sz="1600" b="1" dirty="0">
                <a:cs typeface="Times New Roman" pitchFamily="18" charset="0"/>
              </a:rPr>
              <a:t>директора по ВР</a:t>
            </a:r>
          </a:p>
        </p:txBody>
      </p:sp>
      <p:sp>
        <p:nvSpPr>
          <p:cNvPr id="14341" name="Rectangle 14"/>
          <p:cNvSpPr>
            <a:spLocks noChangeArrowheads="1"/>
          </p:cNvSpPr>
          <p:nvPr/>
        </p:nvSpPr>
        <p:spPr bwMode="auto">
          <a:xfrm>
            <a:off x="1544638" y="3930650"/>
            <a:ext cx="1841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400" b="1">
              <a:cs typeface="Times New Roman" pitchFamily="18" charset="0"/>
            </a:endParaRPr>
          </a:p>
          <a:p>
            <a:pPr eaLnBrk="0" hangingPunct="0"/>
            <a:r>
              <a:rPr lang="ru-RU" sz="1400" b="1">
                <a:cs typeface="Times New Roman" pitchFamily="18" charset="0"/>
              </a:rPr>
              <a:t/>
            </a:r>
            <a:br>
              <a:rPr lang="ru-RU" sz="1400" b="1">
                <a:cs typeface="Times New Roman" pitchFamily="18" charset="0"/>
              </a:rPr>
            </a:br>
            <a:endParaRPr lang="ru-RU"/>
          </a:p>
        </p:txBody>
      </p:sp>
      <p:sp>
        <p:nvSpPr>
          <p:cNvPr id="14342" name="Rectangle 15"/>
          <p:cNvSpPr>
            <a:spLocks noChangeArrowheads="1"/>
          </p:cNvSpPr>
          <p:nvPr/>
        </p:nvSpPr>
        <p:spPr bwMode="auto">
          <a:xfrm>
            <a:off x="3492500" y="6310313"/>
            <a:ext cx="10859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 dirty="0" smtClean="0">
                <a:latin typeface="Times New Roman" pitchFamily="18" charset="0"/>
              </a:rPr>
              <a:t>2021 </a:t>
            </a:r>
            <a:r>
              <a:rPr lang="ru-RU" b="1" dirty="0">
                <a:latin typeface="Times New Roman" pitchFamily="18" charset="0"/>
              </a:rPr>
              <a:t>год.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G_4692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6732588" y="981075"/>
            <a:ext cx="1908175" cy="1943100"/>
          </a:xfrm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7651" name="Picture 3" descr="IMG_496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3429000"/>
            <a:ext cx="4360863" cy="2900363"/>
          </a:xfrm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7652" name="Picture 4" descr="IMG_47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260350"/>
            <a:ext cx="1890713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7653" name="Picture 5" descr="IMG_470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573463"/>
            <a:ext cx="3816350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79388" y="573088"/>
            <a:ext cx="4176712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Не забудет Россия безусые лица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Защищавших восход 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васильковой весны.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Нам уже никогда ничего не приснится,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Так смотрите за нас наши юные сны.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Мы ни разу свои ордена не наденем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И в парадном строю 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вдоль трибун не пройдём.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Мы погибли, но мы и погибшие верим:</a:t>
            </a:r>
          </a:p>
          <a:p>
            <a:pPr>
              <a:tabLst>
                <a:tab pos="4438650" algn="l"/>
              </a:tabLst>
            </a:pPr>
            <a:r>
              <a:rPr lang="ru-RU" sz="1600" b="1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 Не забудет история наших имён</a:t>
            </a:r>
            <a:r>
              <a:rPr lang="ru-RU">
                <a:solidFill>
                  <a:srgbClr val="0000FF"/>
                </a:solidFill>
                <a:latin typeface="Franklin Gothic Book" pitchFamily="34" charset="0"/>
                <a:cs typeface="Arial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3" name="Picture 4" descr="DSC018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765175"/>
            <a:ext cx="3133725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DSC019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65175"/>
            <a:ext cx="3170238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IMG_388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438" y="3429000"/>
            <a:ext cx="411956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 descr="_MG_899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3429000"/>
            <a:ext cx="33178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 t="12457" b="3500"/>
          <a:stretch>
            <a:fillRect/>
          </a:stretch>
        </p:blipFill>
        <p:spPr bwMode="auto">
          <a:xfrm>
            <a:off x="4643438" y="3789363"/>
            <a:ext cx="4414837" cy="2968625"/>
          </a:xfrm>
          <a:prstGeom prst="rect">
            <a:avLst/>
          </a:prstGeom>
          <a:noFill/>
          <a:ln w="76200" cmpd="tri" algn="ctr">
            <a:solidFill>
              <a:srgbClr val="CC3300"/>
            </a:solidFill>
            <a:miter lim="800000"/>
            <a:headEnd/>
            <a:tailEnd/>
          </a:ln>
        </p:spPr>
      </p:pic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24869" y="34420"/>
            <a:ext cx="9065619" cy="646147"/>
          </a:xfrm>
          <a:prstGeom prst="rect">
            <a:avLst/>
          </a:prstGeom>
          <a:solidFill>
            <a:srgbClr val="E1C7FD"/>
          </a:soli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1200" b="1">
              <a:solidFill>
                <a:srgbClr val="7030A0"/>
              </a:solidFill>
              <a:latin typeface="Georgia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1000" b="1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6629" name="Rectangle 6"/>
          <p:cNvSpPr>
            <a:spLocks noGrp="1"/>
          </p:cNvSpPr>
          <p:nvPr>
            <p:ph type="ctrTitle"/>
          </p:nvPr>
        </p:nvSpPr>
        <p:spPr>
          <a:xfrm>
            <a:off x="215900" y="115888"/>
            <a:ext cx="8820150" cy="433387"/>
          </a:xfrm>
        </p:spPr>
        <p:txBody>
          <a:bodyPr/>
          <a:lstStyle/>
          <a:p>
            <a:r>
              <a:rPr lang="ru-RU" sz="2000" b="1" smtClean="0">
                <a:latin typeface="Georgia" pitchFamily="18" charset="0"/>
                <a:cs typeface="Times New Roman" pitchFamily="18" charset="0"/>
              </a:rPr>
              <a:t>ИНТЕРНЕТ-РЕСУРСЫ УЧЕНИКОВ И УЧИТЕЛЯ КУБАНОВЕДЕНИЯ</a:t>
            </a:r>
          </a:p>
        </p:txBody>
      </p:sp>
      <p:pic>
        <p:nvPicPr>
          <p:cNvPr id="26630" name="Picture 7"/>
          <p:cNvPicPr>
            <a:picLocks noChangeAspect="1" noChangeArrowheads="1"/>
          </p:cNvPicPr>
          <p:nvPr/>
        </p:nvPicPr>
        <p:blipFill>
          <a:blip r:embed="rId3"/>
          <a:srcRect t="12549" r="1643" b="3242"/>
          <a:stretch>
            <a:fillRect/>
          </a:stretch>
        </p:blipFill>
        <p:spPr bwMode="auto">
          <a:xfrm>
            <a:off x="4716463" y="669925"/>
            <a:ext cx="4319587" cy="3119438"/>
          </a:xfrm>
          <a:prstGeom prst="rect">
            <a:avLst/>
          </a:prstGeom>
          <a:noFill/>
          <a:ln w="76200" cmpd="tri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26631" name="Picture 8"/>
          <p:cNvPicPr>
            <a:picLocks noChangeAspect="1" noChangeArrowheads="1"/>
          </p:cNvPicPr>
          <p:nvPr/>
        </p:nvPicPr>
        <p:blipFill>
          <a:blip r:embed="rId4"/>
          <a:srcRect t="12090" r="1617" b="21378"/>
          <a:stretch>
            <a:fillRect/>
          </a:stretch>
        </p:blipFill>
        <p:spPr bwMode="auto">
          <a:xfrm>
            <a:off x="71438" y="671513"/>
            <a:ext cx="4860925" cy="2846387"/>
          </a:xfrm>
          <a:prstGeom prst="rect">
            <a:avLst/>
          </a:prstGeom>
          <a:noFill/>
          <a:ln w="76200" cmpd="tri" algn="ctr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26632" name="Picture 9"/>
          <p:cNvPicPr>
            <a:picLocks noChangeAspect="1" noChangeArrowheads="1"/>
          </p:cNvPicPr>
          <p:nvPr/>
        </p:nvPicPr>
        <p:blipFill>
          <a:blip r:embed="rId5"/>
          <a:srcRect l="4128" t="16260" r="5508" b="3271"/>
          <a:stretch>
            <a:fillRect/>
          </a:stretch>
        </p:blipFill>
        <p:spPr bwMode="auto">
          <a:xfrm>
            <a:off x="0" y="3251200"/>
            <a:ext cx="4932363" cy="3513138"/>
          </a:xfrm>
          <a:prstGeom prst="rect">
            <a:avLst/>
          </a:prstGeom>
          <a:noFill/>
          <a:ln w="76200" cmpd="tri" algn="ctr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59983" y="1087319"/>
            <a:ext cx="9092167" cy="2247033"/>
          </a:xfrm>
          <a:prstGeom prst="rect">
            <a:avLst/>
          </a:prstGeom>
          <a:solidFill>
            <a:srgbClr val="E1C7FD"/>
          </a:soli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1200" b="1">
              <a:solidFill>
                <a:srgbClr val="7030A0"/>
              </a:solidFill>
              <a:latin typeface="Georgia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1000" b="1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350" y="42083"/>
            <a:ext cx="9144000" cy="974971"/>
          </a:xfrm>
          <a:prstGeom prst="rect">
            <a:avLst/>
          </a:prstGeom>
          <a:solidFill>
            <a:srgbClr val="E1C7FD"/>
          </a:solidFill>
          <a:ln w="9525" algn="ctr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1200" b="1">
              <a:solidFill>
                <a:srgbClr val="7030A0"/>
              </a:solidFill>
              <a:latin typeface="Georgia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1000" b="1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867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65175"/>
            <a:ext cx="9144000" cy="287338"/>
          </a:xfrm>
        </p:spPr>
        <p:txBody>
          <a:bodyPr anchor="b"/>
          <a:lstStyle/>
          <a:p>
            <a:r>
              <a:rPr lang="ru-RU" sz="2000" b="1" smtClean="0">
                <a:latin typeface="Georgia" pitchFamily="18" charset="0"/>
                <a:cs typeface="Times New Roman" pitchFamily="18" charset="0"/>
              </a:rPr>
              <a:t>ПРОЕКТНАЯ ДЕЯТЕЛЬНОСТЬ </a:t>
            </a:r>
            <a:r>
              <a:rPr lang="ru-RU" sz="2000" b="1" smtClean="0">
                <a:cs typeface="Times New Roman" pitchFamily="18" charset="0"/>
              </a:rPr>
              <a:t>ПАТРИОТИЧЕСКОЙ НАПРАВЛЕННОСТИ</a:t>
            </a:r>
            <a:r>
              <a:rPr lang="ru-RU" sz="2000" b="1" smtClean="0">
                <a:latin typeface="Georgia" pitchFamily="18" charset="0"/>
                <a:cs typeface="Times New Roman" pitchFamily="18" charset="0"/>
              </a:rPr>
              <a:t> ОБУЧАЮЩИХСЯ</a:t>
            </a:r>
            <a:r>
              <a:rPr lang="ru-RU" sz="2000" b="1" smtClean="0">
                <a:cs typeface="Times New Roman" pitchFamily="18" charset="0"/>
              </a:rPr>
              <a:t/>
            </a:r>
            <a:br>
              <a:rPr lang="ru-RU" sz="2000" b="1" smtClean="0">
                <a:cs typeface="Times New Roman" pitchFamily="18" charset="0"/>
              </a:rPr>
            </a:br>
            <a:r>
              <a:rPr lang="ru-RU" sz="2000" b="1" smtClean="0">
                <a:cs typeface="Times New Roman" pitchFamily="18" charset="0"/>
              </a:rPr>
              <a:t>КАНЕВСКОЙ ГИМНАЗИИ</a:t>
            </a:r>
          </a:p>
        </p:txBody>
      </p:sp>
      <p:sp>
        <p:nvSpPr>
          <p:cNvPr id="28680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792288" y="5842000"/>
            <a:ext cx="2203450" cy="8048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z="1400" smtClean="0"/>
          </a:p>
        </p:txBody>
      </p:sp>
      <p:sp>
        <p:nvSpPr>
          <p:cNvPr id="28681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0C8E041-0BC4-4CFF-A41F-C2EF9B15E68B}" type="slidenum">
              <a:rPr lang="ru-RU" sz="1400">
                <a:solidFill>
                  <a:srgbClr val="000000"/>
                </a:solidFill>
                <a:cs typeface="Arial" charset="0"/>
              </a:rPr>
              <a:pPr algn="r"/>
              <a:t>13</a:t>
            </a:fld>
            <a:endParaRPr 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6350" y="1333500"/>
            <a:ext cx="90297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latin typeface="Georgia" pitchFamily="18" charset="0"/>
                <a:cs typeface="Times New Roman" pitchFamily="18" charset="0"/>
              </a:rPr>
              <a:t>«Наш школьный музей», «Каневской земле – с любовью», «Под небом Кубани мы дружно живем!», «Судьба и судьбы: Зданию гимназии – 105 лет», «Путеводитель </a:t>
            </a:r>
            <a:r>
              <a:rPr lang="en-US" b="1">
                <a:latin typeface="Georgia" pitchFamily="18" charset="0"/>
                <a:cs typeface="Times New Roman" pitchFamily="18" charset="0"/>
              </a:rPr>
              <a:t>“</a:t>
            </a:r>
            <a:r>
              <a:rPr lang="ru-RU" b="1">
                <a:latin typeface="Georgia" pitchFamily="18" charset="0"/>
                <a:cs typeface="Times New Roman" pitchFamily="18" charset="0"/>
              </a:rPr>
              <a:t>Достопримечательности Каневского района</a:t>
            </a:r>
            <a:r>
              <a:rPr lang="en-US" b="1">
                <a:latin typeface="Georgia" pitchFamily="18" charset="0"/>
                <a:cs typeface="Times New Roman" pitchFamily="18" charset="0"/>
              </a:rPr>
              <a:t>”</a:t>
            </a:r>
            <a:r>
              <a:rPr lang="ru-RU" b="1">
                <a:latin typeface="Georgia" pitchFamily="18" charset="0"/>
                <a:cs typeface="Times New Roman" pitchFamily="18" charset="0"/>
              </a:rPr>
              <a:t>», «Путеводитель </a:t>
            </a:r>
            <a:r>
              <a:rPr lang="en-US" b="1">
                <a:latin typeface="Georgia" pitchFamily="18" charset="0"/>
                <a:cs typeface="Times New Roman" pitchFamily="18" charset="0"/>
              </a:rPr>
              <a:t>“</a:t>
            </a:r>
            <a:r>
              <a:rPr lang="ru-RU" b="1">
                <a:latin typeface="Georgia" pitchFamily="18" charset="0"/>
                <a:cs typeface="Times New Roman" pitchFamily="18" charset="0"/>
              </a:rPr>
              <a:t>Памятники</a:t>
            </a:r>
            <a:r>
              <a:rPr lang="ru-RU" b="1">
                <a:cs typeface="Times New Roman" pitchFamily="18" charset="0"/>
              </a:rPr>
              <a:t> </a:t>
            </a:r>
            <a:r>
              <a:rPr lang="ru-RU" b="1">
                <a:latin typeface="Georgia" pitchFamily="18" charset="0"/>
                <a:cs typeface="Times New Roman" pitchFamily="18" charset="0"/>
              </a:rPr>
              <a:t>Великой Отечественной войны Каневского района</a:t>
            </a:r>
            <a:r>
              <a:rPr lang="en-US" b="1">
                <a:latin typeface="Georgia" pitchFamily="18" charset="0"/>
                <a:cs typeface="Times New Roman" pitchFamily="18" charset="0"/>
              </a:rPr>
              <a:t>”</a:t>
            </a:r>
            <a:r>
              <a:rPr lang="ru-RU" b="1">
                <a:latin typeface="Georgia" pitchFamily="18" charset="0"/>
                <a:cs typeface="Times New Roman" pitchFamily="18" charset="0"/>
              </a:rPr>
              <a:t>», «Золотая слава Каневского района», «Мой прадед - участник Великой Отечественной войны», «Жестокая правда войны»</a:t>
            </a:r>
          </a:p>
        </p:txBody>
      </p:sp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2">
            <a:lum bright="-12000" contrast="30000"/>
          </a:blip>
          <a:srcRect l="11995" r="13718"/>
          <a:stretch>
            <a:fillRect/>
          </a:stretch>
        </p:blipFill>
        <p:spPr bwMode="auto">
          <a:xfrm>
            <a:off x="0" y="3400425"/>
            <a:ext cx="3492500" cy="3457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3">
            <a:lum bright="-12000" contrast="30000"/>
          </a:blip>
          <a:srcRect l="12062" r="14586" b="33713"/>
          <a:stretch>
            <a:fillRect/>
          </a:stretch>
        </p:blipFill>
        <p:spPr bwMode="auto">
          <a:xfrm>
            <a:off x="3492500" y="3400425"/>
            <a:ext cx="3948113" cy="3260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 l="11995" t="93982" r="13718"/>
          <a:stretch>
            <a:fillRect/>
          </a:stretch>
        </p:blipFill>
        <p:spPr bwMode="auto">
          <a:xfrm>
            <a:off x="3482975" y="6575425"/>
            <a:ext cx="39576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14"/>
          <p:cNvPicPr>
            <a:picLocks noChangeAspect="1" noChangeArrowheads="1"/>
          </p:cNvPicPr>
          <p:nvPr/>
        </p:nvPicPr>
        <p:blipFill>
          <a:blip r:embed="rId4">
            <a:lum bright="-12000" contrast="30000"/>
          </a:blip>
          <a:srcRect l="11494" r="63750"/>
          <a:stretch>
            <a:fillRect/>
          </a:stretch>
        </p:blipFill>
        <p:spPr bwMode="auto">
          <a:xfrm>
            <a:off x="7440613" y="3400425"/>
            <a:ext cx="1703387" cy="3457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Заключение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 marL="6350" indent="288925">
              <a:lnSpc>
                <a:spcPct val="80000"/>
              </a:lnSpc>
              <a:buFont typeface="Arial" charset="0"/>
              <a:buNone/>
            </a:pPr>
            <a:endParaRPr lang="ru-RU" sz="2800" b="1" smtClean="0"/>
          </a:p>
          <a:p>
            <a:pPr marL="6350" indent="288925">
              <a:lnSpc>
                <a:spcPct val="80000"/>
              </a:lnSpc>
              <a:buFont typeface="Arial" charset="0"/>
              <a:buNone/>
            </a:pPr>
            <a:r>
              <a:rPr lang="ru-RU" sz="2800" b="1" smtClean="0"/>
              <a:t>Мы уверены, что проведенные мероприятия будут способствовать воспитанию чувств патриотизма и гражданственности у подрастающего поколения, а также углублённому изучению памятников и исторических событий 1941-1945 гг., участниками которых были жители ст. Каневской и Каневского района.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«Бессметный полк»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«Бессмертный полк»-святая наша память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О той войне, жестокой, давней.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В колоннах молчаливых портреты воинов несут.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Несут торжественно и чинно, порою плачут беспричинно..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А с фотографий смотрят деды,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Как будто в первый День Победы.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Я с гордостью несу портреты дедов,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Я чту их память, праздную Победу!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Я так хочу, чтоб хрупкий Шар земной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Не повстречался с мерзкою войной,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Чтоб страшный гриб не смог его убить,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Чтоб человечество смогло продолжить жить.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/>
              <a:t>                                                                              </a:t>
            </a:r>
            <a:r>
              <a:rPr lang="ru-RU" sz="2000" dirty="0" smtClean="0"/>
              <a:t>   </a:t>
            </a:r>
            <a:r>
              <a:rPr lang="ru-RU" sz="2000" dirty="0" err="1" smtClean="0"/>
              <a:t>Шендрик</a:t>
            </a:r>
            <a:r>
              <a:rPr lang="ru-RU" sz="2000" dirty="0" smtClean="0"/>
              <a:t> </a:t>
            </a:r>
            <a:r>
              <a:rPr lang="ru-RU" sz="2000" dirty="0" err="1" smtClean="0"/>
              <a:t>Н</a:t>
            </a:r>
            <a:r>
              <a:rPr lang="ru-RU" sz="2000" dirty="0" err="1" smtClean="0"/>
              <a:t>.,ученица</a:t>
            </a:r>
            <a:r>
              <a:rPr lang="ru-RU" sz="2000" dirty="0" smtClean="0"/>
              <a:t> 9 </a:t>
            </a:r>
            <a:r>
              <a:rPr lang="ru-RU" sz="2000" dirty="0" smtClean="0"/>
              <a:t>А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57200" y="490538"/>
            <a:ext cx="8229600" cy="706437"/>
          </a:xfrm>
        </p:spPr>
        <p:txBody>
          <a:bodyPr/>
          <a:lstStyle/>
          <a:p>
            <a:r>
              <a:rPr lang="ru-RU" sz="3200" b="1" smtClean="0"/>
              <a:t>СПИСОК ЛИТЕРАТУРЫ: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323850" y="1125538"/>
            <a:ext cx="8820150" cy="573246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Герои подполья: О подпольной борьбе советских патриотов в тылу немецко-фашистских захватчиков в годы Великой Отечественной войны. Вып.1. – М.: Политиздат, 1966. – С.560. 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Государственный архив ПАКК КПСС, ф.4372, д.29, л.117.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Каневской сельский округ // Историко-литературный альманах «Каневчане», 1999 - № 6-7 – С.56.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Книга Памяти Каневского района: Каневская типография, 1996 г. 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Костров В. Оккупация и освобождение Каневского района. - //Каневчане. - Каневская. Весна 2009. - С. 56-58. 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Костров В. </a:t>
            </a:r>
            <a:r>
              <a:rPr lang="ru-RU" sz="1600" b="1" smtClean="0">
                <a:hlinkClick r:id="rId2"/>
              </a:rPr>
              <a:t>Незабываемые дни</a:t>
            </a:r>
            <a:r>
              <a:rPr lang="ru-RU" sz="1600" b="1" smtClean="0"/>
              <a:t> // 10-й канал, №14, 28 марта 2008 г., с.5.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Материалы Каневского районного историко-краеведческого музея.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Монументы и памятники Великой Отечественной войны на Кубани. – Краснодар, 2005.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Очерки истории Краснодарской организации КПСС. – Краснодар, 1981. -  С. 129.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Следы немецких оккупантов и захватчиков в Каневском районе // Историко-литературный альманах «Каневчане». - 1999 - № 6-7 – С.12.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Соколовский Р. Уходили партизаны на Великую войну. - //10 канал. – ст. Каневская. – 2008. - №6,1 февраля. – С.5.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Титаренко С.Г.. Памятник солдату // Каневские зори – 1994. - № 50 . - 6 мая – С.3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ru-RU" sz="1600" b="1" smtClean="0"/>
              <a:t>Цветков В.А. У слияния трёх рек. – Каневская, изд. «Бакай», 1994 г.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600" b="1" smtClean="0"/>
              <a:t>ИНТЕРНЕТ-источники: </a:t>
            </a:r>
            <a:endParaRPr lang="en-US" sz="1600" b="1" smtClean="0"/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en-US" sz="1600" b="1" smtClean="0"/>
              <a:t>http://</a:t>
            </a:r>
            <a:r>
              <a:rPr lang="en-US" sz="1600" b="1" smtClean="0">
                <a:hlinkClick r:id="rId3"/>
              </a:rPr>
              <a:t>www.warheroes.ru</a:t>
            </a:r>
            <a:r>
              <a:rPr lang="en-US" sz="1600" b="1" smtClean="0"/>
              <a:t>,  </a:t>
            </a: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en-US" sz="1600" b="1" smtClean="0"/>
              <a:t>http://</a:t>
            </a:r>
            <a:r>
              <a:rPr lang="en-US" sz="1600" b="1" smtClean="0">
                <a:hlinkClick r:id="rId4"/>
              </a:rPr>
              <a:t>www.history.km.ru</a:t>
            </a:r>
            <a:r>
              <a:rPr lang="en-US" sz="1600" b="1" smtClean="0"/>
              <a:t>, </a:t>
            </a:r>
            <a:endParaRPr lang="de-DE" sz="1600" b="1" smtClean="0">
              <a:hlinkClick r:id="rId5"/>
            </a:endParaRPr>
          </a:p>
          <a:p>
            <a:pPr>
              <a:lnSpc>
                <a:spcPct val="80000"/>
              </a:lnSpc>
              <a:buFont typeface="Arial" charset="0"/>
              <a:buAutoNum type="arabicPeriod"/>
            </a:pPr>
            <a:r>
              <a:rPr lang="de-DE" sz="1600" b="1" smtClean="0">
                <a:hlinkClick r:id="rId5"/>
              </a:rPr>
              <a:t>http</a:t>
            </a:r>
            <a:r>
              <a:rPr lang="ru-RU" sz="1600" b="1" smtClean="0">
                <a:hlinkClick r:id="rId5"/>
              </a:rPr>
              <a:t>://</a:t>
            </a:r>
            <a:r>
              <a:rPr lang="de-DE" sz="1600" b="1" smtClean="0">
                <a:hlinkClick r:id="rId5"/>
              </a:rPr>
              <a:t>www</a:t>
            </a:r>
            <a:r>
              <a:rPr lang="ru-RU" sz="1600" b="1" smtClean="0">
                <a:hlinkClick r:id="rId5"/>
              </a:rPr>
              <a:t>.</a:t>
            </a:r>
            <a:r>
              <a:rPr lang="de-DE" sz="1600" b="1" smtClean="0">
                <a:hlinkClick r:id="rId5"/>
              </a:rPr>
              <a:t>rkka</a:t>
            </a:r>
            <a:r>
              <a:rPr lang="ru-RU" sz="1600" b="1" smtClean="0">
                <a:hlinkClick r:id="rId5"/>
              </a:rPr>
              <a:t>.</a:t>
            </a:r>
            <a:r>
              <a:rPr lang="de-DE" sz="1600" b="1" smtClean="0">
                <a:hlinkClick r:id="rId5"/>
              </a:rPr>
              <a:t>ru</a:t>
            </a:r>
            <a:r>
              <a:rPr lang="ru-RU" sz="1600" b="1" smtClean="0"/>
              <a:t>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</a:rPr>
              <a:t>Проблема исследования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4294967295"/>
          </p:nvPr>
        </p:nvSpPr>
        <p:spPr>
          <a:xfrm>
            <a:off x="319088" y="1566863"/>
            <a:ext cx="8505825" cy="4525962"/>
          </a:xfrm>
        </p:spPr>
        <p:txBody>
          <a:bodyPr/>
          <a:lstStyle/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Всё дальше от нас годы войны. Сегодня сидят за партами правнуки и праправнуки тех, кто воевал, кто отдал свои жизни за мир, за свободу за то, чтобы мы жили на земле. Проблема может скрываться в забвении истории наших предков. 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Но мы не должны забывать тот ужас, который пережили наши родные и близкие: разрушенные фашистскими бомбами дома, голод, страх перед оккупантами в черных военных формах с паучьей свастикой,  "похоронки" - письма о смерти воинов от пуль и снарядов врага. 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Мы не хотим слышать вой сирен, извещающих о воздушной тревоге, не хотим видеть убитыми наших отцов, братьев, детей... 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Главный девиз нашей проектно-исследовательской работы:</a:t>
            </a:r>
            <a:r>
              <a:rPr lang="ru-RU" altLang="ru-RU" sz="2400" smtClean="0"/>
              <a:t> </a:t>
            </a:r>
            <a:r>
              <a:rPr lang="ru-RU" altLang="ru-RU" smtClean="0"/>
              <a:t>«</a:t>
            </a:r>
            <a:r>
              <a:rPr lang="ru-RU" altLang="ru-RU" smtClean="0">
                <a:latin typeface="Arial" charset="0"/>
              </a:rPr>
              <a:t>Мы будем</a:t>
            </a:r>
            <a:r>
              <a:rPr lang="ru-RU" altLang="ru-RU" smtClean="0"/>
              <a:t> </a:t>
            </a:r>
            <a:r>
              <a:rPr lang="ru-RU" altLang="ru-RU" smtClean="0">
                <a:latin typeface="Arial" charset="0"/>
              </a:rPr>
              <a:t>помнить</a:t>
            </a:r>
            <a:r>
              <a:rPr lang="ru-RU" altLang="ru-RU" smtClean="0"/>
              <a:t>!»</a:t>
            </a:r>
            <a:r>
              <a:rPr lang="ru-RU" altLang="ru-RU" sz="2400" smtClean="0"/>
              <a:t>.</a:t>
            </a:r>
          </a:p>
          <a:p>
            <a:pPr marL="0" indent="361950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825" y="1358900"/>
            <a:ext cx="8713788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C3300"/>
                </a:solidFill>
                <a:latin typeface="Arial" charset="0"/>
              </a:rPr>
              <a:t>Цель проекта</a:t>
            </a:r>
            <a:br>
              <a:rPr lang="ru-RU" b="1" smtClean="0">
                <a:solidFill>
                  <a:srgbClr val="CC3300"/>
                </a:solidFill>
                <a:latin typeface="Arial" charset="0"/>
              </a:rPr>
            </a:br>
            <a:endParaRPr lang="ru-RU" b="1" smtClean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4294967295"/>
          </p:nvPr>
        </p:nvSpPr>
        <p:spPr>
          <a:xfrm>
            <a:off x="390525" y="2349500"/>
            <a:ext cx="8362950" cy="352742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</a:rPr>
              <a:t>формирование у обучающихся гражданственности, патриотизма, активной жизненной позиции для успешной их социализации посредством вовлечения обучающихся, педагогов, родителей в активную деятельность по патриотическому воспитанию.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260350"/>
            <a:ext cx="7343775" cy="490538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CC3300"/>
                </a:solidFill>
              </a:rPr>
              <a:t>Актуальность исследования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981075"/>
            <a:ext cx="8928100" cy="6335713"/>
          </a:xfrm>
        </p:spPr>
        <p:txBody>
          <a:bodyPr/>
          <a:lstStyle/>
          <a:p>
            <a:pPr marL="0" indent="7239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000" b="1" smtClean="0">
                <a:latin typeface="Times New Roman" pitchFamily="18" charset="0"/>
              </a:rPr>
              <a:t>Каждому человеку нужно знать о подвигах, совершенных земляками, свято беречь память о них, передавая будущим поколениям знания и чувства гордости за свой народ. </a:t>
            </a:r>
          </a:p>
          <a:p>
            <a:pPr marL="0" indent="7239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000" b="1" smtClean="0">
                <a:latin typeface="Times New Roman" pitchFamily="18" charset="0"/>
              </a:rPr>
              <a:t>Интересуясь судьбами героев-земляков, человек, тем самым, выражает уважительное отношение к своим корням, памяти предков, семейным традициям. </a:t>
            </a:r>
          </a:p>
          <a:p>
            <a:pPr marL="0" indent="7239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000" b="1" smtClean="0">
                <a:latin typeface="Times New Roman" pitchFamily="18" charset="0"/>
              </a:rPr>
              <a:t>Современные школьники – дети начала XXI века родились в мирное время. Об огненных атаках танков, артиллерии, авиации, о боевых рукопашных сражениях, о жизни в военно-полевых условиях, об окопах, блиндажах и землянках, о том страшном времени войны и оккупации, мы знаем лишь из рассказов фронтовиков, по кинофильмам, картинам, памятникам и книгам.  </a:t>
            </a:r>
          </a:p>
          <a:p>
            <a:pPr marL="0" indent="7239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000" b="1" smtClean="0">
                <a:latin typeface="Times New Roman" pitchFamily="18" charset="0"/>
              </a:rPr>
              <a:t>Эта тема никогда не перестаёт волновать людей, потому что в ней слились воедино история и память. В Книге Памяти Каневского района упоминается около 8 000 имен наших земляков, пропавших без вести, погибших, умерших от ран или в плену. Только у половины солдат известны дата и место захоронения. Каждая фамилия - слезы матерей, ждавших сыновей и мужей до самого последнего своего часа. </a:t>
            </a:r>
          </a:p>
          <a:p>
            <a:pPr marL="0" indent="72390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000" b="1" smtClean="0">
                <a:latin typeface="Times New Roman" pitchFamily="18" charset="0"/>
              </a:rPr>
              <a:t>Эта память живёт страшными и горькими воспоминаниями о войне. Каждый год алеют тюльпаны на могилах погибших воинов, возле памятников и монументов Вечной Славы, как символ пролитой на войне крови.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3"/>
          <p:cNvSpPr>
            <a:spLocks noChangeArrowheads="1"/>
          </p:cNvSpPr>
          <p:nvPr/>
        </p:nvSpPr>
        <p:spPr bwMode="auto">
          <a:xfrm>
            <a:off x="323850" y="908050"/>
            <a:ext cx="856932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23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ru-RU" sz="3200" b="1">
                <a:solidFill>
                  <a:srgbClr val="CC3300"/>
                </a:solidFill>
                <a:latin typeface="Times New Roman" pitchFamily="18" charset="0"/>
              </a:rPr>
              <a:t>Практическая значимость работы: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</a:rPr>
              <a:t>мероприятия урочной и внеурочной деятельности призваны способствовать  воспитанию чувств патриотизма и гражданственности у подрастающего поколения, а также углубленному изучению  исторических событий 1941-1945 гг., участниками которых были жители ст. Каневской и Каневского района.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052513"/>
            <a:ext cx="8964612" cy="5372100"/>
          </a:xfrm>
        </p:spPr>
        <p:txBody>
          <a:bodyPr/>
          <a:lstStyle/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b="1" smtClean="0">
                <a:solidFill>
                  <a:srgbClr val="CC3300"/>
                </a:solidFill>
                <a:latin typeface="Times New Roman" pitchFamily="18" charset="0"/>
              </a:rPr>
              <a:t>Объект исследования: </a:t>
            </a:r>
            <a:r>
              <a:rPr lang="ru-RU" altLang="ru-RU" sz="2400" smtClean="0">
                <a:latin typeface="Times New Roman" pitchFamily="18" charset="0"/>
              </a:rPr>
              <a:t>подвиги земляков</a:t>
            </a:r>
            <a:r>
              <a:rPr lang="ru-RU" altLang="ru-RU" sz="2400" b="1" smtClean="0">
                <a:latin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</a:rPr>
              <a:t>- участников Великой Отечественной войны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b="1" smtClean="0">
                <a:solidFill>
                  <a:srgbClr val="CC3300"/>
                </a:solidFill>
                <a:latin typeface="Times New Roman" pitchFamily="18" charset="0"/>
              </a:rPr>
              <a:t>Методы исследования:</a:t>
            </a:r>
            <a:r>
              <a:rPr lang="ru-RU" altLang="ru-RU" sz="2400" smtClean="0">
                <a:latin typeface="Times New Roman" pitchFamily="18" charset="0"/>
              </a:rPr>
              <a:t> теоретические и практические.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b="1" smtClean="0">
                <a:latin typeface="Times New Roman" pitchFamily="18" charset="0"/>
              </a:rPr>
              <a:t>1. Теоретические: </a:t>
            </a:r>
            <a:r>
              <a:rPr lang="ru-RU" altLang="ru-RU" sz="2400" smtClean="0">
                <a:latin typeface="Times New Roman" pitchFamily="18" charset="0"/>
              </a:rPr>
              <a:t>поиск; изучение материалов районного историко-краеведческого музея, школьной библиотеки, информационных источников, фотодокументов; систематизация; обобщение.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b="1" smtClean="0">
                <a:latin typeface="Times New Roman" pitchFamily="18" charset="0"/>
              </a:rPr>
              <a:t>2. Практические:</a:t>
            </a:r>
            <a:endParaRPr lang="ru-RU" altLang="ru-RU" sz="2400" smtClean="0">
              <a:latin typeface="Times New Roman" pitchFamily="18" charset="0"/>
            </a:endParaRP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- описание;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- сопоставление;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- анализ;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</a:rPr>
              <a:t>- создание интернет- альбома «Памятники Великой Отечественной войны станицы Каневской» в режиме </a:t>
            </a:r>
            <a:r>
              <a:rPr lang="en-US" sz="2400" smtClean="0">
                <a:latin typeface="Times New Roman" pitchFamily="18" charset="0"/>
              </a:rPr>
              <a:t>Web</a:t>
            </a:r>
            <a:r>
              <a:rPr lang="ru-RU" sz="2400" smtClean="0">
                <a:latin typeface="Times New Roman" pitchFamily="18" charset="0"/>
              </a:rPr>
              <a:t>-ресурса.</a:t>
            </a:r>
          </a:p>
          <a:p>
            <a:pPr marL="0" indent="36195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CC3300"/>
                </a:solidFill>
                <a:latin typeface="Times New Roman" pitchFamily="18" charset="0"/>
              </a:rPr>
              <a:t>Перспективы исследования: </a:t>
            </a:r>
            <a:r>
              <a:rPr lang="ru-RU" sz="2400" smtClean="0">
                <a:latin typeface="Times New Roman" pitchFamily="18" charset="0"/>
              </a:rPr>
              <a:t>в будущем предполагается приступить к созданию интернет-путеводителя по теме проекта.</a:t>
            </a:r>
            <a:endParaRPr lang="ru-RU" altLang="ru-RU" sz="24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525000" cy="7143750"/>
          </a:xfrm>
        </p:spPr>
      </p:pic>
      <p:pic>
        <p:nvPicPr>
          <p:cNvPr id="20483" name="Рисунок 11" descr="http://www.kangimnaz.ru/novocti.files/image2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565150"/>
            <a:ext cx="300037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13" descr="SAM_22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571500"/>
            <a:ext cx="2571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14" descr="C:\Users\пк\Desktop\IMG_48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5" y="3000375"/>
            <a:ext cx="31003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15" descr="SAM_219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63" y="3071813"/>
            <a:ext cx="29019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16" descr="SAM_22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63" y="571500"/>
            <a:ext cx="27146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Рисунок 17" descr="SAM_222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38" y="3143250"/>
            <a:ext cx="2786062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TextBox 20"/>
          <p:cNvSpPr txBox="1">
            <a:spLocks noChangeArrowheads="1"/>
          </p:cNvSpPr>
          <p:nvPr/>
        </p:nvSpPr>
        <p:spPr bwMode="auto">
          <a:xfrm>
            <a:off x="0" y="142875"/>
            <a:ext cx="8715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2F2F2"/>
                </a:solidFill>
                <a:latin typeface="Times New Roman" pitchFamily="18" charset="0"/>
                <a:cs typeface="Arial" charset="0"/>
              </a:rPr>
              <a:t>Мы -  наследники Победы !</a:t>
            </a:r>
          </a:p>
        </p:txBody>
      </p:sp>
      <p:pic>
        <p:nvPicPr>
          <p:cNvPr id="20490" name="Рисунок 23" descr="http://school90.no-ip.org/uploads/images/38398_l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72438" y="142875"/>
            <a:ext cx="12858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11" descr="http://ds233.centerstart.ru/sites/ds233.centerstart.ru/files/images/0_b7415_69441985_orig_0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00750" y="4857750"/>
            <a:ext cx="229235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4" descr="коллаж 1а кла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550"/>
            <a:ext cx="9144000" cy="677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4" descr="6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5738"/>
            <a:ext cx="8642350" cy="648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802</Words>
  <Application>Microsoft Office PowerPoint</Application>
  <PresentationFormat>Экран (4:3)</PresentationFormat>
  <Paragraphs>90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Проблема исследования</vt:lpstr>
      <vt:lpstr>Цель проекта </vt:lpstr>
      <vt:lpstr>Актуальность исследования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 УЧЕНИКОВ И УЧИТЕЛЯ КУБАНОВЕДЕНИЯ</vt:lpstr>
      <vt:lpstr>ПРОЕКТНАЯ ДЕЯТЕЛЬНОСТЬ ПАТРИОТИЧЕСКОЙ НАПРАВЛЕННОСТИ ОБУЧАЮЩИХСЯ КАНЕВСКОЙ ГИМНАЗИИ</vt:lpstr>
      <vt:lpstr>Заключение</vt:lpstr>
      <vt:lpstr>«Бессметный полк»</vt:lpstr>
      <vt:lpstr>СПИСОК ЛИТЕРАТУРЫ: </vt:lpstr>
    </vt:vector>
  </TitlesOfParts>
  <Company>Интернат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Зам по ВР</cp:lastModifiedBy>
  <cp:revision>25</cp:revision>
  <dcterms:created xsi:type="dcterms:W3CDTF">2015-02-17T08:35:42Z</dcterms:created>
  <dcterms:modified xsi:type="dcterms:W3CDTF">2021-12-29T08:28:25Z</dcterms:modified>
</cp:coreProperties>
</file>