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68" r:id="rId4"/>
    <p:sldId id="259" r:id="rId5"/>
    <p:sldId id="267" r:id="rId6"/>
    <p:sldId id="273" r:id="rId7"/>
    <p:sldId id="270" r:id="rId8"/>
    <p:sldId id="275" r:id="rId9"/>
    <p:sldId id="276" r:id="rId10"/>
    <p:sldId id="279" r:id="rId11"/>
    <p:sldId id="280" r:id="rId12"/>
    <p:sldId id="277" r:id="rId13"/>
    <p:sldId id="265" r:id="rId14"/>
    <p:sldId id="281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863" autoAdjust="0"/>
  </p:normalViewPr>
  <p:slideViewPr>
    <p:cSldViewPr>
      <p:cViewPr varScale="1">
        <p:scale>
          <a:sx n="61" d="100"/>
          <a:sy n="61" d="100"/>
        </p:scale>
        <p:origin x="1440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6F332E-9B98-4D32-BA52-3EC403DFE235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A4DD9-F7E0-4DF2-B764-126F442E9D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1A4D4-5F61-4B68-ACE3-40847EB74962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692964-3736-446B-A2C3-158A744C84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0ED0CB-7265-434C-A039-F7288F020D82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9B7116-E8E3-4AD2-869F-3A7ACF4BDE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DF494-C355-46BA-AC8F-27DB68989574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9090E-C63B-4B36-A693-F6669BBEBC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189D1-6725-41E1-99D8-CB796BE4CA5B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FB8A3D-BD75-4F9E-A6C0-758A49DBC5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1CE39-FFA3-4DA9-A443-F4CD12E89787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83CCE0-D4B4-4A00-B982-B7CA1C7D4D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9BD2C-8147-4BE9-B97B-EB7A1E41600B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2E0C71-FF5C-4B5B-8328-5ABC98E1C7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61FAB-E94A-4A73-9A51-F46E6BF23CBA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EEA968-B166-4101-ADF8-651670E737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D68252-662F-452E-AA1B-53D47F86D5CC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CA28BD-5196-4104-9F1F-7C06CFD4AC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DF01B2-2648-4996-8D81-81DF89E757D3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363604-F368-4C89-898E-C4898DBDBF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FD4E2-856A-4AB7-B3D8-8B6A658A0A38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9AA704-CC9C-4815-B1FE-A62D6BFD0D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25600"/>
            </a:gs>
            <a:gs pos="13000">
              <a:srgbClr val="FFA800"/>
            </a:gs>
            <a:gs pos="28000">
              <a:srgbClr val="825600"/>
            </a:gs>
            <a:gs pos="42999">
              <a:srgbClr val="FFA800"/>
            </a:gs>
            <a:gs pos="58000">
              <a:srgbClr val="825600"/>
            </a:gs>
            <a:gs pos="72000">
              <a:srgbClr val="FFA800"/>
            </a:gs>
            <a:gs pos="87000">
              <a:srgbClr val="825600"/>
            </a:gs>
            <a:gs pos="100000">
              <a:srgbClr val="FFA800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90F1667-F0F8-499D-A1C3-D16862916B70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498331A-72F0-4725-B6C7-32406C2078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7" r:id="rId2"/>
    <p:sldLayoutId id="2147483709" r:id="rId3"/>
    <p:sldLayoutId id="2147483706" r:id="rId4"/>
    <p:sldLayoutId id="2147483705" r:id="rId5"/>
    <p:sldLayoutId id="2147483704" r:id="rId6"/>
    <p:sldLayoutId id="2147483703" r:id="rId7"/>
    <p:sldLayoutId id="2147483702" r:id="rId8"/>
    <p:sldLayoutId id="2147483710" r:id="rId9"/>
    <p:sldLayoutId id="2147483701" r:id="rId10"/>
    <p:sldLayoutId id="214748370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3786190"/>
            <a:ext cx="7851648" cy="147161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2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МОУ «</a:t>
            </a:r>
            <a:r>
              <a:rPr lang="ru-RU" sz="22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Оленегорская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средняя общеобразовательная школа»</a:t>
            </a:r>
            <a:br>
              <a:rPr lang="ru-RU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b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Коллаж</a:t>
            </a:r>
            <a:r>
              <a:rPr lang="ru-RU" sz="36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приём творческой активности обучающихся во внеурочной деятельности</a:t>
            </a:r>
            <a:br>
              <a:rPr lang="ru-RU" sz="36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36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36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148" y="3861048"/>
            <a:ext cx="7711852" cy="1120088"/>
          </a:xfrm>
        </p:spPr>
        <p:txBody>
          <a:bodyPr/>
          <a:lstStyle/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Составитель:</a:t>
            </a:r>
          </a:p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Никитина Анна </a:t>
            </a:r>
          </a:p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Александровна,</a:t>
            </a:r>
          </a:p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русского языка и литературы</a:t>
            </a:r>
            <a:b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2021г.</a:t>
            </a:r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990618"/>
          </a:xfrm>
        </p:spPr>
        <p:txBody>
          <a:bodyPr/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Творческие работы обучающихся МОУ «ОСОШ»</a:t>
            </a:r>
            <a:endParaRPr lang="ru-RU" sz="4000" dirty="0"/>
          </a:p>
        </p:txBody>
      </p:sp>
      <p:pic>
        <p:nvPicPr>
          <p:cNvPr id="2050" name="Picture 2" descr="C:\Users\Анна\Desktop\IMG_9691.JPG"/>
          <p:cNvPicPr>
            <a:picLocks noChangeAspect="1" noChangeArrowheads="1"/>
          </p:cNvPicPr>
          <p:nvPr/>
        </p:nvPicPr>
        <p:blipFill>
          <a:blip r:embed="rId2" cstate="print"/>
          <a:srcRect l="1963" t="3801" b="2751"/>
          <a:stretch>
            <a:fillRect/>
          </a:stretch>
        </p:blipFill>
        <p:spPr bwMode="auto">
          <a:xfrm>
            <a:off x="1029960" y="1636338"/>
            <a:ext cx="7128792" cy="48803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990618"/>
          </a:xfrm>
        </p:spPr>
        <p:txBody>
          <a:bodyPr/>
          <a:lstStyle/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Творческие работы обучающихся МОУ «ОСОШ»</a:t>
            </a:r>
            <a:endParaRPr lang="ru-RU" sz="3600" dirty="0"/>
          </a:p>
        </p:txBody>
      </p:sp>
      <p:pic>
        <p:nvPicPr>
          <p:cNvPr id="3074" name="Picture 2" descr="C:\Users\Анна\Desktop\IMG_9689.JPG"/>
          <p:cNvPicPr>
            <a:picLocks noChangeAspect="1" noChangeArrowheads="1"/>
          </p:cNvPicPr>
          <p:nvPr/>
        </p:nvPicPr>
        <p:blipFill>
          <a:blip r:embed="rId2" cstate="print"/>
          <a:srcRect l="1963" t="19550" b="18501"/>
          <a:stretch>
            <a:fillRect/>
          </a:stretch>
        </p:blipFill>
        <p:spPr bwMode="auto">
          <a:xfrm>
            <a:off x="179512" y="1844824"/>
            <a:ext cx="8712968" cy="42484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990618"/>
          </a:xfrm>
        </p:spPr>
        <p:txBody>
          <a:bodyPr/>
          <a:lstStyle/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Творческие работы обучающихся МОУ «ОСОШ»</a:t>
            </a:r>
            <a:endParaRPr lang="ru-RU" sz="3600" dirty="0"/>
          </a:p>
        </p:txBody>
      </p:sp>
      <p:pic>
        <p:nvPicPr>
          <p:cNvPr id="1028" name="Picture 4" descr="C:\Users\User\Desktop\IMG_4841.JPG"/>
          <p:cNvPicPr>
            <a:picLocks noChangeAspect="1" noChangeArrowheads="1"/>
          </p:cNvPicPr>
          <p:nvPr/>
        </p:nvPicPr>
        <p:blipFill>
          <a:blip r:embed="rId2" cstate="print"/>
          <a:srcRect l="4255" t="8511" r="1064" b="2127"/>
          <a:stretch>
            <a:fillRect/>
          </a:stretch>
        </p:blipFill>
        <p:spPr bwMode="auto">
          <a:xfrm>
            <a:off x="1187623" y="1772816"/>
            <a:ext cx="6875050" cy="48666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Ожидаемые результаты</a:t>
            </a:r>
          </a:p>
        </p:txBody>
      </p:sp>
      <p:sp>
        <p:nvSpPr>
          <p:cNvPr id="22530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/>
          <a:lstStyle/>
          <a:p>
            <a:pPr algn="just"/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Развитие способности </a:t>
            </a:r>
            <a:r>
              <a:rPr lang="ru-RU" sz="2400" b="1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креативно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мыслить, подавать информацию в нестандартном виде;</a:t>
            </a:r>
          </a:p>
          <a:p>
            <a:pPr algn="just"/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Умение обрабатывать и подавать информацию в сжатом, лаконичном виде;</a:t>
            </a:r>
          </a:p>
          <a:p>
            <a:pPr algn="just"/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Раскрытие способностей обучающихся, творческого потенциала;</a:t>
            </a:r>
          </a:p>
          <a:p>
            <a:pPr algn="just"/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Развитие образного мышления, </a:t>
            </a:r>
          </a:p>
          <a:p>
            <a:pPr algn="just"/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Развитие эстетического вкуса;</a:t>
            </a:r>
          </a:p>
          <a:p>
            <a:pPr algn="just"/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Развитие коммуникативных навыков;</a:t>
            </a:r>
          </a:p>
          <a:p>
            <a:pPr algn="just"/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Умение работать в команде;</a:t>
            </a:r>
          </a:p>
          <a:p>
            <a:pPr algn="just"/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Овладение навыками культуры труда.</a:t>
            </a:r>
          </a:p>
          <a:p>
            <a:pPr algn="just"/>
            <a:endParaRPr lang="ru-RU" sz="2400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504056"/>
          </a:xfrm>
        </p:spPr>
        <p:txBody>
          <a:bodyPr/>
          <a:lstStyle/>
          <a:p>
            <a:pPr algn="ctr"/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Анкетирование обучающихся, посещающих ВУД «Калейдоскоп литературы»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23528" y="1052736"/>
          <a:ext cx="8568952" cy="52126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542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52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952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86697"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нет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возможно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9447">
                <a:tc>
                  <a:txBody>
                    <a:bodyPr/>
                    <a:lstStyle/>
                    <a:p>
                      <a:r>
                        <a:rPr lang="ru-RU" sz="1600" dirty="0"/>
                        <a:t>Любите ли вы работать в команде во время занятий ВУД?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err="1"/>
                        <a:t>х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21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aseline="0" dirty="0"/>
                        <a:t>У</a:t>
                      </a:r>
                      <a:r>
                        <a:rPr lang="ru-RU" sz="1600" dirty="0"/>
                        <a:t>лучшилась ли ваша память?</a:t>
                      </a:r>
                    </a:p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70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/>
                        <a:t>Развиваются ли ваши коммуникативные навыки?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/>
                    </a:p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85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/>
                        <a:t>Раскрывается</a:t>
                      </a:r>
                      <a:r>
                        <a:rPr lang="ru-RU" sz="1600" baseline="0" dirty="0"/>
                        <a:t> ли ваш т</a:t>
                      </a:r>
                      <a:r>
                        <a:rPr lang="ru-RU" sz="1600" dirty="0"/>
                        <a:t>ворческий</a:t>
                      </a:r>
                      <a:r>
                        <a:rPr lang="ru-RU" sz="1600" baseline="0" dirty="0"/>
                        <a:t> потенциал на занятиях?</a:t>
                      </a:r>
                      <a:endParaRPr lang="ru-RU" sz="1600" dirty="0"/>
                    </a:p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33017">
                <a:tc>
                  <a:txBody>
                    <a:bodyPr/>
                    <a:lstStyle/>
                    <a:p>
                      <a:r>
                        <a:rPr lang="ru-RU" sz="1600" dirty="0"/>
                        <a:t>Удовлетворены ли своей работой?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1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/>
                        <a:t>Возник</a:t>
                      </a:r>
                      <a:r>
                        <a:rPr lang="ru-RU" sz="1600" baseline="0" dirty="0"/>
                        <a:t> ли и</a:t>
                      </a:r>
                      <a:r>
                        <a:rPr lang="ru-RU" sz="1600" dirty="0"/>
                        <a:t>нтерес к предмету «Русская</a:t>
                      </a:r>
                      <a:r>
                        <a:rPr lang="ru-RU" sz="1600" baseline="0" dirty="0"/>
                        <a:t> литература</a:t>
                      </a:r>
                      <a:r>
                        <a:rPr lang="ru-RU" sz="1600" dirty="0"/>
                        <a:t>»? </a:t>
                      </a:r>
                    </a:p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79305">
                <a:tc>
                  <a:txBody>
                    <a:bodyPr/>
                    <a:lstStyle/>
                    <a:p>
                      <a:r>
                        <a:rPr lang="ru-RU" sz="1600" dirty="0"/>
                        <a:t>Будете продолжать посещать ВУД?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85794"/>
            <a:ext cx="8229600" cy="1062056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Цели: </a:t>
            </a:r>
            <a:br>
              <a:rPr lang="ru-RU" dirty="0">
                <a:solidFill>
                  <a:schemeClr val="accent4">
                    <a:lumMod val="50000"/>
                  </a:schemeClr>
                </a:solidFill>
              </a:rPr>
            </a:b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4338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/>
          <a:lstStyle/>
          <a:p>
            <a:pPr algn="just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Развивать способность </a:t>
            </a:r>
            <a:r>
              <a:rPr lang="ru-RU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креативно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мыслить, подавать информацию в нестандартном виде; </a:t>
            </a:r>
          </a:p>
          <a:p>
            <a:pPr algn="just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Обрабатывать и подавать информацию в сжатом, лаконичном виде;</a:t>
            </a:r>
          </a:p>
          <a:p>
            <a:pPr algn="just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Обобщать информацию о произведении, об отдельном герое и т.д.;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Раскрывать способности обучающихся, творческий потенциал;</a:t>
            </a:r>
          </a:p>
          <a:p>
            <a:pPr algn="just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 Развивать образное мышление, эстетический вкус;</a:t>
            </a:r>
          </a:p>
          <a:p>
            <a:pPr algn="just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 Развитие коммуникативных навыков;</a:t>
            </a:r>
          </a:p>
          <a:p>
            <a:pPr algn="just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  Воспитывать трудолюбие.</a:t>
            </a:r>
          </a:p>
          <a:p>
            <a:pPr algn="just">
              <a:buNone/>
            </a:pPr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428604"/>
            <a:ext cx="7972452" cy="1000132"/>
          </a:xfrm>
        </p:spPr>
        <p:txBody>
          <a:bodyPr/>
          <a:lstStyle/>
          <a:p>
            <a:r>
              <a:rPr lang="ru-RU" sz="36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 такое коллаж?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3"/>
            <a:ext cx="8229600" cy="4824427"/>
          </a:xfrm>
        </p:spPr>
        <p:txBody>
          <a:bodyPr/>
          <a:lstStyle/>
          <a:p>
            <a:r>
              <a:rPr lang="ru-RU" b="1" dirty="0"/>
              <a:t>Коллаж</a:t>
            </a:r>
            <a:r>
              <a:rPr lang="ru-RU" dirty="0"/>
              <a:t> (от франц. </a:t>
            </a:r>
            <a:r>
              <a:rPr lang="ru-RU" i="1" dirty="0" err="1"/>
              <a:t>coller</a:t>
            </a:r>
            <a:r>
              <a:rPr lang="ru-RU" dirty="0"/>
              <a:t> — приклеивание) — технический приём в изобразительном искусстве, заключающийся в создании живописных или графических произведений путём наклеивания на какую-либо основу предметов и материалов, отличающихся от основы по цвету и фактуре.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050" name="Picture 2" descr="C:\Users\User\Documents\Yeah+man+collages+are+a+lot+of+work+_e8359e5fd5310ded799f5d65363f4ee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4429132"/>
            <a:ext cx="2286000" cy="2000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1" name="Picture 3" descr="C:\Users\User\Documents\i (1).jpg"/>
          <p:cNvPicPr>
            <a:picLocks noChangeAspect="1" noChangeArrowheads="1"/>
          </p:cNvPicPr>
          <p:nvPr/>
        </p:nvPicPr>
        <p:blipFill>
          <a:blip r:embed="rId3" cstate="print"/>
          <a:srcRect r="29319"/>
          <a:stretch>
            <a:fillRect/>
          </a:stretch>
        </p:blipFill>
        <p:spPr bwMode="auto">
          <a:xfrm>
            <a:off x="1214414" y="4429132"/>
            <a:ext cx="2571768" cy="2047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89"/>
            <a:ext cx="8229600" cy="428606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br>
              <a:rPr lang="ru-RU" b="1" dirty="0"/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Принципы создания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71472" y="830437"/>
          <a:ext cx="7929618" cy="5884711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2965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330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245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7030A0"/>
                          </a:solidFill>
                        </a:rPr>
                        <a:t>Этапы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97087">
                <a:tc>
                  <a:txBody>
                    <a:bodyPr/>
                    <a:lstStyle/>
                    <a:p>
                      <a:r>
                        <a:rPr lang="ru-RU" sz="28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Определить идею, задачу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>
                          <a:solidFill>
                            <a:srgbClr val="002060"/>
                          </a:solidFill>
                          <a:latin typeface="Monotype Corsiva" pitchFamily="66" charset="0"/>
                        </a:rPr>
                        <a:t>Тема работы(основные литературные понятия, образ</a:t>
                      </a:r>
                      <a:r>
                        <a:rPr lang="ru-RU" sz="2800" baseline="0" dirty="0">
                          <a:solidFill>
                            <a:srgbClr val="002060"/>
                          </a:solidFill>
                          <a:latin typeface="Monotype Corsiva" pitchFamily="66" charset="0"/>
                        </a:rPr>
                        <a:t> </a:t>
                      </a:r>
                      <a:r>
                        <a:rPr lang="ru-RU" sz="2800" dirty="0">
                          <a:solidFill>
                            <a:srgbClr val="002060"/>
                          </a:solidFill>
                          <a:latin typeface="Monotype Corsiva" pitchFamily="66" charset="0"/>
                        </a:rPr>
                        <a:t>героя, название произведения и т.д.)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55700">
                <a:tc>
                  <a:txBody>
                    <a:bodyPr/>
                    <a:lstStyle/>
                    <a:p>
                      <a:r>
                        <a:rPr lang="ru-RU" sz="28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Определить формат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>
                          <a:solidFill>
                            <a:srgbClr val="002060"/>
                          </a:solidFill>
                          <a:latin typeface="Monotype Corsiva" pitchFamily="66" charset="0"/>
                        </a:rPr>
                        <a:t>Размеры, форма, высота, ширина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99474">
                <a:tc>
                  <a:txBody>
                    <a:bodyPr/>
                    <a:lstStyle/>
                    <a:p>
                      <a:r>
                        <a:rPr lang="ru-RU" sz="28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Выбрать</a:t>
                      </a:r>
                      <a:r>
                        <a:rPr lang="ru-RU" sz="2800" b="1" baseline="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материал</a:t>
                      </a:r>
                      <a:endParaRPr lang="ru-RU" sz="28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>
                          <a:solidFill>
                            <a:srgbClr val="002060"/>
                          </a:solidFill>
                          <a:latin typeface="Monotype Corsiva" pitchFamily="66" charset="0"/>
                        </a:rPr>
                        <a:t>Нахождение</a:t>
                      </a:r>
                      <a:r>
                        <a:rPr lang="ru-RU" sz="2800" baseline="0" dirty="0">
                          <a:solidFill>
                            <a:srgbClr val="002060"/>
                          </a:solidFill>
                          <a:latin typeface="Monotype Corsiva" pitchFamily="66" charset="0"/>
                        </a:rPr>
                        <a:t> информации, подбор материала, психологическое восприятие коллажа </a:t>
                      </a:r>
                      <a:endParaRPr lang="ru-RU" sz="2800" dirty="0">
                        <a:solidFill>
                          <a:srgbClr val="002060"/>
                        </a:solidFill>
                        <a:latin typeface="Monotype Corsiva" pitchFamily="66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857256"/>
          </a:xfrm>
        </p:spPr>
        <p:txBody>
          <a:bodyPr/>
          <a:lstStyle/>
          <a:p>
            <a:pPr algn="ctr"/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Процесс создания коллажа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412776"/>
            <a:ext cx="3280815" cy="24606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 descr="C:\Users\User\Desktop\работы коллаж\IMG_47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412776"/>
            <a:ext cx="1935238" cy="25803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9" name="Picture 5" descr="C:\Users\User\Desktop\работы коллаж\IMG_4819.JPG"/>
          <p:cNvPicPr>
            <a:picLocks noChangeAspect="1" noChangeArrowheads="1"/>
          </p:cNvPicPr>
          <p:nvPr/>
        </p:nvPicPr>
        <p:blipFill>
          <a:blip r:embed="rId4" cstate="print"/>
          <a:srcRect r="3774" b="32704"/>
          <a:stretch>
            <a:fillRect/>
          </a:stretch>
        </p:blipFill>
        <p:spPr bwMode="auto">
          <a:xfrm>
            <a:off x="500034" y="4500570"/>
            <a:ext cx="3779504" cy="21252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2" descr="C:\Users\User\Desktop\работы коллаж\IMG_4781.JPG"/>
          <p:cNvPicPr>
            <a:picLocks noChangeAspect="1" noChangeArrowheads="1"/>
          </p:cNvPicPr>
          <p:nvPr/>
        </p:nvPicPr>
        <p:blipFill>
          <a:blip r:embed="rId5" cstate="print"/>
          <a:srcRect l="4831" t="2617" r="40416" b="25179"/>
          <a:stretch>
            <a:fillRect/>
          </a:stretch>
        </p:blipFill>
        <p:spPr bwMode="auto">
          <a:xfrm>
            <a:off x="5292080" y="4221088"/>
            <a:ext cx="2448272" cy="24214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785818"/>
          </a:xfrm>
        </p:spPr>
        <p:txBody>
          <a:bodyPr/>
          <a:lstStyle/>
          <a:p>
            <a:pPr algn="ctr"/>
            <a:r>
              <a:rPr lang="ru-RU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Процесс создания коллажа</a:t>
            </a:r>
            <a:endParaRPr lang="ru-RU" dirty="0"/>
          </a:p>
        </p:txBody>
      </p:sp>
      <p:pic>
        <p:nvPicPr>
          <p:cNvPr id="5124" name="Picture 4" descr="C:\Users\User\Desktop\работы коллаж\IMG_4809.JPG"/>
          <p:cNvPicPr>
            <a:picLocks noChangeAspect="1" noChangeArrowheads="1"/>
          </p:cNvPicPr>
          <p:nvPr/>
        </p:nvPicPr>
        <p:blipFill>
          <a:blip r:embed="rId2" cstate="print"/>
          <a:srcRect l="25317" r="20253"/>
          <a:stretch>
            <a:fillRect/>
          </a:stretch>
        </p:blipFill>
        <p:spPr bwMode="auto">
          <a:xfrm>
            <a:off x="500033" y="1484784"/>
            <a:ext cx="3452854" cy="47576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Picture 2" descr="C:\Users\User\Desktop\работы коллаж\IMG_4795.JPG"/>
          <p:cNvPicPr>
            <a:picLocks noChangeAspect="1" noChangeArrowheads="1"/>
          </p:cNvPicPr>
          <p:nvPr/>
        </p:nvPicPr>
        <p:blipFill>
          <a:blip r:embed="rId3" cstate="print"/>
          <a:srcRect l="17292" b="11527"/>
          <a:stretch>
            <a:fillRect/>
          </a:stretch>
        </p:blipFill>
        <p:spPr bwMode="auto">
          <a:xfrm>
            <a:off x="4572000" y="3789040"/>
            <a:ext cx="3528392" cy="27633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C:\Users\User\Desktop\работы коллаж\IMG_4801.JPG"/>
          <p:cNvPicPr>
            <a:picLocks noChangeAspect="1" noChangeArrowheads="1"/>
          </p:cNvPicPr>
          <p:nvPr/>
        </p:nvPicPr>
        <p:blipFill>
          <a:blip r:embed="rId4" cstate="print"/>
          <a:srcRect l="3661" t="7233" r="8454" b="8137"/>
          <a:stretch>
            <a:fillRect/>
          </a:stretch>
        </p:blipFill>
        <p:spPr bwMode="auto">
          <a:xfrm>
            <a:off x="4572000" y="1052736"/>
            <a:ext cx="3448578" cy="2490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990618"/>
          </a:xfrm>
        </p:spPr>
        <p:txBody>
          <a:bodyPr/>
          <a:lstStyle/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Творческие работы обучающихся МОУ «ОСОШ»</a:t>
            </a:r>
            <a:endParaRPr lang="ru-RU" sz="3600" dirty="0"/>
          </a:p>
        </p:txBody>
      </p:sp>
      <p:pic>
        <p:nvPicPr>
          <p:cNvPr id="6146" name="Picture 2" descr="C:\Users\User\Desktop\работы коллаж\IMG_48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718810"/>
            <a:ext cx="6408712" cy="48065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990618"/>
          </a:xfrm>
        </p:spPr>
        <p:txBody>
          <a:bodyPr/>
          <a:lstStyle/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Творческие работы обучающихся МОУ «ОСОШ»</a:t>
            </a:r>
            <a:endParaRPr lang="ru-RU" sz="3600" dirty="0"/>
          </a:p>
        </p:txBody>
      </p:sp>
      <p:pic>
        <p:nvPicPr>
          <p:cNvPr id="1026" name="Picture 2" descr="C:\Users\Анна\Desktop\IMG_9693.JPG"/>
          <p:cNvPicPr>
            <a:picLocks noChangeAspect="1" noChangeArrowheads="1"/>
          </p:cNvPicPr>
          <p:nvPr/>
        </p:nvPicPr>
        <p:blipFill>
          <a:blip r:embed="rId2" cstate="print"/>
          <a:srcRect l="1963" t="3801" r="2750" b="2751"/>
          <a:stretch>
            <a:fillRect/>
          </a:stretch>
        </p:blipFill>
        <p:spPr bwMode="auto">
          <a:xfrm>
            <a:off x="1403648" y="1988840"/>
            <a:ext cx="6120680" cy="45019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User\Desktop\IMG_4840.JPG"/>
          <p:cNvPicPr>
            <a:picLocks noChangeAspect="1" noChangeArrowheads="1"/>
          </p:cNvPicPr>
          <p:nvPr/>
        </p:nvPicPr>
        <p:blipFill>
          <a:blip r:embed="rId2" cstate="print"/>
          <a:srcRect l="4687" t="9375" r="1562" b="3125"/>
          <a:stretch>
            <a:fillRect/>
          </a:stretch>
        </p:blipFill>
        <p:spPr bwMode="auto">
          <a:xfrm>
            <a:off x="899592" y="1556792"/>
            <a:ext cx="7272808" cy="50909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990618"/>
          </a:xfrm>
        </p:spPr>
        <p:txBody>
          <a:bodyPr/>
          <a:lstStyle/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Творческие работы обучающихся МОУ «ОСОШ»</a:t>
            </a:r>
            <a:endParaRPr lang="ru-RU" sz="36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503</TotalTime>
  <Words>374</Words>
  <Application>Microsoft Office PowerPoint</Application>
  <PresentationFormat>Экран (4:3)</PresentationFormat>
  <Paragraphs>74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Calibri</vt:lpstr>
      <vt:lpstr>Constantia</vt:lpstr>
      <vt:lpstr>Monotype Corsiva</vt:lpstr>
      <vt:lpstr>Times New Roman</vt:lpstr>
      <vt:lpstr>Wingdings 2</vt:lpstr>
      <vt:lpstr>Поток</vt:lpstr>
      <vt:lpstr>МОУ «Оленегорская средняя общеобразовательная школа»   Коллаж как приём творческой активности обучающихся во внеурочной деятельности    </vt:lpstr>
      <vt:lpstr>Цели:  </vt:lpstr>
      <vt:lpstr>Что такое коллаж?</vt:lpstr>
      <vt:lpstr> Принципы создания</vt:lpstr>
      <vt:lpstr>Процесс создания коллажа</vt:lpstr>
      <vt:lpstr>Процесс создания коллажа</vt:lpstr>
      <vt:lpstr>Творческие работы обучающихся МОУ «ОСОШ»</vt:lpstr>
      <vt:lpstr>Творческие работы обучающихся МОУ «ОСОШ»</vt:lpstr>
      <vt:lpstr>Творческие работы обучающихся МОУ «ОСОШ»</vt:lpstr>
      <vt:lpstr>Творческие работы обучающихся МОУ «ОСОШ»</vt:lpstr>
      <vt:lpstr>Творческие работы обучающихся МОУ «ОСОШ»</vt:lpstr>
      <vt:lpstr>Творческие работы обучающихся МОУ «ОСОШ»</vt:lpstr>
      <vt:lpstr>Ожидаемые результаты</vt:lpstr>
      <vt:lpstr>Анкетирование обучающихся, посещающих ВУД «Калейдоскоп литературы»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Мастер-класс по литературе Тема: Образ снежинки. (По стихотворению Константина Дмитриевича Бальмонта «Снежинка»).</dc:title>
  <dc:creator>Admin</dc:creator>
  <cp:lastModifiedBy>Виктор Виктор</cp:lastModifiedBy>
  <cp:revision>80</cp:revision>
  <dcterms:created xsi:type="dcterms:W3CDTF">2013-02-21T23:42:21Z</dcterms:created>
  <dcterms:modified xsi:type="dcterms:W3CDTF">2022-03-09T06:11:29Z</dcterms:modified>
</cp:coreProperties>
</file>