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3" r:id="rId1"/>
  </p:sldMasterIdLst>
  <p:sldIdLst>
    <p:sldId id="256" r:id="rId2"/>
    <p:sldId id="257" r:id="rId3"/>
    <p:sldId id="286" r:id="rId4"/>
    <p:sldId id="258" r:id="rId5"/>
    <p:sldId id="259" r:id="rId6"/>
    <p:sldId id="280" r:id="rId7"/>
    <p:sldId id="260" r:id="rId8"/>
    <p:sldId id="282" r:id="rId9"/>
    <p:sldId id="261" r:id="rId10"/>
    <p:sldId id="262" r:id="rId11"/>
    <p:sldId id="281" r:id="rId12"/>
    <p:sldId id="263" r:id="rId13"/>
    <p:sldId id="283" r:id="rId14"/>
    <p:sldId id="264" r:id="rId15"/>
    <p:sldId id="285" r:id="rId16"/>
    <p:sldId id="28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87" r:id="rId26"/>
    <p:sldId id="288" r:id="rId27"/>
    <p:sldId id="289" r:id="rId28"/>
    <p:sldId id="290" r:id="rId29"/>
    <p:sldId id="275" r:id="rId30"/>
    <p:sldId id="292" r:id="rId31"/>
    <p:sldId id="291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B"/>
    <a:srgbClr val="FF7C80"/>
    <a:srgbClr val="FFCC66"/>
    <a:srgbClr val="FFFF66"/>
    <a:srgbClr val="FF0000"/>
    <a:srgbClr val="008000"/>
    <a:srgbClr val="0033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E98661-FC37-4499-A61B-C3482BE68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B6004-BFB5-4E91-BD5F-F716524EF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07220-FE73-4320-8C2C-E1FF94C58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8540F1D-D498-4D1D-805E-E7CBE41F4F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4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754AE9F-AEAE-45F9-B22C-AC41E68FA3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4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BAC9A32-3C7C-4D07-BF3B-469CFA65A4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5FB6E3-7099-49C5-BC00-552BFB03A4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B8C9A-1A9B-4A0A-ACB1-B1126E4F42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C957DA-EEA1-47B9-946B-834573829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11504-F4BD-4DCF-9829-A5C64B3B0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8DDA6F-63EC-4322-BC67-B3997D831F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A842-1740-453E-9F34-2471A0226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8959E9-19D2-4D7A-99BA-8AF724471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194B5A-0C88-4E1B-B1D4-6905ABFD46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alphaModFix amt="5000"/>
            <a:lum/>
          </a:blip>
          <a:srcRect/>
          <a:stretch>
            <a:fillRect l="10000" t="10000" r="10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7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9090FE2-6407-4393-9C6E-127ADC76C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  <p:sldLayoutId id="2147484215" r:id="rId12"/>
    <p:sldLayoutId id="2147484216" r:id="rId13"/>
    <p:sldLayoutId id="2147484217" r:id="rId14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piSpESVBfA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4705"/>
            <a:ext cx="7846640" cy="201622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Вооруженные Силы Российской Федерации – защита нашего Отечества </a:t>
            </a:r>
            <a:endParaRPr lang="ru-RU" sz="4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3573016"/>
            <a:ext cx="8208962" cy="2929161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Работу выполнила </a:t>
            </a:r>
            <a:r>
              <a:rPr lang="ru-RU" sz="2400" dirty="0" smtClean="0">
                <a:solidFill>
                  <a:schemeClr val="tx1"/>
                </a:solidFill>
              </a:rPr>
              <a:t>учитель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ОБЗР –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Мухина </a:t>
            </a:r>
            <a:r>
              <a:rPr lang="ru-RU" sz="2400" dirty="0" smtClean="0">
                <a:solidFill>
                  <a:schemeClr val="tx1"/>
                </a:solidFill>
              </a:rPr>
              <a:t>Юлия Николаевна</a:t>
            </a: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Город Череповец Вологодская область</a:t>
            </a: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 МАОУ «СОШ № 10»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7824" name="AutoShape 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524625"/>
            <a:ext cx="1042988" cy="1042988"/>
          </a:xfrm>
          <a:prstGeom prst="actionButtonBackPrevious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98" decel="100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/>
              <a:t>Военные реформы Ивана Грозного </a:t>
            </a:r>
            <a:br>
              <a:rPr lang="ru-RU" sz="2800" b="1"/>
            </a:br>
            <a:r>
              <a:rPr lang="ru-RU" sz="2800" b="1"/>
              <a:t>направлены на: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978400" cy="47815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2000" b="1" dirty="0"/>
              <a:t>Упорядочение системы комплектования и военной службы в поместном войске;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Организацию централизованного управления армией;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Создание постоянного стрелецкого войска;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Выделение «наряда» ( артиллерии) в самостоятельный род войск;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Централизацию системы снабжения;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Создание постоянной сторожевой службы на южных границах государства, являвшейся прообразом пограничных войск.</a:t>
            </a:r>
          </a:p>
          <a:p>
            <a:pPr>
              <a:lnSpc>
                <a:spcPct val="80000"/>
              </a:lnSpc>
            </a:pPr>
            <a:endParaRPr lang="ru-RU" sz="2000" b="1" dirty="0"/>
          </a:p>
        </p:txBody>
      </p:sp>
      <p:pic>
        <p:nvPicPr>
          <p:cNvPr id="8" name="Содержимое 7" descr="ivan-groznii-vasnecov+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24128" y="1268760"/>
            <a:ext cx="2540353" cy="4874034"/>
          </a:xfrm>
        </p:spPr>
      </p:pic>
    </p:spTree>
  </p:cSld>
  <p:clrMapOvr>
    <a:masterClrMapping/>
  </p:clrMapOvr>
  <p:transition spd="med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Военные реформы Ивана Грозного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ru-RU" sz="2800" b="1" dirty="0"/>
              <a:t>В </a:t>
            </a:r>
            <a:r>
              <a:rPr lang="en-US" sz="2800" b="1" dirty="0"/>
              <a:t>XVI </a:t>
            </a:r>
            <a:r>
              <a:rPr lang="ru-RU" sz="2800" b="1" dirty="0"/>
              <a:t>в. На Руси сложилась система военной защиты своих земель, имеющая централизованное управление</a:t>
            </a:r>
          </a:p>
        </p:txBody>
      </p:sp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Соборное уложение Алексея Михайловича (1645-1676)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/>
              <a:t>В ходе Земского собора было выработано и принято Соборное уложение- кодекс общероссийских законов. Соборное уложение регламентировало не только вопросы несения военной службы, но и выкуп пленных и таможенную политику.</a:t>
            </a:r>
          </a:p>
        </p:txBody>
      </p:sp>
      <p:pic>
        <p:nvPicPr>
          <p:cNvPr id="8" name="Содержимое 7" descr="7744cca70e42133e22a2a6582163668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b="1890"/>
          <a:stretch>
            <a:fillRect/>
          </a:stretch>
        </p:blipFill>
        <p:spPr>
          <a:xfrm>
            <a:off x="5058520" y="1600200"/>
            <a:ext cx="3217960" cy="444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obor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88640"/>
            <a:ext cx="7331723" cy="5760640"/>
          </a:xfrm>
          <a:prstGeom prst="rect">
            <a:avLst/>
          </a:prstGeom>
        </p:spPr>
      </p:pic>
    </p:spTree>
  </p:cSld>
  <p:clrMapOvr>
    <a:masterClrMapping/>
  </p:clrMapOvr>
  <p:transition spd="med" advTm="14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Военные реформы Петра </a:t>
            </a:r>
            <a:r>
              <a:rPr lang="en-US" sz="4000" b="1" dirty="0"/>
              <a:t>I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1"/>
            <a:ext cx="4038600" cy="37730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b="1" dirty="0"/>
              <a:t>Эпоха царствования Петра </a:t>
            </a:r>
            <a:r>
              <a:rPr lang="en-US" sz="2400" b="1" dirty="0"/>
              <a:t>I</a:t>
            </a:r>
            <a:r>
              <a:rPr lang="ru-RU" sz="2400" b="1" dirty="0"/>
              <a:t> (1692- 1725) ознаменовалась решительными реформами, охватившими все сферы социально- экономической и общественной жизни </a:t>
            </a:r>
            <a:r>
              <a:rPr lang="ru-RU" sz="2400" b="1" dirty="0" smtClean="0"/>
              <a:t>России</a:t>
            </a:r>
            <a:r>
              <a:rPr lang="ru-RU" sz="2400" b="1" dirty="0"/>
              <a:t>.</a:t>
            </a:r>
          </a:p>
        </p:txBody>
      </p:sp>
      <p:pic>
        <p:nvPicPr>
          <p:cNvPr id="8" name="Содержимое 7" descr="Без названия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412776"/>
            <a:ext cx="3528392" cy="4728773"/>
          </a:xfrm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/>
              <a:t>Военные реформы Петра </a:t>
            </a:r>
            <a:r>
              <a:rPr lang="en-US" sz="4000" dirty="0" smtClean="0"/>
              <a:t>I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pic>
        <p:nvPicPr>
          <p:cNvPr id="9" name="Рисунок 8" descr="ximage3241hg-752x440.jpg.pagespeed.ic.0JwoBfiW5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916832"/>
            <a:ext cx="5538070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1052736"/>
            <a:ext cx="8219256" cy="37730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/>
              <a:t>Создается регулярная армия</a:t>
            </a:r>
            <a:endParaRPr lang="ru-RU" sz="2400" b="1" dirty="0"/>
          </a:p>
        </p:txBody>
      </p:sp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Военные реформы Петра </a:t>
            </a:r>
            <a:r>
              <a:rPr lang="en-US" sz="4000" b="1" dirty="0"/>
              <a:t>I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pic>
        <p:nvPicPr>
          <p:cNvPr id="7" name="Рисунок 6" descr="54702b391a7e9_1416637241.jpg"/>
          <p:cNvPicPr>
            <a:picLocks noChangeAspect="1"/>
          </p:cNvPicPr>
          <p:nvPr/>
        </p:nvPicPr>
        <p:blipFill>
          <a:blip r:embed="rId2" cstate="print"/>
          <a:srcRect r="22774" b="7131"/>
          <a:stretch>
            <a:fillRect/>
          </a:stretch>
        </p:blipFill>
        <p:spPr>
          <a:xfrm>
            <a:off x="4716016" y="1196752"/>
            <a:ext cx="3743856" cy="4608512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/>
              <a:t>Создается </a:t>
            </a:r>
            <a:r>
              <a:rPr lang="ru-RU" sz="2400" b="1" dirty="0"/>
              <a:t>мощный морской флот. </a:t>
            </a:r>
          </a:p>
        </p:txBody>
      </p:sp>
      <p:pic>
        <p:nvPicPr>
          <p:cNvPr id="11" name="Рисунок 10" descr="1540847847_210116_morskoj_ustav_petra_6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996952"/>
            <a:ext cx="4269062" cy="2808312"/>
          </a:xfrm>
          <a:prstGeom prst="rect">
            <a:avLst/>
          </a:prstGeom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1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700808"/>
            <a:ext cx="8229600" cy="4725145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Создание регулярной армии из пехотных и кавалерийских полков с единым штабом, вооружением и обмундированием;</a:t>
            </a:r>
          </a:p>
          <a:p>
            <a:r>
              <a:rPr lang="ru-RU" sz="2200" b="1" dirty="0" smtClean="0"/>
              <a:t>Ведение боевой подготовки по Военному уставу 1716г. и Морскому уставу 1720г.;</a:t>
            </a:r>
          </a:p>
          <a:p>
            <a:r>
              <a:rPr lang="ru-RU" sz="2200" b="1" dirty="0" smtClean="0"/>
              <a:t>Формирование армии и флота из рекрутов              (ежегодно от 500 душ податного населения выставлялся 1 рекрут);</a:t>
            </a:r>
          </a:p>
          <a:p>
            <a:r>
              <a:rPr lang="ru-RU" sz="2200" b="1" dirty="0" smtClean="0"/>
              <a:t>Подготовка офицерских кадров из дворян, которые начали службу в гвардейских полках;</a:t>
            </a:r>
          </a:p>
          <a:p>
            <a:r>
              <a:rPr lang="ru-RU" sz="2200" b="1" dirty="0" smtClean="0"/>
              <a:t>Усовершенствование артиллерии</a:t>
            </a:r>
          </a:p>
          <a:p>
            <a:endParaRPr lang="ru-RU" b="1" dirty="0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435975" cy="1143000"/>
          </a:xfrm>
        </p:spPr>
        <p:txBody>
          <a:bodyPr>
            <a:normAutofit/>
          </a:bodyPr>
          <a:lstStyle/>
          <a:p>
            <a:r>
              <a:rPr lang="ru-RU" sz="3200" b="1" dirty="0"/>
              <a:t>Основное содержание военных реформ Петра </a:t>
            </a:r>
            <a:r>
              <a:rPr lang="en-US" sz="3200" b="1" dirty="0"/>
              <a:t>I</a:t>
            </a:r>
            <a:r>
              <a:rPr lang="ru-RU" sz="3200" b="1" dirty="0"/>
              <a:t> сводилось к </a:t>
            </a:r>
            <a:r>
              <a:rPr lang="ru-RU" sz="3200" b="1" dirty="0" smtClean="0"/>
              <a:t>следующему: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  <p:bldP spid="522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/>
              <a:t>Военные реформы Петра </a:t>
            </a:r>
            <a:r>
              <a:rPr lang="en-US" sz="4000" b="1"/>
              <a:t>I</a:t>
            </a:r>
            <a:r>
              <a:rPr lang="ru-RU" sz="4000" b="1"/>
              <a:t/>
            </a:r>
            <a:br>
              <a:rPr lang="ru-RU" sz="4000" b="1"/>
            </a:br>
            <a:endParaRPr lang="ru-RU" sz="4000" b="1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b="1" dirty="0"/>
              <a:t>Российский флот, созданный Петром</a:t>
            </a:r>
            <a:r>
              <a:rPr lang="en-US" sz="2800" b="1" dirty="0"/>
              <a:t>I</a:t>
            </a:r>
            <a:r>
              <a:rPr lang="ru-RU" sz="2800" b="1" dirty="0"/>
              <a:t>, одержал победу над шведами у мыса Гангут 7 августа 1714г. (Северная война 1700-1721гг.)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Россия получила доступ в Балтийское море.</a:t>
            </a:r>
          </a:p>
        </p:txBody>
      </p:sp>
      <p:pic>
        <p:nvPicPr>
          <p:cNvPr id="8" name="Содержимое 7" descr="Baku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124744"/>
            <a:ext cx="4038600" cy="2578814"/>
          </a:xfrm>
        </p:spPr>
      </p:pic>
      <p:pic>
        <p:nvPicPr>
          <p:cNvPr id="9" name="Рисунок 8" descr="3577e8b9bff637475810f60fcb658d8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789040"/>
            <a:ext cx="4049534" cy="2650604"/>
          </a:xfrm>
          <a:prstGeom prst="rect">
            <a:avLst/>
          </a:prstGeom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/>
              <a:t>Военные реформы Александра </a:t>
            </a:r>
            <a:r>
              <a:rPr lang="en-US" sz="3200" b="1" dirty="0"/>
              <a:t>II 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(1874 год) 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всесословная воинская повинность </a:t>
            </a:r>
            <a:r>
              <a:rPr lang="ru-RU" sz="2400" b="1" dirty="0"/>
              <a:t>(призыв мужчин старше 20 лет).</a:t>
            </a:r>
          </a:p>
          <a:p>
            <a:pPr>
              <a:lnSpc>
                <a:spcPct val="90000"/>
              </a:lnSpc>
            </a:pPr>
            <a:r>
              <a:rPr lang="ru-RU" sz="2400" b="1" u="sng" dirty="0"/>
              <a:t>Армия была перевооружена: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 пехота получила винтовку </a:t>
            </a:r>
            <a:r>
              <a:rPr lang="ru-RU" sz="2400" b="1" dirty="0" err="1"/>
              <a:t>Мосина</a:t>
            </a: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;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артиллерия- нарезное оружие;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флот- первые торпедные катера.</a:t>
            </a:r>
          </a:p>
          <a:p>
            <a:pPr>
              <a:lnSpc>
                <a:spcPct val="90000"/>
              </a:lnSpc>
            </a:pPr>
            <a:endParaRPr lang="ru-RU" sz="2400" b="1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" name="Рисунок 10" descr="748188f6d6967a82616e-618x6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556792"/>
            <a:ext cx="4083597" cy="4288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sz="2800" b="1" dirty="0" smtClean="0"/>
          </a:p>
          <a:p>
            <a:pPr marL="109728" indent="0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1.История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возникновения и развития Вооруженных Сил Российской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Федерации</a:t>
            </a:r>
          </a:p>
          <a:p>
            <a:pPr marL="624078" indent="-514350">
              <a:lnSpc>
                <a:spcPct val="90000"/>
              </a:lnSpc>
              <a:buAutoNum type="arabicPeriod"/>
            </a:pPr>
            <a:endParaRPr lang="ru-RU" sz="2800" b="1" dirty="0">
              <a:solidFill>
                <a:srgbClr val="000000"/>
              </a:solidFill>
              <a:latin typeface="Times New Roman"/>
            </a:endParaRPr>
          </a:p>
          <a:p>
            <a:pPr marL="109728" indent="0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2.Этапы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становления современных Вооруженных Сил Российской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Федерации</a:t>
            </a:r>
          </a:p>
          <a:p>
            <a:pPr marL="624078" indent="-514350">
              <a:lnSpc>
                <a:spcPct val="90000"/>
              </a:lnSpc>
              <a:buAutoNum type="arabicPeriod"/>
            </a:pPr>
            <a:endParaRPr lang="ru-RU" sz="2800" b="1" dirty="0">
              <a:solidFill>
                <a:srgbClr val="000000"/>
              </a:solidFill>
              <a:latin typeface="Times New Roman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 Основные обязательные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направления подготовки к военной службе 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624078" indent="-514350">
              <a:lnSpc>
                <a:spcPct val="90000"/>
              </a:lnSpc>
              <a:buAutoNum type="arabicPeriod"/>
            </a:pPr>
            <a:endParaRPr lang="ru-RU" sz="2800" b="1" dirty="0"/>
          </a:p>
        </p:txBody>
      </p:sp>
      <p:sp>
        <p:nvSpPr>
          <p:cNvPr id="97281" name="WordArt 1"/>
          <p:cNvSpPr>
            <a:spLocks noChangeArrowheads="1" noChangeShapeType="1" noTextEdit="1"/>
          </p:cNvSpPr>
          <p:nvPr/>
        </p:nvSpPr>
        <p:spPr bwMode="auto">
          <a:xfrm>
            <a:off x="1331913" y="549274"/>
            <a:ext cx="5184303" cy="79149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Содержание: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build="p"/>
      <p:bldP spid="9728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4402832" cy="4738531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r>
              <a:rPr lang="ru-RU" b="1" dirty="0"/>
              <a:t>Территориальная система  комплектования войск;</a:t>
            </a:r>
          </a:p>
          <a:p>
            <a:r>
              <a:rPr lang="ru-RU" b="1" dirty="0"/>
              <a:t>Сокращение сроков службы;</a:t>
            </a:r>
          </a:p>
          <a:p>
            <a:r>
              <a:rPr lang="ru-RU" b="1" dirty="0"/>
              <a:t>Создание корпусной и полевой артиллерии;</a:t>
            </a:r>
          </a:p>
          <a:p>
            <a:r>
              <a:rPr lang="ru-RU" b="1" dirty="0"/>
              <a:t>Усиление инженерных войск.</a:t>
            </a:r>
          </a:p>
          <a:p>
            <a:endParaRPr lang="ru-RU" b="1" dirty="0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Военные преобразования Николая </a:t>
            </a:r>
            <a:r>
              <a:rPr lang="en-US" sz="4000" b="1" dirty="0"/>
              <a:t>II</a:t>
            </a:r>
            <a:endParaRPr lang="ru-RU" sz="4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2" t="4464" r="7027" b="8661"/>
          <a:stretch/>
        </p:blipFill>
        <p:spPr>
          <a:xfrm>
            <a:off x="5220072" y="908720"/>
            <a:ext cx="3384000" cy="5436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  <p:bldP spid="6041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79512" y="1481328"/>
            <a:ext cx="4316288" cy="4525963"/>
          </a:xfrm>
        </p:spPr>
        <p:txBody>
          <a:bodyPr>
            <a:normAutofit fontScale="92500"/>
          </a:bodyPr>
          <a:lstStyle/>
          <a:p>
            <a:r>
              <a:rPr lang="ru-RU" sz="2200" b="1" dirty="0">
                <a:solidFill>
                  <a:schemeClr val="bg1"/>
                </a:solidFill>
              </a:rPr>
              <a:t>1918г.- декрет «Об организации </a:t>
            </a:r>
            <a:r>
              <a:rPr lang="ru-RU" sz="2200" b="1" dirty="0" err="1">
                <a:solidFill>
                  <a:schemeClr val="bg1"/>
                </a:solidFill>
              </a:rPr>
              <a:t>Рабоче</a:t>
            </a:r>
            <a:r>
              <a:rPr lang="ru-RU" sz="2200" b="1" dirty="0">
                <a:solidFill>
                  <a:schemeClr val="bg1"/>
                </a:solidFill>
              </a:rPr>
              <a:t> -Крестьянской Красной Армии»(РККА)</a:t>
            </a:r>
          </a:p>
          <a:p>
            <a:r>
              <a:rPr lang="ru-RU" sz="2200" b="1" dirty="0">
                <a:solidFill>
                  <a:schemeClr val="bg1"/>
                </a:solidFill>
              </a:rPr>
              <a:t>«О роспуске русского флота и организации Социалистического </a:t>
            </a:r>
            <a:r>
              <a:rPr lang="ru-RU" sz="2200" b="1" dirty="0" err="1">
                <a:solidFill>
                  <a:schemeClr val="bg1"/>
                </a:solidFill>
              </a:rPr>
              <a:t>Рабоче</a:t>
            </a:r>
            <a:r>
              <a:rPr lang="ru-RU" sz="2200" b="1" dirty="0">
                <a:solidFill>
                  <a:schemeClr val="bg1"/>
                </a:solidFill>
              </a:rPr>
              <a:t>- Крестьянского Флота (СРККФ) на добровольной основе»</a:t>
            </a:r>
          </a:p>
          <a:p>
            <a:r>
              <a:rPr lang="ru-RU" sz="2200" b="1" dirty="0" smtClean="0">
                <a:solidFill>
                  <a:schemeClr val="bg1"/>
                </a:solidFill>
              </a:rPr>
              <a:t>Рождением Красной Армии считается 23 февраля 1918г. (отражение красной армией нападения германских войск под г. Нарвой).</a:t>
            </a:r>
          </a:p>
          <a:p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bg2"/>
                </a:solidFill>
              </a:rPr>
              <a:t>Красная Армия и Советские ВС</a:t>
            </a:r>
          </a:p>
        </p:txBody>
      </p:sp>
      <p:pic>
        <p:nvPicPr>
          <p:cNvPr id="8" name="Содержимое 7" descr="957d40f3a4d788c395c8c6140db8c32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94878" y="1196752"/>
            <a:ext cx="3879954" cy="2592288"/>
          </a:xfrm>
        </p:spPr>
      </p:pic>
      <p:pic>
        <p:nvPicPr>
          <p:cNvPr id="9" name="Рисунок 8" descr="Пехота_РККА_(192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9181" y="3789040"/>
            <a:ext cx="3868199" cy="28083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  <p:bldP spid="675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tx1"/>
                </a:solidFill>
              </a:rPr>
              <a:t>Красная Армия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717032"/>
            <a:ext cx="8435280" cy="2409131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0D0D0B"/>
                </a:solidFill>
              </a:rPr>
              <a:t>Единоначалие; </a:t>
            </a:r>
          </a:p>
          <a:p>
            <a:r>
              <a:rPr lang="ru-RU" sz="2800" b="1" dirty="0">
                <a:solidFill>
                  <a:srgbClr val="0D0D0B"/>
                </a:solidFill>
              </a:rPr>
              <a:t>Обязательный характер военной службы;</a:t>
            </a:r>
          </a:p>
          <a:p>
            <a:r>
              <a:rPr lang="ru-RU" sz="2800" b="1" dirty="0">
                <a:solidFill>
                  <a:srgbClr val="0D0D0B"/>
                </a:solidFill>
              </a:rPr>
              <a:t>Введены новые воинские звания;</a:t>
            </a:r>
          </a:p>
          <a:p>
            <a:r>
              <a:rPr lang="ru-RU" sz="2800" b="1" dirty="0">
                <a:solidFill>
                  <a:srgbClr val="0D0D0B"/>
                </a:solidFill>
              </a:rPr>
              <a:t>Боевые награды;</a:t>
            </a:r>
          </a:p>
          <a:p>
            <a:r>
              <a:rPr lang="ru-RU" sz="2800" b="1" dirty="0">
                <a:solidFill>
                  <a:srgbClr val="0D0D0B"/>
                </a:solidFill>
              </a:rPr>
              <a:t>Строгая дисциплина.</a:t>
            </a:r>
          </a:p>
          <a:p>
            <a:endParaRPr lang="ru-RU" sz="2800" b="1" dirty="0">
              <a:solidFill>
                <a:srgbClr val="0D0D0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413065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/>
              <a:t>В строительстве новых вооруженных сил </a:t>
            </a:r>
            <a:r>
              <a:rPr lang="ru-RU" sz="2800" dirty="0" smtClean="0"/>
              <a:t>использовался </a:t>
            </a:r>
            <a:r>
              <a:rPr lang="ru-RU" sz="2800" dirty="0"/>
              <a:t>богатейший опыт русской армии. После </a:t>
            </a:r>
            <a:r>
              <a:rPr lang="ru-RU" sz="2800" dirty="0" smtClean="0"/>
              <a:t>ряда </a:t>
            </a:r>
            <a:r>
              <a:rPr lang="ru-RU" sz="2800" dirty="0"/>
              <a:t>реорганизаций в армии были </a:t>
            </a:r>
            <a:r>
              <a:rPr lang="ru-RU" sz="2800" b="1" i="1" dirty="0" smtClean="0"/>
              <a:t>восстановлены: </a:t>
            </a:r>
            <a:endParaRPr lang="ru-RU" sz="2800" dirty="0"/>
          </a:p>
        </p:txBody>
      </p:sp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accent2"/>
                </a:solidFill>
              </a:rPr>
              <a:t>Советская Армия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 b="1" dirty="0"/>
              <a:t>В ВМФ создаются подводный флот, легкие надводные корабли и морская авиация.</a:t>
            </a:r>
          </a:p>
          <a:p>
            <a:r>
              <a:rPr lang="ru-RU" sz="2800" b="1" dirty="0"/>
              <a:t>Создается новый род войск- воздушно- десантные войска.</a:t>
            </a:r>
          </a:p>
        </p:txBody>
      </p:sp>
      <p:pic>
        <p:nvPicPr>
          <p:cNvPr id="13" name="Содержимое 12" descr="efe24ad6f1.jpg"/>
          <p:cNvPicPr>
            <a:picLocks noGrp="1" noChangeAspect="1"/>
          </p:cNvPicPr>
          <p:nvPr>
            <p:ph sz="quarter" idx="3"/>
          </p:nvPr>
        </p:nvPicPr>
        <p:blipFill>
          <a:blip r:embed="rId2" cstate="print"/>
          <a:stretch>
            <a:fillRect/>
          </a:stretch>
        </p:blipFill>
        <p:spPr>
          <a:xfrm>
            <a:off x="4644008" y="3938588"/>
            <a:ext cx="3744501" cy="2379817"/>
          </a:xfrm>
        </p:spPr>
      </p:pic>
      <p:pic>
        <p:nvPicPr>
          <p:cNvPr id="12" name="Содержимое 11" descr="marat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019565"/>
            <a:ext cx="3744416" cy="2884371"/>
          </a:xfrm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ru-RU" b="1" dirty="0"/>
              <a:t>7 мая 1992 года был подписан Указ о создании Российских Вооруженных сил.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b="1" dirty="0"/>
              <a:t>Вооруженные силы играют важную роль в обеспечении национальной безопасности страны, защите государственных границ,  воздушного пространства, подводной среды, суши и моря.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435975" cy="1143000"/>
          </a:xfrm>
        </p:spPr>
        <p:txBody>
          <a:bodyPr/>
          <a:lstStyle/>
          <a:p>
            <a:r>
              <a:rPr lang="ru-RU" sz="4000" b="1"/>
              <a:t>Российские Вооруженные силы</a:t>
            </a:r>
            <a:r>
              <a:rPr lang="ru-RU" sz="40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  <p:bldP spid="737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FontTx/>
              <a:buChar char="-"/>
              <a:defRPr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военная организация 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древних славян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век)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FontTx/>
              <a:buChar char="-"/>
              <a:defRPr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становление древнерусского государства и войска 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(IX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век)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FontTx/>
              <a:buChar char="-"/>
              <a:defRPr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-татаро-монгольский период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XII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век)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FontTx/>
              <a:buChar char="-"/>
              <a:defRPr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-времена Ивана </a:t>
            </a:r>
            <a:r>
              <a:rPr lang="en-US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служивые люди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XV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век)</a:t>
            </a:r>
            <a:endParaRPr lang="ru-RU" altLang="ru-RU" sz="18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1800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1" kern="0" dirty="0">
                <a:latin typeface="Times New Roman" pitchFamily="18" charset="0"/>
                <a:cs typeface="Times New Roman" pitchFamily="18" charset="0"/>
              </a:rPr>
              <a:t>времена Иоанна </a:t>
            </a:r>
            <a:r>
              <a:rPr lang="en-US" altLang="ru-RU" sz="1800" b="1" kern="0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altLang="ru-RU" sz="1800" b="1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1800" b="1" kern="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1800" b="1" kern="0" dirty="0">
                <a:latin typeface="Times New Roman" pitchFamily="18" charset="0"/>
                <a:cs typeface="Times New Roman" pitchFamily="18" charset="0"/>
              </a:rPr>
              <a:t>Грозного</a:t>
            </a:r>
            <a:r>
              <a:rPr lang="en-US" altLang="ru-RU" sz="1800" b="1" kern="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altLang="ru-RU" sz="1800" b="1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kern="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1800" kern="0" dirty="0" smtClean="0"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altLang="ru-RU" sz="1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век)</a:t>
            </a:r>
            <a:r>
              <a:rPr lang="en-US" altLang="ru-RU" sz="1800" b="1" kern="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18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FontTx/>
              <a:buChar char="-"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стрельцы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FontTx/>
              <a:buChar char="-"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ополчение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1800" b="1" kern="0" dirty="0">
                <a:latin typeface="Times New Roman" pitchFamily="18" charset="0"/>
                <a:cs typeface="Times New Roman" pitchFamily="18" charset="0"/>
              </a:rPr>
              <a:t> петровский период </a:t>
            </a:r>
            <a:r>
              <a:rPr lang="ru-RU" altLang="ru-RU" sz="1800" kern="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1800" kern="0" dirty="0" smtClean="0"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altLang="ru-RU" sz="1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век)</a:t>
            </a:r>
            <a:r>
              <a:rPr lang="en-US" altLang="ru-RU" sz="1800" kern="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1800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    переход к регулярному войску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1800" b="1" kern="0" dirty="0">
                <a:latin typeface="Times New Roman" pitchFamily="18" charset="0"/>
                <a:cs typeface="Times New Roman" pitchFamily="18" charset="0"/>
              </a:rPr>
              <a:t> реформации </a:t>
            </a:r>
            <a:r>
              <a:rPr lang="en-US" altLang="ru-RU" sz="1800" b="1" kern="0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altLang="ru-RU" sz="1800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1" kern="0" dirty="0">
                <a:latin typeface="Times New Roman" pitchFamily="18" charset="0"/>
                <a:cs typeface="Times New Roman" pitchFamily="18" charset="0"/>
              </a:rPr>
              <a:t>века – 1917 г.</a:t>
            </a:r>
            <a:r>
              <a:rPr lang="en-US" altLang="ru-RU" sz="1800" b="1" kern="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18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   увеличение численности регулярной армии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23 февраля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1918г Красная Армия</a:t>
            </a:r>
            <a:endParaRPr lang="ru-RU" altLang="ru-RU" sz="1800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   создание военно-учебных заведений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   развитие средств связи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1800" b="1" kern="0" dirty="0">
                <a:latin typeface="Times New Roman" pitchFamily="18" charset="0"/>
                <a:cs typeface="Times New Roman" pitchFamily="18" charset="0"/>
              </a:rPr>
              <a:t>реформы 1924-1941 годов</a:t>
            </a:r>
            <a:r>
              <a:rPr lang="ru-RU" altLang="ru-RU" sz="1800" b="1" kern="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ru-RU" sz="1800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kern="0" dirty="0" smtClean="0">
                <a:latin typeface="Times New Roman" pitchFamily="18" charset="0"/>
                <a:cs typeface="Times New Roman" pitchFamily="18" charset="0"/>
              </a:rPr>
              <a:t>Советская Армия</a:t>
            </a:r>
            <a:endParaRPr lang="ru-RU" altLang="ru-RU" sz="1800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   развитие стрелкового вооружения, бронетанковой техники, артиллерии и </a:t>
            </a:r>
            <a:r>
              <a:rPr lang="ru-RU" altLang="ru-RU" sz="1800" kern="0" dirty="0" smtClean="0">
                <a:latin typeface="Times New Roman" pitchFamily="18" charset="0"/>
                <a:cs typeface="Times New Roman" pitchFamily="18" charset="0"/>
              </a:rPr>
              <a:t>авиации</a:t>
            </a:r>
            <a:r>
              <a:rPr lang="en-US" altLang="ru-RU" sz="1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800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1800" kern="0" dirty="0">
                <a:latin typeface="Times New Roman" pitchFamily="18" charset="0"/>
                <a:cs typeface="Times New Roman" pitchFamily="18" charset="0"/>
              </a:rPr>
              <a:t>   теория глубокой наступательной операции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792088"/>
          </a:xfrm>
        </p:spPr>
        <p:txBody>
          <a:bodyPr>
            <a:normAutofit/>
          </a:bodyPr>
          <a:lstStyle/>
          <a:p>
            <a:r>
              <a:rPr lang="ru-RU" altLang="ru-RU" sz="4000" b="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Этапы </a:t>
            </a:r>
            <a:r>
              <a:rPr lang="ru-RU" altLang="ru-RU" sz="4000" b="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создания </a:t>
            </a:r>
            <a:r>
              <a:rPr lang="ru-RU" altLang="ru-RU" sz="4000" b="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ВС РФ: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1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60486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1941-1945 ВОВ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2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kern="0" dirty="0">
                <a:latin typeface="Times New Roman" pitchFamily="18" charset="0"/>
                <a:cs typeface="Times New Roman" pitchFamily="18" charset="0"/>
              </a:rPr>
              <a:t>(1945-1953 гг.)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22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Совершенствуются обычные виды вооружения,  оказывается военная помощь социалистическим странам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2200" b="1" i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i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2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kern="0" dirty="0">
                <a:latin typeface="Times New Roman" pitchFamily="18" charset="0"/>
                <a:cs typeface="Times New Roman" pitchFamily="18" charset="0"/>
              </a:rPr>
              <a:t>(1953-1959 гг.)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22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Освоение и развитие ракетно-ядерного оружия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2200" b="1" i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i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2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kern="0" dirty="0">
                <a:latin typeface="Times New Roman" pitchFamily="18" charset="0"/>
                <a:cs typeface="Times New Roman" pitchFamily="18" charset="0"/>
              </a:rPr>
              <a:t>(1960-1987 гг.)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22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Развитие новых видов оружия, коренное изменение во всех областях военного дела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2200" b="1" i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i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2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kern="0" dirty="0">
                <a:latin typeface="Times New Roman" pitchFamily="18" charset="0"/>
                <a:cs typeface="Times New Roman" pitchFamily="18" charset="0"/>
              </a:rPr>
              <a:t>(1987-по 2008 год)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C3AA"/>
              </a:buClr>
              <a:buSzPct val="60000"/>
              <a:buNone/>
              <a:defRPr/>
            </a:pPr>
            <a:r>
              <a:rPr lang="ru-RU" altLang="ru-RU" sz="22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Сокращение ВС, создание Вооружённых Сил РФ </a:t>
            </a:r>
            <a:r>
              <a:rPr lang="ru-RU" altLang="ru-RU" sz="22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 мая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1992) </a:t>
            </a:r>
            <a:endParaRPr lang="ru-RU" altLang="ru-RU" sz="22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ts val="576"/>
              </a:spcBef>
              <a:buClr>
                <a:srgbClr val="C4C3AA"/>
              </a:buClr>
              <a:buSzPct val="60000"/>
              <a:buNone/>
              <a:defRPr/>
            </a:pPr>
            <a:r>
              <a:rPr lang="ru-RU" sz="2200" b="1" i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(по </a:t>
            </a:r>
            <a:r>
              <a:rPr lang="ru-RU" sz="22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настоящее время)</a:t>
            </a:r>
          </a:p>
          <a:p>
            <a:pPr marL="0" lvl="0" indent="0" eaLnBrk="0" fontAlgn="base" hangingPunct="0">
              <a:spcBef>
                <a:spcPts val="480"/>
              </a:spcBef>
              <a:buClr>
                <a:srgbClr val="C4C3AA"/>
              </a:buClr>
              <a:buSzPct val="60000"/>
              <a:buNone/>
              <a:defRPr/>
            </a:pPr>
            <a:r>
              <a:rPr lang="ru-RU" sz="2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 настоящее время </a:t>
            </a:r>
            <a:r>
              <a:rPr lang="ru-RU" sz="22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армии нового </a:t>
            </a:r>
            <a:r>
              <a:rPr lang="ru-RU" sz="22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облика.</a:t>
            </a:r>
          </a:p>
          <a:p>
            <a:pPr marL="0" lvl="0" indent="0" eaLnBrk="0" fontAlgn="base" hangingPunct="0">
              <a:spcBef>
                <a:spcPts val="480"/>
              </a:spcBef>
              <a:buClr>
                <a:srgbClr val="C4C3AA"/>
              </a:buClr>
              <a:buSzPct val="60000"/>
              <a:buNone/>
              <a:defRPr/>
            </a:pPr>
            <a:endParaRPr lang="ru-RU" sz="22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0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4680519"/>
          </a:xfrm>
        </p:spPr>
        <p:txBody>
          <a:bodyPr>
            <a:normAutofit/>
          </a:bodyPr>
          <a:lstStyle/>
          <a:p>
            <a:pPr marL="109728" lvl="0" algn="ctr">
              <a:lnSpc>
                <a:spcPct val="115000"/>
              </a:lnSpc>
              <a:spcBef>
                <a:spcPts val="400"/>
              </a:spcBef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Основные обязательные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направления подготовки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</a:t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военной службе </a:t>
            </a:r>
            <a:r>
              <a:rPr lang="ru-RU" sz="2000" b="0" dirty="0">
                <a:solidFill>
                  <a:prstClr val="black"/>
                </a:solidFill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2000" b="0" dirty="0">
                <a:solidFill>
                  <a:prstClr val="black"/>
                </a:solidFill>
                <a:effectLst/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12776"/>
            <a:ext cx="7772400" cy="4968552"/>
          </a:xfrm>
        </p:spPr>
        <p:txBody>
          <a:bodyPr/>
          <a:lstStyle/>
          <a:p>
            <a:pPr marR="0" algn="l" fontAlgn="base">
              <a:spcBef>
                <a:spcPct val="50000"/>
              </a:spcBef>
              <a:spcAft>
                <a:spcPct val="0"/>
              </a:spcAft>
              <a:buClrTx/>
              <a:buSzTx/>
            </a:pPr>
            <a:r>
              <a:rPr lang="ru-RU" sz="2400" b="1" dirty="0" err="1" smtClean="0">
                <a:solidFill>
                  <a:srgbClr val="FFFFFF"/>
                </a:solidFill>
                <a:latin typeface="Arial" charset="0"/>
              </a:rPr>
              <a:t>Пзнобласти</a:t>
            </a:r>
            <a:r>
              <a:rPr lang="ru-RU" sz="2400" b="1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ru-RU" sz="2400" b="1" dirty="0">
                <a:solidFill>
                  <a:srgbClr val="FFFFFF"/>
                </a:solidFill>
                <a:latin typeface="Arial" charset="0"/>
              </a:rPr>
              <a:t>обороны</a:t>
            </a:r>
          </a:p>
          <a:p>
            <a:pPr marR="0" lvl="0" algn="l" fontAlgn="base">
              <a:spcBef>
                <a:spcPct val="50000"/>
              </a:spcBef>
              <a:spcAft>
                <a:spcPct val="0"/>
              </a:spcAft>
              <a:buClrTx/>
              <a:buSzTx/>
            </a:pPr>
            <a:endParaRPr lang="ru-RU" sz="2400" b="1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17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33682"/>
          </a:xfrm>
        </p:spPr>
        <p:txBody>
          <a:bodyPr>
            <a:normAutofit/>
          </a:bodyPr>
          <a:lstStyle/>
          <a:p>
            <a:pPr algn="l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04664"/>
            <a:ext cx="7772400" cy="4406647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1.Получение  начальных  знаний  в области  обороны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2.Подготовка  к основам военной  службы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3.Военно – патриотическое воспитание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4.Подготовка к военно – учетным специальностям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5.Проведение лечебно –оздоровительных мероприятий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6.Медицинское  освидетельствование и обследование.</a:t>
            </a:r>
          </a:p>
          <a:p>
            <a:pPr marL="342900" indent="-342900" algn="l">
              <a:buAutoNum type="arabicPeriod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9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125538"/>
            <a:ext cx="7129462" cy="3816350"/>
          </a:xfrm>
        </p:spPr>
        <p:txBody>
          <a:bodyPr/>
          <a:lstStyle/>
          <a:p>
            <a:pPr algn="just">
              <a:buClr>
                <a:schemeClr val="tx2"/>
              </a:buClr>
              <a:buSzPct val="60000"/>
              <a:buFont typeface="Wingdings" pitchFamily="2" charset="2"/>
              <a:buChar char="u"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Российские Вооруженные силы прошли славный и героический путь становления от военной организации древних славян до современной государственной организации, составляющей основу обороны страны. </a:t>
            </a:r>
          </a:p>
          <a:p>
            <a:pPr algn="just">
              <a:buFontTx/>
              <a:buNone/>
            </a:pP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marL="109728" lvl="0" algn="ctr">
              <a:lnSpc>
                <a:spcPct val="90000"/>
              </a:lnSpc>
              <a:spcBef>
                <a:spcPts val="400"/>
              </a:spcBef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+mn-cs"/>
              </a:rPr>
              <a:t>История </a:t>
            </a: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+mn-cs"/>
              </a:rPr>
              <a:t>возникновения и развития Вооруженных Сил Российской Федерации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5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Домашнее задание: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Посмотреть </a:t>
            </a:r>
            <a:r>
              <a:rPr lang="ru-RU" dirty="0" smtClean="0">
                <a:solidFill>
                  <a:schemeClr val="accent1"/>
                </a:solidFill>
                <a:hlinkClick r:id="rId2"/>
              </a:rPr>
              <a:t>видеофильм</a:t>
            </a:r>
            <a:r>
              <a:rPr lang="ru-RU" dirty="0" smtClean="0"/>
              <a:t> и подготовить 5 вопросов</a:t>
            </a:r>
            <a:r>
              <a:rPr lang="en-US" dirty="0" smtClean="0"/>
              <a:t> </a:t>
            </a:r>
            <a:r>
              <a:rPr lang="ru-RU" dirty="0" smtClean="0"/>
              <a:t>и ответов по фильму к следующему уроку.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47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87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Военная организация древних славян</a:t>
            </a: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557338"/>
            <a:ext cx="4038600" cy="4525962"/>
          </a:xfrm>
        </p:spPr>
        <p:txBody>
          <a:bodyPr>
            <a:normAutofit lnSpcReduction="10000"/>
          </a:bodyPr>
          <a:lstStyle/>
          <a:p>
            <a:r>
              <a:rPr lang="ru-RU" sz="2400" b="1"/>
              <a:t>Первые летописное упоминание о военной организации древних славян встречаются в трудах византийских историков в </a:t>
            </a:r>
            <a:r>
              <a:rPr lang="en-US" sz="2400" b="1"/>
              <a:t>VI</a:t>
            </a:r>
            <a:r>
              <a:rPr lang="ru-RU" sz="2400" b="1"/>
              <a:t> веке.</a:t>
            </a:r>
          </a:p>
          <a:p>
            <a:r>
              <a:rPr lang="ru-RU" sz="2400" b="1"/>
              <a:t>Войска представляли собой ополчения, состоявшие из взрослых мужчин племени.</a:t>
            </a:r>
          </a:p>
        </p:txBody>
      </p:sp>
      <p:pic>
        <p:nvPicPr>
          <p:cNvPr id="98304" name="Picture 0" descr="C:\Users\Brumo\Desktop\e47d8aa45_270x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799"/>
            <a:ext cx="4032448" cy="2952329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/>
      <p:bldP spid="4096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Военная организация древних славян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400" b="1" dirty="0"/>
              <a:t>В конце </a:t>
            </a:r>
            <a:r>
              <a:rPr lang="en-US" sz="2400" b="1" dirty="0"/>
              <a:t>VIII</a:t>
            </a:r>
            <a:r>
              <a:rPr lang="ru-RU" sz="2400" b="1" dirty="0"/>
              <a:t> века военная организация древних славян состояла из </a:t>
            </a: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княжеских дружин</a:t>
            </a:r>
            <a:r>
              <a:rPr lang="ru-RU" sz="2400" b="1" dirty="0"/>
              <a:t> и </a:t>
            </a: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народного</a:t>
            </a:r>
            <a:r>
              <a:rPr lang="ru-RU" sz="2400" b="1" dirty="0"/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ополчения.</a:t>
            </a:r>
          </a:p>
          <a:p>
            <a:r>
              <a:rPr lang="ru-RU" sz="2400" b="1" dirty="0"/>
              <a:t>Широко использовался </a:t>
            </a: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ладейный флот</a:t>
            </a:r>
            <a:r>
              <a:rPr lang="ru-RU" sz="2400" b="1" dirty="0"/>
              <a:t> для морских походов.</a:t>
            </a:r>
          </a:p>
        </p:txBody>
      </p:sp>
      <p:pic>
        <p:nvPicPr>
          <p:cNvPr id="14" name="Содержимое 13" descr="23g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340768"/>
            <a:ext cx="3397970" cy="2445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Содержимое 15" descr="1809_3_1421599367_972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199" y="1484784"/>
            <a:ext cx="4307413" cy="22748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Вооружение древних славян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400" b="1" dirty="0"/>
              <a:t>Щит обтянутый кожей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Колчан со стрелами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Лук в </a:t>
            </a:r>
            <a:r>
              <a:rPr lang="ru-RU" sz="2400" b="1" dirty="0" err="1"/>
              <a:t>налучнике</a:t>
            </a:r>
            <a:endParaRPr lang="ru-RU" sz="2400" b="1" dirty="0"/>
          </a:p>
          <a:p>
            <a:pPr>
              <a:lnSpc>
                <a:spcPct val="80000"/>
              </a:lnSpc>
            </a:pPr>
            <a:r>
              <a:rPr lang="ru-RU" sz="2400" b="1" dirty="0"/>
              <a:t>Копья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Меч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Булава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Кистень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Для защиты использовались шлемы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Кольчуги («рубашки» из металлических </a:t>
            </a:r>
            <a:r>
              <a:rPr lang="ru-RU" sz="2400" b="1" dirty="0" smtClean="0"/>
              <a:t>колец.</a:t>
            </a:r>
            <a:endParaRPr lang="ru-RU" sz="2400" b="1" dirty="0"/>
          </a:p>
        </p:txBody>
      </p:sp>
      <p:pic>
        <p:nvPicPr>
          <p:cNvPr id="8" name="Содержимое 7" descr="oruzhie_slavyan_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162084"/>
            <a:ext cx="4398772" cy="5539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1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1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1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21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1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1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21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1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1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9"/>
            <a:ext cx="8229600" cy="1803656"/>
          </a:xfrm>
        </p:spPr>
        <p:txBody>
          <a:bodyPr/>
          <a:lstStyle/>
          <a:p>
            <a:pPr algn="just"/>
            <a:r>
              <a:rPr lang="ru-RU" b="1" dirty="0"/>
              <a:t>В </a:t>
            </a:r>
            <a:r>
              <a:rPr lang="en-US" b="1" dirty="0"/>
              <a:t>XIV</a:t>
            </a:r>
            <a:r>
              <a:rPr lang="ru-RU" b="1" dirty="0"/>
              <a:t> веке широкое применение в вооруженных  силах при обороне и осаде городов получили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тараны</a:t>
            </a:r>
            <a:r>
              <a:rPr lang="ru-RU" b="1" dirty="0"/>
              <a:t>, </a:t>
            </a: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самострелы </a:t>
            </a:r>
            <a:r>
              <a:rPr lang="ru-RU" b="1" dirty="0"/>
              <a:t>и др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/>
              <a:t>Вооружение славянских народов</a:t>
            </a:r>
          </a:p>
        </p:txBody>
      </p:sp>
      <p:pic>
        <p:nvPicPr>
          <p:cNvPr id="6" name="Рисунок 5" descr="235815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284984"/>
            <a:ext cx="3529792" cy="2627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235815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284984"/>
            <a:ext cx="3024336" cy="2611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  <p:bldP spid="450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9"/>
            <a:ext cx="8229600" cy="1587632"/>
          </a:xfrm>
        </p:spPr>
        <p:txBody>
          <a:bodyPr/>
          <a:lstStyle/>
          <a:p>
            <a:pPr algn="just"/>
            <a:r>
              <a:rPr lang="ru-RU" b="1" dirty="0" smtClean="0"/>
              <a:t>Впервые </a:t>
            </a:r>
            <a:r>
              <a:rPr lang="ru-RU" b="1" dirty="0"/>
              <a:t>летопись упоминает о применении огнестрельного оружия в 1382 году при обороне Москвы от войск </a:t>
            </a:r>
            <a:r>
              <a:rPr lang="ru-RU" b="1" dirty="0" err="1"/>
              <a:t>Тохтамыша</a:t>
            </a:r>
            <a:r>
              <a:rPr lang="ru-RU" b="1" dirty="0"/>
              <a:t>.</a:t>
            </a:r>
            <a:endParaRPr lang="ru-RU" b="1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Вооружение славянских народов</a:t>
            </a:r>
          </a:p>
        </p:txBody>
      </p:sp>
      <p:pic>
        <p:nvPicPr>
          <p:cNvPr id="6" name="Рисунок 5" descr="88423dcf6f440d0fbe198c36bfdf07d4.jpg"/>
          <p:cNvPicPr>
            <a:picLocks noChangeAspect="1"/>
          </p:cNvPicPr>
          <p:nvPr/>
        </p:nvPicPr>
        <p:blipFill>
          <a:blip r:embed="rId2" cstate="print"/>
          <a:srcRect b="5166"/>
          <a:stretch>
            <a:fillRect/>
          </a:stretch>
        </p:blipFill>
        <p:spPr>
          <a:xfrm>
            <a:off x="2987824" y="2924944"/>
            <a:ext cx="5408786" cy="3414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  <p:bldP spid="450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/>
              <a:t>Военные реформы Ивана Грозного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827463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b="1" dirty="0"/>
              <a:t>На Руси Иваном </a:t>
            </a:r>
            <a:r>
              <a:rPr lang="en-US" sz="2400" b="1" dirty="0"/>
              <a:t>IV</a:t>
            </a:r>
            <a:r>
              <a:rPr lang="ru-RU" sz="2400" b="1" dirty="0"/>
              <a:t> в середине </a:t>
            </a:r>
            <a:r>
              <a:rPr lang="en-US" sz="2400" b="1" dirty="0"/>
              <a:t>XVI </a:t>
            </a:r>
            <a:r>
              <a:rPr lang="ru-RU" sz="2400" b="1" dirty="0"/>
              <a:t>века было создано первое постоянное </a:t>
            </a: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стрелецкое войско</a:t>
            </a:r>
            <a:r>
              <a:rPr lang="ru-RU" sz="2400" b="1" dirty="0"/>
              <a:t>. На вооружении они имели огнестрельное (пищали) и холодное оружие ( сабля и бердыш) оружие.</a:t>
            </a:r>
          </a:p>
        </p:txBody>
      </p:sp>
      <p:pic>
        <p:nvPicPr>
          <p:cNvPr id="8" name="Содержимое 7" descr="Russian_Strielts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628800"/>
            <a:ext cx="3672408" cy="4432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915</TotalTime>
  <Words>986</Words>
  <Application>Microsoft Office PowerPoint</Application>
  <PresentationFormat>Экран (4:3)</PresentationFormat>
  <Paragraphs>139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Открытая</vt:lpstr>
      <vt:lpstr>Вооруженные Силы Российской Федерации – защита нашего Отечества </vt:lpstr>
      <vt:lpstr>Презентация PowerPoint</vt:lpstr>
      <vt:lpstr>История возникновения и развития Вооруженных Сил Российской Федерации</vt:lpstr>
      <vt:lpstr>Военная организация древних славян</vt:lpstr>
      <vt:lpstr>Военная организация древних славян</vt:lpstr>
      <vt:lpstr>Вооружение древних славян</vt:lpstr>
      <vt:lpstr>Вооружение славянских народов</vt:lpstr>
      <vt:lpstr>Вооружение славянских народов</vt:lpstr>
      <vt:lpstr>Военные реформы Ивана Грозного</vt:lpstr>
      <vt:lpstr>Военные реформы Ивана Грозного  направлены на:</vt:lpstr>
      <vt:lpstr>Военные реформы Ивана Грозного</vt:lpstr>
      <vt:lpstr>Соборное уложение Алексея Михайловича (1645-1676)</vt:lpstr>
      <vt:lpstr>Презентация PowerPoint</vt:lpstr>
      <vt:lpstr>Военные реформы Петра I </vt:lpstr>
      <vt:lpstr> Военные реформы Петра I  </vt:lpstr>
      <vt:lpstr>Военные реформы Петра I </vt:lpstr>
      <vt:lpstr>Основное содержание военных реформ Петра I сводилось к следующему:</vt:lpstr>
      <vt:lpstr>Военные реформы Петра I </vt:lpstr>
      <vt:lpstr>Военные реформы Александра II  (1874 год)  </vt:lpstr>
      <vt:lpstr>Военные преобразования Николая II</vt:lpstr>
      <vt:lpstr>Красная Армия и Советские ВС</vt:lpstr>
      <vt:lpstr>Красная Армия</vt:lpstr>
      <vt:lpstr>Советская Армия</vt:lpstr>
      <vt:lpstr>Российские Вооруженные силы </vt:lpstr>
      <vt:lpstr>Этапы создания ВС РФ:</vt:lpstr>
      <vt:lpstr>Презентация PowerPoint</vt:lpstr>
      <vt:lpstr>Основные обязательные направления подготовки к  военной службе  </vt:lpstr>
      <vt:lpstr>Презентация PowerPoint</vt:lpstr>
      <vt:lpstr>Презентация PowerPoint</vt:lpstr>
      <vt:lpstr>Домашнее задание:</vt:lpstr>
      <vt:lpstr>СПАСИБО 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и развития Вооруженных сил России</dc:title>
  <dc:creator>User</dc:creator>
  <cp:lastModifiedBy>Учитель</cp:lastModifiedBy>
  <cp:revision>62</cp:revision>
  <dcterms:created xsi:type="dcterms:W3CDTF">2008-02-07T16:24:14Z</dcterms:created>
  <dcterms:modified xsi:type="dcterms:W3CDTF">2025-01-15T16:55:26Z</dcterms:modified>
</cp:coreProperties>
</file>