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7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61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FF66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2ABDA-892A-4E2F-BC20-DA0ABFBA6902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981C9-CBEB-4AD7-A30A-5B86231419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981C9-CBEB-4AD7-A30A-5B8623141985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981C9-CBEB-4AD7-A30A-5B862314198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981C9-CBEB-4AD7-A30A-5B8623141985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https://r.mtdata.ru/r480x-/u19/photo0F6F/20890808034-0/origina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>
            <a:off x="4572000" y="2012051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photoshopia.ru/clipart/data/1319/medium/1442769904315_photoshopia_ru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-45000"/>
                    </a14:imgEffect>
                    <a14:imgEffect>
                      <a14:brightnessContrast bright="28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93543">
            <a:off x="3642434" y="1713882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.kam-solnyshko.ru/u/fd/fbdb4e904b11e5a2f1bbf5530a7ed6/-/img%20%281%29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28" r="5049"/>
          <a:stretch/>
        </p:blipFill>
        <p:spPr bwMode="auto">
          <a:xfrm>
            <a:off x="0" y="4365104"/>
            <a:ext cx="9144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4918697" y="5478664"/>
            <a:ext cx="4216591" cy="1296144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090" y="404665"/>
            <a:ext cx="8221366" cy="1080120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18697" y="5478664"/>
            <a:ext cx="4216591" cy="1368152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>
            <a:off x="4572000" y="2012051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harpenSoften amount="-45000"/>
                    </a14:imgEffect>
                    <a14:imgEffect>
                      <a14:brightnessContrast bright="28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93543">
            <a:off x="3642434" y="1713882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28" r="5049"/>
          <a:stretch/>
        </p:blipFill>
        <p:spPr bwMode="auto">
          <a:xfrm>
            <a:off x="0" y="4365104"/>
            <a:ext cx="9144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 userDrawn="1"/>
        </p:nvSpPr>
        <p:spPr>
          <a:xfrm>
            <a:off x="4918697" y="5478664"/>
            <a:ext cx="4216591" cy="1296144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flip="none" rotWithShape="1">
          <a:gsLst>
            <a:gs pos="0">
              <a:srgbClr val="99FF66"/>
            </a:gs>
            <a:gs pos="57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4" descr="https://r.mtdata.ru/r480x-/u19/photo0F6F/20890808034-0/origina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 rot="2062218">
            <a:off x="7232974" y="4026964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67EF6-5571-40C9-B92B-7E6A732BED7B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6" descr="http://photoshopia.ru/clipart/data/1319/medium/1442769904315_photoshopia_ru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6303408" y="3728795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 rot="2062218">
            <a:off x="7232974" y="4026964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6303408" y="3728795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gradFill flip="none" rotWithShape="1">
          <a:gsLst>
            <a:gs pos="0">
              <a:srgbClr val="99FF66"/>
            </a:gs>
            <a:gs pos="28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04279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0AE9-6FA8-4F8F-9848-55FC3890165C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i.kam-solnyshko.ru/u/fd/fbdb4e904b11e5a2f1bbf5530a7ed6/-/img%20%281%2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1900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28" r="5049"/>
          <a:stretch/>
        </p:blipFill>
        <p:spPr bwMode="auto">
          <a:xfrm>
            <a:off x="0" y="5229200"/>
            <a:ext cx="9144000" cy="187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455091" y="1700808"/>
            <a:ext cx="3972894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1675112"/>
            <a:ext cx="3960440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1900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28" r="5049"/>
          <a:stretch/>
        </p:blipFill>
        <p:spPr bwMode="auto">
          <a:xfrm>
            <a:off x="0" y="5229200"/>
            <a:ext cx="9144000" cy="187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 userDrawn="1"/>
        </p:nvSpPr>
        <p:spPr>
          <a:xfrm>
            <a:off x="455091" y="1700808"/>
            <a:ext cx="3972894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 userDrawn="1"/>
        </p:nvSpPr>
        <p:spPr>
          <a:xfrm>
            <a:off x="4716016" y="1675112"/>
            <a:ext cx="3960440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gradFill flip="none" rotWithShape="1">
          <a:gsLst>
            <a:gs pos="0">
              <a:srgbClr val="99FF66"/>
            </a:gs>
            <a:gs pos="63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C218-B795-430F-885F-B860C77F6845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16" descr="http://photoshopia.ru/clipart/data/1319/medium/1442769904315_photoshopia_ru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75604">
            <a:off x="6477953" y="3728794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photoshopia.ru/clipart/data/1319/medium/1442769904315_photoshopia_ru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0742" flipH="1">
            <a:off x="-38655" y="3739698"/>
            <a:ext cx="2442392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>
            <a:off x="3779912" y="5544607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75604">
            <a:off x="6477953" y="3728794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0742" flipH="1">
            <a:off x="-38655" y="3739698"/>
            <a:ext cx="2442392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>
            <a:off x="3779912" y="5544607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bg>
      <p:bgPr shadeToTitle="1"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95536" y="1772816"/>
            <a:ext cx="8280920" cy="1440160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1080120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265246" cy="1386383"/>
          </a:xfrm>
        </p:spPr>
        <p:txBody>
          <a:bodyPr anchor="b"/>
          <a:lstStyle>
            <a:lvl1pPr marL="0" indent="0" algn="just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BC7C-79A6-497C-BB6D-AFCBB108523F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 rot="2062218">
            <a:off x="2927320" y="4441526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5"/>
          <p:cNvSpPr txBox="1">
            <a:spLocks/>
          </p:cNvSpPr>
          <p:nvPr/>
        </p:nvSpPr>
        <p:spPr>
          <a:xfrm>
            <a:off x="6553199" y="60683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16" descr="http://photoshopia.ru/clipart/data/1319/medium/1442769904315_photoshopia_ru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6000"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1503468" y="3682510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 userDrawn="1"/>
        </p:nvSpPr>
        <p:spPr>
          <a:xfrm>
            <a:off x="395536" y="1772816"/>
            <a:ext cx="8280920" cy="1440160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 rot="2062218">
            <a:off x="2927320" y="4441526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5"/>
          <p:cNvSpPr txBox="1">
            <a:spLocks/>
          </p:cNvSpPr>
          <p:nvPr userDrawn="1"/>
        </p:nvSpPr>
        <p:spPr>
          <a:xfrm>
            <a:off x="6553199" y="60683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5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26000"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1503468" y="3682510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bg>
      <p:bgPr shadeToTitle="1"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95536" y="1772816"/>
            <a:ext cx="8280920" cy="1440160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1080120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265246" cy="1386383"/>
          </a:xfrm>
        </p:spPr>
        <p:txBody>
          <a:bodyPr anchor="b"/>
          <a:lstStyle>
            <a:lvl1pPr marL="0" indent="0" algn="just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0C25-7C35-4AA6-AD9F-93D5E69BBE5F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 rot="2062218">
            <a:off x="2927320" y="4441526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6553199" y="60683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6000"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1503468" y="3682510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66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BE12F-CA58-4803-ACEE-12505AFF58A3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66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51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6.xml"/><Relationship Id="rId18" Type="http://schemas.openxmlformats.org/officeDocument/2006/relationships/slide" Target="slide32.xml"/><Relationship Id="rId3" Type="http://schemas.openxmlformats.org/officeDocument/2006/relationships/slide" Target="slide7.xml"/><Relationship Id="rId21" Type="http://schemas.openxmlformats.org/officeDocument/2006/relationships/slide" Target="slide35.xml"/><Relationship Id="rId7" Type="http://schemas.openxmlformats.org/officeDocument/2006/relationships/slide" Target="slide17.xml"/><Relationship Id="rId12" Type="http://schemas.openxmlformats.org/officeDocument/2006/relationships/slide" Target="slide25.xml"/><Relationship Id="rId17" Type="http://schemas.openxmlformats.org/officeDocument/2006/relationships/slide" Target="slide31.xml"/><Relationship Id="rId2" Type="http://schemas.openxmlformats.org/officeDocument/2006/relationships/slide" Target="slide5.xml"/><Relationship Id="rId16" Type="http://schemas.openxmlformats.org/officeDocument/2006/relationships/slide" Target="slide30.xml"/><Relationship Id="rId20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24.xml"/><Relationship Id="rId24" Type="http://schemas.openxmlformats.org/officeDocument/2006/relationships/slide" Target="slide41.xml"/><Relationship Id="rId5" Type="http://schemas.openxmlformats.org/officeDocument/2006/relationships/slide" Target="slide15.xml"/><Relationship Id="rId15" Type="http://schemas.openxmlformats.org/officeDocument/2006/relationships/slide" Target="slide29.xml"/><Relationship Id="rId23" Type="http://schemas.openxmlformats.org/officeDocument/2006/relationships/slide" Target="slide39.xml"/><Relationship Id="rId10" Type="http://schemas.openxmlformats.org/officeDocument/2006/relationships/slide" Target="slide23.xml"/><Relationship Id="rId19" Type="http://schemas.openxmlformats.org/officeDocument/2006/relationships/slide" Target="slide33.xml"/><Relationship Id="rId4" Type="http://schemas.openxmlformats.org/officeDocument/2006/relationships/slide" Target="slide9.xml"/><Relationship Id="rId9" Type="http://schemas.openxmlformats.org/officeDocument/2006/relationships/slide" Target="slide21.xml"/><Relationship Id="rId14" Type="http://schemas.openxmlformats.org/officeDocument/2006/relationships/slide" Target="slide27.xml"/><Relationship Id="rId22" Type="http://schemas.openxmlformats.org/officeDocument/2006/relationships/slide" Target="slide3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090" y="857232"/>
            <a:ext cx="8046000" cy="1928826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>
                <a:solidFill>
                  <a:srgbClr val="800000"/>
                </a:solidFill>
              </a:rPr>
              <a:t>«Умники и умницы»</a:t>
            </a:r>
            <a:r>
              <a:rPr lang="ru-RU" dirty="0" smtClean="0">
                <a:solidFill>
                  <a:srgbClr val="800000"/>
                </a:solidFill>
              </a:rPr>
              <a:t/>
            </a:r>
            <a:br>
              <a:rPr lang="ru-RU" dirty="0" smtClean="0">
                <a:solidFill>
                  <a:srgbClr val="800000"/>
                </a:solidFill>
              </a:rPr>
            </a:br>
            <a:r>
              <a:rPr lang="ru-RU" dirty="0" smtClean="0">
                <a:solidFill>
                  <a:srgbClr val="800000"/>
                </a:solidFill>
              </a:rPr>
              <a:t> интерактивная игра </a:t>
            </a:r>
            <a:br>
              <a:rPr lang="ru-RU" dirty="0" smtClean="0">
                <a:solidFill>
                  <a:srgbClr val="800000"/>
                </a:solidFill>
              </a:rPr>
            </a:br>
            <a:r>
              <a:rPr lang="ru-RU" dirty="0" smtClean="0">
                <a:solidFill>
                  <a:srgbClr val="800000"/>
                </a:solidFill>
              </a:rPr>
              <a:t>по русскому языку</a:t>
            </a:r>
            <a:br>
              <a:rPr lang="ru-RU" dirty="0" smtClean="0">
                <a:solidFill>
                  <a:srgbClr val="800000"/>
                </a:solidFill>
              </a:rPr>
            </a:br>
            <a:r>
              <a:rPr lang="ru-RU" dirty="0" smtClean="0">
                <a:solidFill>
                  <a:srgbClr val="800000"/>
                </a:solidFill>
              </a:rPr>
              <a:t/>
            </a:r>
            <a:br>
              <a:rPr lang="ru-RU" dirty="0" smtClean="0">
                <a:solidFill>
                  <a:srgbClr val="800000"/>
                </a:solidFill>
              </a:rPr>
            </a:br>
            <a:r>
              <a:rPr lang="ru-RU" dirty="0" smtClean="0">
                <a:solidFill>
                  <a:srgbClr val="800000"/>
                </a:solidFill>
              </a:rPr>
              <a:t>Тема: «Имя прилагательное»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sz="1900" dirty="0" smtClean="0">
                <a:solidFill>
                  <a:srgbClr val="800000"/>
                </a:solidFill>
              </a:rPr>
              <a:t>Выполнила: учитель русского языка</a:t>
            </a:r>
          </a:p>
          <a:p>
            <a:r>
              <a:rPr lang="ru-RU" sz="1900" dirty="0" smtClean="0">
                <a:solidFill>
                  <a:srgbClr val="800000"/>
                </a:solidFill>
              </a:rPr>
              <a:t> ГБОУ СО «Екатеринбургская школа №9»</a:t>
            </a:r>
          </a:p>
          <a:p>
            <a:r>
              <a:rPr lang="ru-RU" sz="1900" dirty="0" smtClean="0">
                <a:solidFill>
                  <a:srgbClr val="800000"/>
                </a:solidFill>
              </a:rPr>
              <a:t> г. Екатеринбург </a:t>
            </a:r>
          </a:p>
          <a:p>
            <a:r>
              <a:rPr lang="ru-RU" sz="1900" dirty="0" smtClean="0">
                <a:solidFill>
                  <a:srgbClr val="800000"/>
                </a:solidFill>
              </a:rPr>
              <a:t>Ефимова Оксана Николаевна</a:t>
            </a:r>
            <a:endParaRPr lang="ru-RU" sz="1900" dirty="0">
              <a:solidFill>
                <a:srgbClr val="8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428604"/>
            <a:ext cx="8286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800000"/>
                </a:solidFill>
              </a:rPr>
              <a:t>Государственное бюджетное общеобразовательное учреждение Свердловской области "Екатеринбургская школа № 9, реализующая адаптированные основные общеобразовательные программы"</a:t>
            </a:r>
            <a:endParaRPr lang="ru-RU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07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Ах, морфология! 40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00174"/>
            <a:ext cx="7570143" cy="5214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Управляющая кнопка: в конец 6">
            <a:hlinkClick r:id="rId4" action="ppaction://hlinksldjump" highlightClick="1"/>
          </p:cNvPr>
          <p:cNvSpPr/>
          <p:nvPr/>
        </p:nvSpPr>
        <p:spPr>
          <a:xfrm>
            <a:off x="8429652" y="2643182"/>
            <a:ext cx="714348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Ах, морфология!  50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714488"/>
            <a:ext cx="77153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Исправьте ошибки.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      </a:t>
            </a:r>
            <a:r>
              <a:rPr lang="ru-RU" sz="3200" b="1" i="1" dirty="0" smtClean="0"/>
              <a:t>Имя прилагательное – это часть речи, которое обозначает предмет и отвечает на вопросы какая? какой? кто? что делает? </a:t>
            </a:r>
          </a:p>
          <a:p>
            <a:r>
              <a:rPr lang="ru-RU" sz="3200" b="1" i="1" dirty="0" smtClean="0"/>
              <a:t>           Например: солнце, солнечный, 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52863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Ответ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6" name="Управляющая кнопка: в конец 5">
            <a:hlinkClick r:id="rId3" action="ppaction://hlinksldjump" highlightClick="1"/>
          </p:cNvPr>
          <p:cNvSpPr/>
          <p:nvPr/>
        </p:nvSpPr>
        <p:spPr>
          <a:xfrm>
            <a:off x="5786446" y="5500702"/>
            <a:ext cx="1071570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Ах, морфология! 50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500174"/>
            <a:ext cx="8286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/>
            <a:r>
              <a:rPr lang="ru-RU" sz="3600" b="1" i="1" dirty="0" smtClean="0"/>
              <a:t>Имя прилагательное – это часть речи, которая обозначает признак предмета и отвечает на вопросы какая? какой? какие?</a:t>
            </a:r>
          </a:p>
          <a:p>
            <a:pPr marL="533400" indent="-533400"/>
            <a:r>
              <a:rPr lang="ru-RU" sz="3600" dirty="0" smtClean="0"/>
              <a:t>      </a:t>
            </a:r>
          </a:p>
          <a:p>
            <a:pPr marL="533400" indent="-533400"/>
            <a:r>
              <a:rPr lang="ru-RU" sz="3600" dirty="0" smtClean="0"/>
              <a:t>        Например: </a:t>
            </a:r>
            <a:r>
              <a:rPr lang="ru-RU" sz="3600" b="1" i="1" dirty="0" smtClean="0"/>
              <a:t>солнечный.</a:t>
            </a:r>
            <a:r>
              <a:rPr lang="ru-RU" sz="3600" dirty="0" smtClean="0"/>
              <a:t>	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Управляющая кнопка: в конец 5">
            <a:hlinkClick r:id="rId3" action="ppaction://hlinksldjump" highlightClick="1"/>
          </p:cNvPr>
          <p:cNvSpPr/>
          <p:nvPr/>
        </p:nvSpPr>
        <p:spPr>
          <a:xfrm>
            <a:off x="5786446" y="5786454"/>
            <a:ext cx="928694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</a:t>
            </a:r>
            <a:r>
              <a:rPr lang="ru-RU" dirty="0" err="1" smtClean="0"/>
              <a:t>морфемики</a:t>
            </a:r>
            <a:r>
              <a:rPr lang="ru-RU" dirty="0" smtClean="0"/>
              <a:t>!  20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571612"/>
            <a:ext cx="8286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Шарада - это загадка, в которой загаданное слово делится на несколько частей – отдельных слов. Сложив вместе отгаданные части, отгадайте искомое слово.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828836"/>
            <a:ext cx="6929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Корень мой находиться в </a:t>
            </a:r>
            <a:r>
              <a:rPr lang="ru-RU" sz="3600" b="1" i="1" dirty="0" smtClean="0">
                <a:solidFill>
                  <a:srgbClr val="002060"/>
                </a:solidFill>
              </a:rPr>
              <a:t>цене</a:t>
            </a:r>
            <a:r>
              <a:rPr lang="ru-RU" sz="3600" b="1" dirty="0" smtClean="0">
                <a:solidFill>
                  <a:srgbClr val="002060"/>
                </a:solidFill>
              </a:rPr>
              <a:t>,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В </a:t>
            </a:r>
            <a:r>
              <a:rPr lang="ru-RU" sz="3600" b="1" i="1" dirty="0" smtClean="0">
                <a:solidFill>
                  <a:srgbClr val="002060"/>
                </a:solidFill>
              </a:rPr>
              <a:t>очерке</a:t>
            </a:r>
            <a:r>
              <a:rPr lang="ru-RU" sz="3600" b="1" dirty="0" smtClean="0">
                <a:solidFill>
                  <a:srgbClr val="002060"/>
                </a:solidFill>
              </a:rPr>
              <a:t> найди приставку мне,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Суффикс мой в </a:t>
            </a:r>
            <a:r>
              <a:rPr lang="ru-RU" sz="3600" b="1" i="1" dirty="0" smtClean="0">
                <a:solidFill>
                  <a:srgbClr val="002060"/>
                </a:solidFill>
              </a:rPr>
              <a:t>тетрадке</a:t>
            </a:r>
            <a:r>
              <a:rPr lang="ru-RU" sz="3600" b="1" dirty="0" smtClean="0">
                <a:solidFill>
                  <a:srgbClr val="002060"/>
                </a:solidFill>
              </a:rPr>
              <a:t> вы встречали,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Вся же - в дневнике я и журнале.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5929330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Ответ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Управляющая кнопка: в конец 6">
            <a:hlinkClick r:id="rId3" action="ppaction://hlinksldjump" highlightClick="1"/>
          </p:cNvPr>
          <p:cNvSpPr/>
          <p:nvPr/>
        </p:nvSpPr>
        <p:spPr>
          <a:xfrm>
            <a:off x="5857884" y="6072206"/>
            <a:ext cx="928694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push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</a:t>
            </a:r>
            <a:r>
              <a:rPr lang="ru-RU" dirty="0" err="1" smtClean="0"/>
              <a:t>морфемики</a:t>
            </a:r>
            <a:r>
              <a:rPr lang="ru-RU" dirty="0" smtClean="0"/>
              <a:t>!  20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571612"/>
            <a:ext cx="22288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86116" y="3857628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Оценка</a:t>
            </a:r>
            <a:endParaRPr lang="ru-RU" sz="4800" dirty="0">
              <a:solidFill>
                <a:srgbClr val="C0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571868" y="385762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4036215" y="3964785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5072860" y="3928272"/>
            <a:ext cx="214314" cy="730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6200000" flipH="1">
            <a:off x="5143504" y="3929066"/>
            <a:ext cx="21431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Управляющая кнопка: настраиваемая 40">
            <a:hlinkClick r:id="" action="ppaction://noaction" highlightClick="1"/>
          </p:cNvPr>
          <p:cNvSpPr/>
          <p:nvPr/>
        </p:nvSpPr>
        <p:spPr>
          <a:xfrm>
            <a:off x="5357818" y="4143380"/>
            <a:ext cx="357190" cy="428628"/>
          </a:xfrm>
          <a:prstGeom prst="actionButtonBlank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Арка 41"/>
          <p:cNvSpPr/>
          <p:nvPr/>
        </p:nvSpPr>
        <p:spPr>
          <a:xfrm>
            <a:off x="4214810" y="3857628"/>
            <a:ext cx="857256" cy="28575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Управляющая кнопка: домой 42">
            <a:hlinkClick r:id="rId4" action="ppaction://hlinksldjump" highlightClick="1"/>
          </p:cNvPr>
          <p:cNvSpPr/>
          <p:nvPr/>
        </p:nvSpPr>
        <p:spPr>
          <a:xfrm>
            <a:off x="5929322" y="5572140"/>
            <a:ext cx="428628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 advClick="0"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</a:t>
            </a:r>
            <a:r>
              <a:rPr lang="ru-RU" dirty="0" err="1" smtClean="0"/>
              <a:t>морфемики</a:t>
            </a:r>
            <a:r>
              <a:rPr lang="ru-RU" dirty="0" smtClean="0"/>
              <a:t>!  10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1961" b="10294"/>
          <a:stretch>
            <a:fillRect/>
          </a:stretch>
        </p:blipFill>
        <p:spPr bwMode="auto">
          <a:xfrm>
            <a:off x="714348" y="2000241"/>
            <a:ext cx="7963541" cy="485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714348" y="1357298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Вставьте пропущенные слова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3" y="2000240"/>
            <a:ext cx="6072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Слова для справок:</a:t>
            </a:r>
            <a:r>
              <a:rPr lang="ru-RU" dirty="0" smtClean="0"/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значимая, слова, части слова (морфемы), приставка, окончание, корень, суффикс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6215082"/>
            <a:ext cx="2786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hlinkClick r:id="rId4" action="ppaction://hlinksldjump"/>
              </a:rPr>
              <a:t>Ответ</a:t>
            </a:r>
            <a:endParaRPr lang="ru-RU" sz="2800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43636" y="6215082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 advClick="0"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</a:t>
            </a:r>
            <a:r>
              <a:rPr lang="ru-RU" dirty="0" err="1" smtClean="0"/>
              <a:t>морфемики</a:t>
            </a:r>
            <a:r>
              <a:rPr lang="ru-RU" dirty="0" smtClean="0"/>
              <a:t>!  10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l="1562" t="7291" r="5468" b="11458"/>
          <a:stretch>
            <a:fillRect/>
          </a:stretch>
        </p:blipFill>
        <p:spPr bwMode="auto">
          <a:xfrm>
            <a:off x="642910" y="1519961"/>
            <a:ext cx="8143932" cy="5338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929586" y="3714752"/>
            <a:ext cx="828102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  <p:transition advClick="0"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</a:t>
            </a:r>
            <a:r>
              <a:rPr lang="ru-RU" dirty="0" err="1" smtClean="0"/>
              <a:t>морфемики</a:t>
            </a:r>
            <a:r>
              <a:rPr lang="ru-RU" dirty="0" smtClean="0"/>
              <a:t>!  30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500175"/>
            <a:ext cx="792961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Из данных слов выписать одно, которое  соответствует указанной модели.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C:\Games\ScrreenShotsss\Скриншот 26-01-2021 2006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496"/>
            <a:ext cx="7630660" cy="100013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57818" y="5429264"/>
            <a:ext cx="1356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hlinkClick r:id="rId3" action="ppaction://hlinksldjump"/>
              </a:rPr>
              <a:t>Ответ</a:t>
            </a:r>
            <a:endParaRPr lang="ru-RU" sz="2800" b="1" i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</a:t>
            </a:r>
            <a:r>
              <a:rPr lang="ru-RU" dirty="0" err="1" smtClean="0"/>
              <a:t>морфемики</a:t>
            </a:r>
            <a:r>
              <a:rPr lang="ru-RU" dirty="0" smtClean="0"/>
              <a:t>!  30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714876" y="3071810"/>
            <a:ext cx="35393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</a:rPr>
              <a:t>Курица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643050"/>
            <a:ext cx="3286148" cy="2464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6429388" y="3357562"/>
            <a:ext cx="500066" cy="428628"/>
          </a:xfrm>
          <a:prstGeom prst="actionButtonBlank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Арка 5"/>
          <p:cNvSpPr/>
          <p:nvPr/>
        </p:nvSpPr>
        <p:spPr>
          <a:xfrm>
            <a:off x="4786314" y="3000372"/>
            <a:ext cx="928694" cy="285752"/>
          </a:xfrm>
          <a:prstGeom prst="blockArc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оловина рамки 7"/>
          <p:cNvSpPr/>
          <p:nvPr/>
        </p:nvSpPr>
        <p:spPr>
          <a:xfrm rot="2568015">
            <a:off x="5910503" y="3020299"/>
            <a:ext cx="421299" cy="388775"/>
          </a:xfrm>
          <a:prstGeom prst="halfFra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786314" y="3786190"/>
            <a:ext cx="157163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2714612" y="5643578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</a:t>
            </a:r>
            <a:r>
              <a:rPr lang="ru-RU" dirty="0" err="1" smtClean="0"/>
              <a:t>морфемики</a:t>
            </a:r>
            <a:r>
              <a:rPr lang="ru-RU" dirty="0" smtClean="0"/>
              <a:t>!  40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500174"/>
            <a:ext cx="771530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>
                <a:solidFill>
                  <a:srgbClr val="002060"/>
                </a:solidFill>
              </a:rPr>
              <a:t>При помощи каких морфем и каким способом образованы прилагательные?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    1) Городской,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    2) обледенелый.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29256" y="5572140"/>
            <a:ext cx="1063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hlinkClick r:id="rId2" action="ppaction://hlinksldjump"/>
              </a:rPr>
              <a:t>Ответ</a:t>
            </a:r>
            <a:endParaRPr lang="ru-RU" sz="28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10328"/>
          </a:xfrm>
        </p:spPr>
        <p:txBody>
          <a:bodyPr>
            <a:normAutofit/>
          </a:bodyPr>
          <a:lstStyle/>
          <a:p>
            <a:r>
              <a:rPr lang="ru-RU" b="1" dirty="0" smtClean="0"/>
              <a:t>«Умники и умницы»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400195"/>
          <a:ext cx="8572561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631"/>
                <a:gridCol w="1102186"/>
                <a:gridCol w="1102186"/>
                <a:gridCol w="1102186"/>
                <a:gridCol w="1102186"/>
                <a:gridCol w="1102186"/>
              </a:tblGrid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Franklin Gothic Heavy" pitchFamily="34" charset="0"/>
                          <a:cs typeface="Aharoni" pitchFamily="2" charset="-79"/>
                        </a:rPr>
                        <a:t>Ах, морфология</a:t>
                      </a:r>
                      <a:r>
                        <a:rPr lang="ru-RU" sz="2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Franklin Gothic Heavy" pitchFamily="34" charset="0"/>
                          <a:cs typeface="Aharoni" pitchFamily="2" charset="-79"/>
                        </a:rPr>
                        <a:t>!</a:t>
                      </a:r>
                      <a:endParaRPr lang="ru-RU" sz="2800" dirty="0">
                        <a:solidFill>
                          <a:schemeClr val="tx2">
                            <a:lumMod val="50000"/>
                          </a:schemeClr>
                        </a:solidFill>
                        <a:latin typeface="Franklin Gothic Heavy" pitchFamily="34" charset="0"/>
                        <a:cs typeface="Aharoni" pitchFamily="2" charset="-79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" action="ppaction://noaction"/>
                        </a:rPr>
                        <a:t>10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2" action="ppaction://hlinksldjump"/>
                        </a:rPr>
                        <a:t>20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3" action="ppaction://hlinksldjump"/>
                        </a:rPr>
                        <a:t>30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4" action="ppaction://hlinksldjump"/>
                        </a:rPr>
                        <a:t>40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" action="ppaction://noaction"/>
                        </a:rPr>
                        <a:t>50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Franklin Gothic Heavy" pitchFamily="34" charset="0"/>
                          <a:cs typeface="Aharoni" pitchFamily="2" charset="-79"/>
                        </a:rPr>
                        <a:t>Страна «</a:t>
                      </a:r>
                      <a:r>
                        <a:rPr lang="ru-RU" sz="28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Franklin Gothic Heavy" pitchFamily="34" charset="0"/>
                          <a:cs typeface="Aharoni" pitchFamily="2" charset="-79"/>
                        </a:rPr>
                        <a:t>Морфемика</a:t>
                      </a:r>
                      <a:r>
                        <a:rPr lang="ru-RU" sz="2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Franklin Gothic Heavy" pitchFamily="34" charset="0"/>
                          <a:cs typeface="Aharoni" pitchFamily="2" charset="-79"/>
                        </a:rPr>
                        <a:t>»!</a:t>
                      </a:r>
                      <a:endParaRPr lang="ru-RU" sz="2800" dirty="0">
                        <a:solidFill>
                          <a:schemeClr val="tx2">
                            <a:lumMod val="50000"/>
                          </a:schemeClr>
                        </a:solidFill>
                        <a:latin typeface="Franklin Gothic Heavy" pitchFamily="34" charset="0"/>
                        <a:cs typeface="Aharoni" pitchFamily="2" charset="-79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5" action="ppaction://hlinksldjump"/>
                        </a:rPr>
                        <a:t>10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6" action="ppaction://hlinksldjump"/>
                        </a:rPr>
                        <a:t>20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7" action="ppaction://hlinksldjump"/>
                        </a:rPr>
                        <a:t>30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8" action="ppaction://hlinksldjump"/>
                        </a:rPr>
                        <a:t>40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9" action="ppaction://hlinksldjump"/>
                        </a:rPr>
                        <a:t>50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Franklin Gothic Heavy" pitchFamily="34" charset="0"/>
                          <a:cs typeface="Aharoni" pitchFamily="2" charset="-79"/>
                        </a:rPr>
                        <a:t>Всякая всячина</a:t>
                      </a:r>
                      <a:endParaRPr lang="ru-RU" sz="2800" dirty="0">
                        <a:solidFill>
                          <a:schemeClr val="tx2">
                            <a:lumMod val="50000"/>
                          </a:schemeClr>
                        </a:solidFill>
                        <a:latin typeface="Franklin Gothic Heavy" pitchFamily="34" charset="0"/>
                        <a:cs typeface="Aharoni" pitchFamily="2" charset="-79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10" action="ppaction://hlinksldjump"/>
                        </a:rPr>
                        <a:t>10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11" action="ppaction://hlinksldjump"/>
                        </a:rPr>
                        <a:t>20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12" action="ppaction://hlinksldjump"/>
                        </a:rPr>
                        <a:t>30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13" action="ppaction://hlinksldjump"/>
                        </a:rPr>
                        <a:t>40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14" action="ppaction://hlinksldjump"/>
                        </a:rPr>
                        <a:t>50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Franklin Gothic Heavy" pitchFamily="34" charset="0"/>
                          <a:cs typeface="Aharoni" pitchFamily="2" charset="-79"/>
                        </a:rPr>
                        <a:t>Синтаксический сундучок</a:t>
                      </a:r>
                      <a:endParaRPr lang="ru-RU" sz="2800" dirty="0">
                        <a:solidFill>
                          <a:schemeClr val="tx2">
                            <a:lumMod val="50000"/>
                          </a:schemeClr>
                        </a:solidFill>
                        <a:latin typeface="Franklin Gothic Heavy" pitchFamily="34" charset="0"/>
                        <a:cs typeface="Aharoni" pitchFamily="2" charset="-79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15" action="ppaction://hlinksldjump"/>
                        </a:rPr>
                        <a:t>10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16" action="ppaction://hlinksldjump"/>
                        </a:rPr>
                        <a:t>20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17" action="ppaction://hlinksldjump"/>
                        </a:rPr>
                        <a:t>30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18" action="ppaction://hlinksldjump"/>
                        </a:rPr>
                        <a:t>40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19" action="ppaction://hlinksldjump"/>
                        </a:rPr>
                        <a:t>50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Franklin Gothic Heavy" pitchFamily="34" charset="0"/>
                          <a:cs typeface="Aharoni" pitchFamily="2" charset="-79"/>
                        </a:rPr>
                        <a:t>Веселая орфография</a:t>
                      </a:r>
                      <a:endParaRPr lang="ru-RU" sz="2800" dirty="0">
                        <a:solidFill>
                          <a:schemeClr val="tx2">
                            <a:lumMod val="50000"/>
                          </a:schemeClr>
                        </a:solidFill>
                        <a:latin typeface="Franklin Gothic Heavy" pitchFamily="34" charset="0"/>
                        <a:cs typeface="Aharoni" pitchFamily="2" charset="-79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20" action="ppaction://hlinksldjump"/>
                        </a:rPr>
                        <a:t>10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21" action="ppaction://hlinksldjump"/>
                        </a:rPr>
                        <a:t>20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22" action="ppaction://hlinksldjump"/>
                        </a:rPr>
                        <a:t>30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23" action="ppaction://hlinksldjump"/>
                        </a:rPr>
                        <a:t>40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hlinkClick r:id="rId24" action="ppaction://hlinksldjump"/>
                        </a:rPr>
                        <a:t>50</a:t>
                      </a:r>
                      <a:endParaRPr lang="ru-RU" sz="60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973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</a:t>
            </a:r>
            <a:r>
              <a:rPr lang="ru-RU" dirty="0" err="1" smtClean="0"/>
              <a:t>морфемики</a:t>
            </a:r>
            <a:r>
              <a:rPr lang="ru-RU" dirty="0" smtClean="0"/>
              <a:t>!  40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571612"/>
            <a:ext cx="757242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</a:t>
            </a:r>
            <a:r>
              <a:rPr lang="ru-RU" sz="4400" dirty="0" smtClean="0">
                <a:solidFill>
                  <a:srgbClr val="002060"/>
                </a:solidFill>
              </a:rPr>
              <a:t> – </a:t>
            </a:r>
            <a:r>
              <a:rPr lang="ru-RU" sz="4000" dirty="0" smtClean="0">
                <a:solidFill>
                  <a:srgbClr val="002060"/>
                </a:solidFill>
              </a:rPr>
              <a:t>суффиксальный, при помощи суффикса </a:t>
            </a:r>
            <a:r>
              <a:rPr lang="ru-RU" sz="4000" b="1" dirty="0" smtClean="0">
                <a:solidFill>
                  <a:srgbClr val="002060"/>
                </a:solidFill>
              </a:rPr>
              <a:t>–</a:t>
            </a:r>
            <a:r>
              <a:rPr lang="ru-RU" sz="4000" b="1" dirty="0" err="1" smtClean="0">
                <a:solidFill>
                  <a:srgbClr val="002060"/>
                </a:solidFill>
              </a:rPr>
              <a:t>ск</a:t>
            </a:r>
            <a:r>
              <a:rPr lang="ru-RU" sz="4000" b="1" dirty="0" smtClean="0">
                <a:solidFill>
                  <a:srgbClr val="002060"/>
                </a:solidFill>
              </a:rPr>
              <a:t>-</a:t>
            </a:r>
            <a:r>
              <a:rPr lang="ru-RU" sz="4000" dirty="0" smtClean="0">
                <a:solidFill>
                  <a:srgbClr val="002060"/>
                </a:solidFill>
              </a:rPr>
              <a:t>.</a:t>
            </a:r>
          </a:p>
          <a:p>
            <a:endParaRPr lang="ru-RU" sz="4000" dirty="0" smtClean="0">
              <a:solidFill>
                <a:srgbClr val="002060"/>
              </a:solidFill>
            </a:endParaRPr>
          </a:p>
          <a:p>
            <a:r>
              <a:rPr lang="ru-RU" sz="4000" dirty="0" smtClean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2</a:t>
            </a:r>
            <a:r>
              <a:rPr lang="ru-RU" sz="4000" dirty="0" smtClean="0">
                <a:solidFill>
                  <a:srgbClr val="002060"/>
                </a:solidFill>
              </a:rPr>
              <a:t> - приставочно-суффиксальный, приставка </a:t>
            </a:r>
            <a:r>
              <a:rPr lang="ru-RU" sz="4000" b="1" dirty="0" smtClean="0">
                <a:solidFill>
                  <a:srgbClr val="002060"/>
                </a:solidFill>
              </a:rPr>
              <a:t>об-</a:t>
            </a:r>
            <a:r>
              <a:rPr lang="ru-RU" sz="4000" dirty="0" smtClean="0">
                <a:solidFill>
                  <a:srgbClr val="002060"/>
                </a:solidFill>
              </a:rPr>
              <a:t>, суффиксы </a:t>
            </a:r>
            <a:r>
              <a:rPr lang="ru-RU" sz="4000" b="1" dirty="0" smtClean="0">
                <a:solidFill>
                  <a:srgbClr val="002060"/>
                </a:solidFill>
              </a:rPr>
              <a:t>–</a:t>
            </a:r>
            <a:r>
              <a:rPr lang="ru-RU" sz="4000" b="1" dirty="0" err="1" smtClean="0">
                <a:solidFill>
                  <a:srgbClr val="002060"/>
                </a:solidFill>
              </a:rPr>
              <a:t>ене</a:t>
            </a:r>
            <a:r>
              <a:rPr lang="ru-RU" sz="4000" b="1" dirty="0" smtClean="0">
                <a:solidFill>
                  <a:srgbClr val="002060"/>
                </a:solidFill>
              </a:rPr>
              <a:t>-, -л-</a:t>
            </a:r>
            <a:r>
              <a:rPr lang="ru-RU" sz="40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4000" b="1" dirty="0" smtClean="0"/>
              <a:t>    </a:t>
            </a:r>
            <a:endParaRPr lang="ru-RU" sz="4000" dirty="0" smtClean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5786446" y="5643578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</a:t>
            </a:r>
            <a:r>
              <a:rPr lang="ru-RU" dirty="0" err="1" smtClean="0"/>
              <a:t>морфемики</a:t>
            </a:r>
            <a:r>
              <a:rPr lang="ru-RU" dirty="0" smtClean="0"/>
              <a:t>!  50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500174"/>
            <a:ext cx="800105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3600" b="1" i="1" dirty="0" smtClean="0">
                <a:solidFill>
                  <a:srgbClr val="002060"/>
                </a:solidFill>
              </a:rPr>
              <a:t>Укажите ряд, в котором все слова однокоренные</a:t>
            </a:r>
          </a:p>
          <a:p>
            <a:pPr algn="ctr" fontAlgn="base"/>
            <a:r>
              <a:rPr lang="ru-RU" sz="4400" b="1" dirty="0" smtClean="0">
                <a:solidFill>
                  <a:srgbClr val="002060"/>
                </a:solidFill>
              </a:rPr>
              <a:t>1) вода, водитель, водный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2) лес, лесной, лесник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3) гора, горный, гореть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4) вести, приведёт, привет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72132" y="564357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hlinkClick r:id="rId2" action="ppaction://hlinksldjump"/>
              </a:rPr>
              <a:t>Ответ</a:t>
            </a:r>
            <a:endParaRPr lang="ru-RU" sz="2800" b="1" i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</a:t>
            </a:r>
            <a:r>
              <a:rPr lang="ru-RU" dirty="0" err="1" smtClean="0"/>
              <a:t>морфемики</a:t>
            </a:r>
            <a:r>
              <a:rPr lang="ru-RU" dirty="0" smtClean="0"/>
              <a:t>!  50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143116"/>
            <a:ext cx="7572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2) лес, лесной, лесник</a:t>
            </a:r>
            <a:endParaRPr lang="ru-RU" sz="48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5500694" y="5500702"/>
            <a:ext cx="785818" cy="7143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Всякая всячина 10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643050"/>
            <a:ext cx="7572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i="1" dirty="0" smtClean="0">
                <a:solidFill>
                  <a:srgbClr val="002060"/>
                </a:solidFill>
              </a:rPr>
              <a:t>От какого прилагательного, обозначаю­щего размер, надо отбросить первую букву </a:t>
            </a:r>
            <a:r>
              <a:rPr lang="ru-RU" sz="3600" b="1" i="1" dirty="0" smtClean="0">
                <a:solidFill>
                  <a:srgbClr val="C00000"/>
                </a:solidFill>
              </a:rPr>
              <a:t>м</a:t>
            </a:r>
            <a:r>
              <a:rPr lang="ru-RU" sz="3600" b="1" i="1" dirty="0" smtClean="0">
                <a:solidFill>
                  <a:srgbClr val="002060"/>
                </a:solidFill>
              </a:rPr>
              <a:t>,  чтобы  превратить  его  в  прилагательное, обозначающее цвет?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7620" y="4500570"/>
            <a:ext cx="44291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Малый </a:t>
            </a:r>
            <a:r>
              <a:rPr lang="ru-RU" sz="2800" b="1" dirty="0" smtClean="0">
                <a:solidFill>
                  <a:srgbClr val="C00000"/>
                </a:solidFill>
              </a:rPr>
              <a:t>— </a:t>
            </a:r>
            <a:r>
              <a:rPr lang="ru-RU" sz="2800" b="1" i="1" dirty="0" smtClean="0">
                <a:solidFill>
                  <a:srgbClr val="C00000"/>
                </a:solidFill>
              </a:rPr>
              <a:t>алый,        маленький </a:t>
            </a:r>
            <a:r>
              <a:rPr lang="ru-RU" sz="2800" b="1" dirty="0" smtClean="0">
                <a:solidFill>
                  <a:srgbClr val="C00000"/>
                </a:solidFill>
              </a:rPr>
              <a:t>— </a:t>
            </a:r>
            <a:r>
              <a:rPr lang="ru-RU" sz="2800" b="1" i="1" dirty="0" smtClean="0">
                <a:solidFill>
                  <a:srgbClr val="C00000"/>
                </a:solidFill>
              </a:rPr>
              <a:t>аленький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478632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Ответ:  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7" name="Управляющая кнопка: в конец 6">
            <a:hlinkClick r:id="rId3" action="ppaction://hlinksldjump" highlightClick="1"/>
          </p:cNvPr>
          <p:cNvSpPr/>
          <p:nvPr/>
        </p:nvSpPr>
        <p:spPr>
          <a:xfrm>
            <a:off x="5715008" y="6286520"/>
            <a:ext cx="1071570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Всякая всячина 20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1571613"/>
            <a:ext cx="6429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70C0"/>
                </a:solidFill>
                <a:latin typeface="Arial Unicode MS" pitchFamily="34" charset="-128"/>
              </a:rPr>
              <a:t>Подберите правильные окончания к прилагательным</a:t>
            </a:r>
            <a:endParaRPr lang="ru-RU" b="1" dirty="0">
              <a:solidFill>
                <a:srgbClr val="0070C0"/>
              </a:solidFill>
              <a:latin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1790090"/>
            <a:ext cx="30003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b="1" dirty="0" smtClean="0">
              <a:solidFill>
                <a:schemeClr val="accent1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Колюч…      ежа</a:t>
            </a:r>
          </a:p>
          <a:p>
            <a:pPr>
              <a:spcBef>
                <a:spcPct val="50000"/>
              </a:spcBef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В свеж…     воздухе</a:t>
            </a:r>
          </a:p>
          <a:p>
            <a:pPr>
              <a:spcBef>
                <a:spcPct val="50000"/>
              </a:spcBef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На горяч…     песке</a:t>
            </a:r>
          </a:p>
          <a:p>
            <a:pPr>
              <a:spcBef>
                <a:spcPct val="50000"/>
              </a:spcBef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От </a:t>
            </a:r>
            <a:r>
              <a:rPr lang="ru-RU" sz="2400" b="1" dirty="0" err="1" smtClean="0">
                <a:solidFill>
                  <a:srgbClr val="002060"/>
                </a:solidFill>
              </a:rPr>
              <a:t>жарк</a:t>
            </a:r>
            <a:r>
              <a:rPr lang="ru-RU" sz="2400" b="1" dirty="0" smtClean="0">
                <a:solidFill>
                  <a:srgbClr val="002060"/>
                </a:solidFill>
              </a:rPr>
              <a:t>…      солнца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86314" y="3286124"/>
            <a:ext cx="1071570" cy="428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им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072198" y="2214554"/>
            <a:ext cx="1000132" cy="428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его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15206" y="2214554"/>
            <a:ext cx="1214446" cy="428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иго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929190" y="2285992"/>
            <a:ext cx="1071570" cy="35719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800000"/>
                </a:solidFill>
              </a:rPr>
              <a:t>иво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000760" y="3286124"/>
            <a:ext cx="1071570" cy="428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800000"/>
                </a:solidFill>
              </a:rPr>
              <a:t>ом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286644" y="3286124"/>
            <a:ext cx="1071570" cy="428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ем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903879" y="4500554"/>
            <a:ext cx="1071570" cy="428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им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072198" y="4429132"/>
            <a:ext cx="1071570" cy="57150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ем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286644" y="4500570"/>
            <a:ext cx="1071570" cy="428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800000"/>
                </a:solidFill>
              </a:rPr>
              <a:t>ом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143504" y="5572140"/>
            <a:ext cx="1071570" cy="428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ого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286512" y="5572140"/>
            <a:ext cx="1071570" cy="428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800000"/>
                </a:solidFill>
              </a:rPr>
              <a:t>ово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358082" y="5572140"/>
            <a:ext cx="1071570" cy="4286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800000"/>
                </a:solidFill>
              </a:rPr>
              <a:t>ова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8" name="Управляющая кнопка: в конец 17">
            <a:hlinkClick r:id="rId3" action="ppaction://hlinksldjump" highlightClick="1"/>
          </p:cNvPr>
          <p:cNvSpPr/>
          <p:nvPr/>
        </p:nvSpPr>
        <p:spPr>
          <a:xfrm>
            <a:off x="5643570" y="6357958"/>
            <a:ext cx="100013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59259E-6 L -0.45122 0.00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58681 0.0092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01481 C -0.13316 -0.01805 -0.2658 -0.02153 -0.32726 -0.02222 C -0.38872 -0.02222 -0.35573 -0.02176 -0.37014 -0.01991 C -0.38473 -0.01782 -0.40591 -0.01134 -0.41459 -0.00972 C -0.42257 -0.00717 -0.42136 -0.00879 -0.42205 -0.00879 " pathEditMode="relative" rAng="0" ptsTypes="aaaaA">
                                      <p:cBhvr>
                                        <p:cTn id="4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321 -0.0090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Всякая всячина 30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7741224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714612" y="4857760"/>
            <a:ext cx="1226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Ответ: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000496" y="4714884"/>
            <a:ext cx="357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800000"/>
                </a:solidFill>
              </a:rPr>
              <a:t>СКЛОНЕНИЕ</a:t>
            </a:r>
            <a:endParaRPr lang="ru-RU" sz="4400" b="1" i="1" dirty="0">
              <a:solidFill>
                <a:srgbClr val="800000"/>
              </a:solidFill>
            </a:endParaRPr>
          </a:p>
        </p:txBody>
      </p:sp>
      <p:sp>
        <p:nvSpPr>
          <p:cNvPr id="7" name="Управляющая кнопка: в конец 6">
            <a:hlinkClick r:id="rId3" action="ppaction://hlinksldjump" highlightClick="1"/>
          </p:cNvPr>
          <p:cNvSpPr/>
          <p:nvPr/>
        </p:nvSpPr>
        <p:spPr>
          <a:xfrm>
            <a:off x="5786446" y="6072206"/>
            <a:ext cx="1071570" cy="42862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Всякая всячина 40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500174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Фразеологическая загадка.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071678"/>
            <a:ext cx="76438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002060"/>
                </a:solidFill>
              </a:rPr>
              <a:t>Не белье, а можно вешать. Не орех, а может раскалываться. Не игрушка, а можно ломать. Она бывает горячей, дырявой, садовой. Лучше, если их две. Если вас что-то беспокоит, она болит. А если человек кого-то подвел, ее могут намылить или даже снять.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4929198"/>
            <a:ext cx="152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Ответ: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4786322"/>
            <a:ext cx="32147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Голова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Управляющая кнопка: в конец 6">
            <a:hlinkClick r:id="rId2" action="ppaction://hlinksldjump" highlightClick="1"/>
          </p:cNvPr>
          <p:cNvSpPr/>
          <p:nvPr/>
        </p:nvSpPr>
        <p:spPr>
          <a:xfrm>
            <a:off x="6000760" y="6000768"/>
            <a:ext cx="1214446" cy="50006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Всякая всячина 50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1428736"/>
            <a:ext cx="8715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Назовите </a:t>
            </a:r>
            <a:r>
              <a:rPr lang="ru-RU" sz="3200" b="1" i="1" dirty="0" smtClean="0">
                <a:solidFill>
                  <a:srgbClr val="0070C0"/>
                </a:solidFill>
              </a:rPr>
              <a:t>относительные</a:t>
            </a:r>
            <a:r>
              <a:rPr lang="ru-RU" sz="3200" b="1" i="1" dirty="0" smtClean="0">
                <a:solidFill>
                  <a:srgbClr val="002060"/>
                </a:solidFill>
              </a:rPr>
              <a:t> прилагательные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071678"/>
            <a:ext cx="185738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Прошлогодний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2000240"/>
            <a:ext cx="171451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</a:rPr>
              <a:t>Деревянный</a:t>
            </a:r>
            <a:endParaRPr lang="ru-RU" sz="2000" b="1" dirty="0">
              <a:solidFill>
                <a:srgbClr val="8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786058"/>
            <a:ext cx="171451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Медвежий</a:t>
            </a:r>
            <a:endParaRPr lang="ru-RU" sz="2400" b="1" dirty="0">
              <a:solidFill>
                <a:srgbClr val="8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2786058"/>
            <a:ext cx="171451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Ледяной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3571876"/>
            <a:ext cx="171451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Кожаный</a:t>
            </a:r>
            <a:endParaRPr lang="ru-RU" sz="2400" b="1" dirty="0">
              <a:solidFill>
                <a:srgbClr val="8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500438"/>
            <a:ext cx="171451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Сладкий</a:t>
            </a:r>
            <a:endParaRPr lang="ru-RU" sz="2400" b="1" dirty="0">
              <a:solidFill>
                <a:srgbClr val="8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449745"/>
            <a:ext cx="2928958" cy="2408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 rot="20899115">
            <a:off x="550243" y="5631662"/>
            <a:ext cx="207170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ошибки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Управляющая кнопка: в конец 11">
            <a:hlinkClick r:id="rId3" action="ppaction://hlinksldjump" highlightClick="1"/>
          </p:cNvPr>
          <p:cNvSpPr/>
          <p:nvPr/>
        </p:nvSpPr>
        <p:spPr>
          <a:xfrm>
            <a:off x="5715008" y="5572140"/>
            <a:ext cx="1143008" cy="64294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носка-облако 12">
            <a:hlinkClick r:id="rId4" action="ppaction://hlinksldjump"/>
          </p:cNvPr>
          <p:cNvSpPr/>
          <p:nvPr/>
        </p:nvSpPr>
        <p:spPr>
          <a:xfrm>
            <a:off x="3214678" y="4357694"/>
            <a:ext cx="2428892" cy="107157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Подсказка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72 -3.33333E-6 L 0.39254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983 -0.00116 L 0.64323 0.0932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5185E-6 L -1.11111E-6 0.3148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3.7037E-7 L -5E-6 0.18912 " pathEditMode="relative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46337 0.136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47136 0.1685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Всякая всячина 50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828836"/>
            <a:ext cx="7715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4000" b="1" dirty="0" smtClean="0">
                <a:solidFill>
                  <a:srgbClr val="FF6600"/>
                </a:solidFill>
              </a:rPr>
              <a:t>относительные прилагательные</a:t>
            </a:r>
            <a:r>
              <a:rPr lang="ru-RU" sz="4000" b="1" dirty="0" smtClean="0"/>
              <a:t> обозначают признак предмета, который не может быть в большей или меньшей степени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000364" y="2071678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B0F0"/>
                </a:solidFill>
              </a:rPr>
              <a:t>Подсказка</a:t>
            </a:r>
            <a:endParaRPr lang="ru-RU" sz="4000" b="1" i="1" dirty="0">
              <a:solidFill>
                <a:srgbClr val="00B0F0"/>
              </a:solidFill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5857884" y="5857892"/>
            <a:ext cx="92869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Синтаксический сундучок 10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643050"/>
            <a:ext cx="8001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Определите синтаксическую роль выделенного прилагательного  в предложении.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714620"/>
            <a:ext cx="892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Зимним </a:t>
            </a:r>
            <a:r>
              <a:rPr lang="ru-RU" sz="3600" i="1" dirty="0" smtClean="0">
                <a:solidFill>
                  <a:srgbClr val="002060"/>
                </a:solidFill>
              </a:rPr>
              <a:t>холодом пахнуло на поля и на леса.</a:t>
            </a:r>
            <a:endParaRPr lang="ru-RU" sz="3600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4000504"/>
            <a:ext cx="1706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Ответ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488" y="4071942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Синтаксическая роль </a:t>
            </a:r>
            <a:r>
              <a:rPr lang="ru-RU" sz="2400" b="1" dirty="0" smtClean="0">
                <a:solidFill>
                  <a:srgbClr val="800000"/>
                </a:solidFill>
              </a:rPr>
              <a:t>– ОПРЕДЕЛЕНИЕ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Управляющая кнопка: в конец 7">
            <a:hlinkClick r:id="rId2" action="ppaction://hlinksldjump" highlightClick="1"/>
          </p:cNvPr>
          <p:cNvSpPr/>
          <p:nvPr/>
        </p:nvSpPr>
        <p:spPr>
          <a:xfrm>
            <a:off x="5857884" y="6000768"/>
            <a:ext cx="785818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Ах, морфология! 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357158" y="1357312"/>
            <a:ext cx="8358246" cy="307181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предметах признаки укажет,</a:t>
            </a:r>
            <a:br>
              <a:rPr lang="ru-RU" sz="4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Всё ярко, образно расскажет,</a:t>
            </a:r>
            <a:br>
              <a:rPr lang="ru-RU" sz="4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Ответит на любой вопрос:</a:t>
            </a:r>
            <a:br>
              <a:rPr lang="ru-RU" sz="4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400" b="1" dirty="0" smtClean="0">
                <a:ln w="18000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Какой? Какая? Чей? Каков?</a:t>
            </a:r>
            <a:endParaRPr lang="ru-RU" sz="4400" b="1" dirty="0">
              <a:ln w="18000">
                <a:solidFill>
                  <a:schemeClr val="tx2">
                    <a:lumMod val="50000"/>
                  </a:schemeClr>
                </a:solidFill>
                <a:prstDash val="solid"/>
                <a:miter lim="800000"/>
              </a:ln>
              <a:solidFill>
                <a:schemeClr val="tx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785786" y="4714884"/>
            <a:ext cx="3071815" cy="100013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>
                <a:hlinkClick r:id="rId3" action="ppaction://hlinksldjump"/>
              </a:rPr>
              <a:t>Ответ</a:t>
            </a:r>
            <a:endParaRPr lang="ru-RU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6" name="Управляющая кнопка: в конец 5">
            <a:hlinkClick r:id="rId4" action="ppaction://hlinksldjump" highlightClick="1"/>
          </p:cNvPr>
          <p:cNvSpPr/>
          <p:nvPr/>
        </p:nvSpPr>
        <p:spPr>
          <a:xfrm>
            <a:off x="5929322" y="5214950"/>
            <a:ext cx="1143008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6366131"/>
      </p:ext>
    </p:extLst>
  </p:cSld>
  <p:clrMapOvr>
    <a:masterClrMapping/>
  </p:clrMapOvr>
  <p:transition advClick="0"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Синтаксический сундучок 20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643051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Дополните предложения прилагательными</a:t>
            </a:r>
            <a:r>
              <a:rPr lang="ru-RU" b="1" i="1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357431"/>
            <a:ext cx="864399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Великолепен вид   ……       леса. </a:t>
            </a:r>
          </a:p>
          <a:p>
            <a:r>
              <a:rPr lang="ru-RU" sz="4400" dirty="0" smtClean="0"/>
              <a:t>Все покрыто ……              снегом. </a:t>
            </a:r>
          </a:p>
          <a:p>
            <a:r>
              <a:rPr lang="ru-RU" sz="4400" dirty="0" smtClean="0"/>
              <a:t>…….          воздух тонок и жгуч.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15074" y="4929198"/>
            <a:ext cx="1928826" cy="500066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зимнего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5429264"/>
            <a:ext cx="2357454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белым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5857892"/>
            <a:ext cx="2143140" cy="642942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Морозный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3793" t="20690" r="13793" b="10345"/>
          <a:stretch>
            <a:fillRect/>
          </a:stretch>
        </p:blipFill>
        <p:spPr bwMode="auto">
          <a:xfrm>
            <a:off x="5429256" y="4500570"/>
            <a:ext cx="3714744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5857884" y="5429264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Помощь сундучка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1" name="Управляющая кнопка: в конец 10">
            <a:hlinkClick r:id="rId3" action="ppaction://hlinksldjump" highlightClick="1"/>
          </p:cNvPr>
          <p:cNvSpPr/>
          <p:nvPr/>
        </p:nvSpPr>
        <p:spPr>
          <a:xfrm>
            <a:off x="1928794" y="6000768"/>
            <a:ext cx="1071570" cy="57150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2407 L -0.18264 -0.349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3935 L -0.28507 -0.343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-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59 -0.02292 L -0.6592 -0.2854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Синтаксический сундучок 30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500174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Найди прилагательные, укажи их род, выбери строку, в которой дан правильный ответ: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002060"/>
                </a:solidFill>
              </a:rPr>
              <a:t>«</a:t>
            </a:r>
            <a:r>
              <a:rPr lang="ru-RU" sz="3200" b="1" i="1" dirty="0" smtClean="0">
                <a:solidFill>
                  <a:srgbClr val="002060"/>
                </a:solidFill>
              </a:rPr>
              <a:t>Я снова здесь, в семье родной! Мой край задумчивый и нежный!»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429000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А) родной (ж.р.), задумчивый (м.р.), нежный (м.р.)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Б) родной (ср.р.), задумчивый (м.р.), нежный (м.р.)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В) родной (м.р.), нежный (м.р.)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 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4786322"/>
            <a:ext cx="1063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Ответ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4786322"/>
            <a:ext cx="6715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А) родной (ж.р.), задумчивый (м.р.), нежный (м.р.)</a:t>
            </a:r>
          </a:p>
        </p:txBody>
      </p:sp>
      <p:sp>
        <p:nvSpPr>
          <p:cNvPr id="7" name="Управляющая кнопка: в конец 6">
            <a:hlinkClick r:id="rId2" action="ppaction://hlinksldjump" highlightClick="1"/>
          </p:cNvPr>
          <p:cNvSpPr/>
          <p:nvPr/>
        </p:nvSpPr>
        <p:spPr>
          <a:xfrm>
            <a:off x="5786446" y="5715016"/>
            <a:ext cx="714380" cy="42862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Синтаксический сундучок 40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571612"/>
            <a:ext cx="8001056" cy="2142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0070C0"/>
                </a:solidFill>
              </a:rPr>
              <a:t>Объясните расстановку знаков препинания в предложении.</a:t>
            </a:r>
          </a:p>
          <a:p>
            <a:pPr>
              <a:lnSpc>
                <a:spcPct val="90000"/>
              </a:lnSpc>
            </a:pPr>
            <a:endParaRPr lang="ru-RU" sz="2800" b="1" i="1" dirty="0" smtClean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3200" b="1" i="1" dirty="0" smtClean="0"/>
              <a:t>   </a:t>
            </a:r>
            <a:r>
              <a:rPr lang="ru-RU" sz="3200" b="1" i="1" dirty="0" smtClean="0">
                <a:solidFill>
                  <a:srgbClr val="002060"/>
                </a:solidFill>
              </a:rPr>
              <a:t>Не родись ни хорошим, ни пригожим, а родись счастливым.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1538" y="4357694"/>
            <a:ext cx="1048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Ответ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4000504"/>
            <a:ext cx="5857916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800" dirty="0" smtClean="0">
                <a:solidFill>
                  <a:srgbClr val="C00000"/>
                </a:solidFill>
              </a:rPr>
              <a:t>1. </a:t>
            </a:r>
            <a:r>
              <a:rPr lang="ru-RU" sz="2800" b="1" dirty="0" smtClean="0">
                <a:solidFill>
                  <a:srgbClr val="C00000"/>
                </a:solidFill>
              </a:rPr>
              <a:t>Первая запятая </a:t>
            </a:r>
            <a:r>
              <a:rPr lang="ru-RU" sz="2800" dirty="0" smtClean="0">
                <a:solidFill>
                  <a:srgbClr val="C00000"/>
                </a:solidFill>
              </a:rPr>
              <a:t>разделяет однородные определения.</a:t>
            </a:r>
          </a:p>
          <a:p>
            <a:pPr algn="just">
              <a:lnSpc>
                <a:spcPct val="90000"/>
              </a:lnSpc>
            </a:pPr>
            <a:r>
              <a:rPr lang="ru-RU" sz="2800" dirty="0" smtClean="0">
                <a:solidFill>
                  <a:srgbClr val="C00000"/>
                </a:solidFill>
              </a:rPr>
              <a:t>2. </a:t>
            </a:r>
            <a:r>
              <a:rPr lang="ru-RU" sz="2800" b="1" dirty="0" smtClean="0">
                <a:solidFill>
                  <a:srgbClr val="C00000"/>
                </a:solidFill>
              </a:rPr>
              <a:t>Вторая запятая</a:t>
            </a:r>
            <a:r>
              <a:rPr lang="ru-RU" sz="2800" dirty="0" smtClean="0">
                <a:solidFill>
                  <a:srgbClr val="C00000"/>
                </a:solidFill>
              </a:rPr>
              <a:t> обязательно нужна перед союзом 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dirty="0" smtClean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6" name="Управляющая кнопка: в конец 5">
            <a:hlinkClick r:id="rId2" action="ppaction://hlinksldjump" highlightClick="1"/>
          </p:cNvPr>
          <p:cNvSpPr/>
          <p:nvPr/>
        </p:nvSpPr>
        <p:spPr>
          <a:xfrm>
            <a:off x="5715008" y="5929330"/>
            <a:ext cx="1000132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Синтаксический сундучок 50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357430"/>
            <a:ext cx="75009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Я главные члены ищу в предложении.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Подлежащего нет, где-то спряталось снова.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Оно со сказуемым в соединении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Составляет    ...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4612" y="1785926"/>
            <a:ext cx="3990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Сюрприз –загадка!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5500702"/>
            <a:ext cx="4714908" cy="714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грамматическую основу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13793" t="20690" r="13793" b="10345"/>
          <a:stretch>
            <a:fillRect/>
          </a:stretch>
        </p:blipFill>
        <p:spPr bwMode="auto">
          <a:xfrm>
            <a:off x="4143372" y="5169101"/>
            <a:ext cx="4714908" cy="1688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500694" y="5572140"/>
            <a:ext cx="22022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Помощь сундучка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Управляющая кнопка: в конец 7">
            <a:hlinkClick r:id="rId3" action="ppaction://hlinksldjump" highlightClick="1"/>
          </p:cNvPr>
          <p:cNvSpPr/>
          <p:nvPr/>
        </p:nvSpPr>
        <p:spPr>
          <a:xfrm>
            <a:off x="1857356" y="5857892"/>
            <a:ext cx="1071570" cy="42862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35 -0.02868 L -0.09271 -0.175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Веселая орфография 10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00174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Укажите прилагательное с суффиксом </a:t>
            </a:r>
            <a:r>
              <a:rPr lang="ru-RU" sz="2800" b="1" dirty="0" smtClean="0">
                <a:solidFill>
                  <a:srgbClr val="002060"/>
                </a:solidFill>
              </a:rPr>
              <a:t>–ОВ-</a:t>
            </a:r>
            <a:r>
              <a:rPr lang="ru-RU" sz="2800" b="1" dirty="0" smtClean="0">
                <a:solidFill>
                  <a:srgbClr val="0070C0"/>
                </a:solidFill>
              </a:rPr>
              <a:t>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000240"/>
            <a:ext cx="39290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А. плюш..вый</a:t>
            </a:r>
            <a:br>
              <a:rPr lang="ru-RU" sz="3600" dirty="0" smtClean="0"/>
            </a:br>
            <a:r>
              <a:rPr lang="ru-RU" sz="3600" dirty="0" smtClean="0"/>
              <a:t>Б. </a:t>
            </a:r>
            <a:r>
              <a:rPr lang="ru-RU" sz="3600" dirty="0" err="1" smtClean="0"/>
              <a:t>ситц</a:t>
            </a:r>
            <a:r>
              <a:rPr lang="ru-RU" sz="3600" dirty="0" smtClean="0"/>
              <a:t>..вый</a:t>
            </a:r>
            <a:br>
              <a:rPr lang="ru-RU" sz="3600" dirty="0" smtClean="0"/>
            </a:br>
            <a:r>
              <a:rPr lang="ru-RU" sz="3600" dirty="0" smtClean="0"/>
              <a:t>В. ключ..вой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715140" y="2357430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err="1" smtClean="0">
                <a:solidFill>
                  <a:srgbClr val="C00000"/>
                </a:solidFill>
              </a:rPr>
              <a:t>ов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rot="18751958" flipH="1">
            <a:off x="6890732" y="2369381"/>
            <a:ext cx="434635" cy="473780"/>
          </a:xfrm>
          <a:prstGeom prst="halfFrame">
            <a:avLst>
              <a:gd name="adj1" fmla="val 11209"/>
              <a:gd name="adj2" fmla="val 766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3786190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prstClr val="black"/>
                </a:solidFill>
              </a:rPr>
              <a:t>Г. </a:t>
            </a:r>
            <a:r>
              <a:rPr lang="ru-RU" sz="3600" dirty="0" err="1" smtClean="0">
                <a:solidFill>
                  <a:prstClr val="black"/>
                </a:solidFill>
              </a:rPr>
              <a:t>свинц</a:t>
            </a:r>
            <a:r>
              <a:rPr lang="ru-RU" sz="3600" dirty="0" smtClean="0">
                <a:solidFill>
                  <a:prstClr val="black"/>
                </a:solidFill>
              </a:rPr>
              <a:t> ..  вый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9" name="Управляющая кнопка: в конец 8">
            <a:hlinkClick r:id="rId2" action="ppaction://hlinksldjump" highlightClick="1"/>
          </p:cNvPr>
          <p:cNvSpPr/>
          <p:nvPr/>
        </p:nvSpPr>
        <p:spPr>
          <a:xfrm>
            <a:off x="6000760" y="5715016"/>
            <a:ext cx="714380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188 0.00647 L 0.48698 -0.0881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82979E-6 L 0.00087 0.100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Веселая орфография 20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643050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 </a:t>
            </a:r>
            <a:r>
              <a:rPr lang="ru-RU" sz="3200" b="1" dirty="0" smtClean="0">
                <a:solidFill>
                  <a:srgbClr val="0070C0"/>
                </a:solidFill>
              </a:rPr>
              <a:t>«Слитно или раздельно с </a:t>
            </a:r>
            <a:r>
              <a:rPr lang="ru-RU" sz="3200" b="1" dirty="0" smtClean="0">
                <a:solidFill>
                  <a:srgbClr val="C00000"/>
                </a:solidFill>
              </a:rPr>
              <a:t>НЕ</a:t>
            </a:r>
            <a:r>
              <a:rPr lang="ru-RU" sz="3200" b="1" dirty="0" smtClean="0">
                <a:solidFill>
                  <a:srgbClr val="0070C0"/>
                </a:solidFill>
              </a:rPr>
              <a:t>»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2357430"/>
            <a:ext cx="3357586" cy="7143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нисколько (не) интересная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3143248"/>
            <a:ext cx="3357586" cy="7143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(не)красивый поступок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3929066"/>
            <a:ext cx="3357586" cy="7143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(не) широкая, а узкая 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4714884"/>
            <a:ext cx="3357586" cy="7143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(не)высокий кустарник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5500702"/>
            <a:ext cx="3357586" cy="7143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 вовсе  (не)вежливый 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214311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«СЛИТНО»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0826" y="2143116"/>
            <a:ext cx="24411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«РАЗДЕЛЬНО»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428596" y="4857760"/>
            <a:ext cx="1928826" cy="1071570"/>
          </a:xfrm>
          <a:prstGeom prst="wedgeEllipseCallout">
            <a:avLst>
              <a:gd name="adj1" fmla="val -48428"/>
              <a:gd name="adj2" fmla="val 9943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hlinkClick r:id="rId3" action="ppaction://hlinksldjump"/>
              </a:rPr>
              <a:t>Подсказка</a:t>
            </a:r>
            <a:endParaRPr lang="ru-RU" sz="2000" dirty="0">
              <a:ln>
                <a:solidFill>
                  <a:srgbClr val="7030A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3857620" y="6286520"/>
            <a:ext cx="1000132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725 -0.00093 C 0.18819 0.00115 0.18993 0.00277 0.19826 0.0111 C 0.20156 0.0178 0.20538 0.02035 0.20868 0.02706 C 0.21128 0.03793 0.23177 0.04255 0.23993 0.04278 C 0.26684 0.04324 0.29375 0.04278 0.32066 0.04278 " pathEditMode="relative" rAng="0" ptsTypes="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028 0.00995 C -0.20243 0.00648 -0.20816 0.00209 -0.21927 -0.00092 C -0.22552 -0.00878 -0.23559 -0.0141 -0.24375 -0.02081 C -0.25226 -0.02775 -0.25851 -0.03422 -0.26806 -0.04024 C -0.27118 -0.04972 -0.27813 -0.05851 -0.28351 -0.06729 C -0.28611 -0.07123 -0.28542 -0.07493 -0.29028 -0.07793 C -0.29983 -0.08395 -0.33056 -0.08163 -0.33455 -0.08163 " pathEditMode="relative" rAng="0" ptsTypes="ffffff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906 -0.00208 C 0.20087 -0.00763 0.21284 -0.00994 0.22482 -0.01411 C 0.23125 -0.0222 0.23854 -0.02636 0.24583 -0.03191 C 0.25243 -0.03677 0.25607 -0.04255 0.26215 -0.04787 C 0.26944 -0.07609 0.30486 -0.06961 0.31892 -0.06961 " pathEditMode="relative" ptsTypes="ffff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011 0.01272 C -0.2092 0.01133 -0.22292 0.00809 -0.2408 0.00462 C -0.24497 -0.0037 -0.24705 -0.01295 -0.25122 -0.02105 C -0.25261 -0.04186 -0.25348 -0.06522 -0.25868 -0.08488 C -0.2592 -0.1013 -0.25747 -0.1376 -0.26459 -0.15634 C -0.26684 -0.16212 -0.27275 -0.16212 -0.27657 -0.1642 C -0.29757 -0.176 -0.30677 -0.17623 -0.33177 -0.17623 " pathEditMode="relative" ptsTypes="ffffff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305 -0.00301 C 0.20104 -0.00671 0.20764 -0.01342 0.21545 -0.01712 C 0.21753 -0.02105 0.22048 -0.02429 0.22152 -0.02891 C 0.22517 -0.04441 0.22604 -0.06291 0.23489 -0.0747 C 0.23715 -0.08303 0.23923 -0.08835 0.24392 -0.09459 C 0.24583 -0.10269 0.25 -0.10708 0.25277 -0.11448 C 0.25521 -0.12073 0.25659 -0.12512 0.26024 -0.13044 C 0.26128 -0.13437 0.26163 -0.13853 0.26319 -0.14223 C 0.26493 -0.1464 0.26927 -0.15426 0.26927 -0.15403 C 0.26962 -0.15565 0.27152 -0.16467 0.27222 -0.16605 C 0.2776 -0.17785 0.29462 -0.17762 0.30347 -0.18016 C 0.3092 -0.18178 0.31562 -0.18594 0.32152 -0.18594 " pathEditMode="relative" rAng="0" ptsTypes="fffffffffff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09758"/>
          </a:xfrm>
        </p:spPr>
        <p:txBody>
          <a:bodyPr/>
          <a:lstStyle/>
          <a:p>
            <a:r>
              <a:rPr lang="ru-RU" dirty="0" smtClean="0"/>
              <a:t>Веселая орфография 20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305342"/>
            <a:ext cx="84296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u="sng" dirty="0" smtClean="0">
                <a:solidFill>
                  <a:srgbClr val="C00000"/>
                </a:solidFill>
              </a:rPr>
              <a:t>Не </a:t>
            </a:r>
            <a:r>
              <a:rPr lang="ru-RU" sz="2400" b="1" u="sng" dirty="0" smtClean="0">
                <a:solidFill>
                  <a:srgbClr val="C00000"/>
                </a:solidFill>
              </a:rPr>
              <a:t>с прилагательными пишется слитно: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 если слово не употребляется без НЕ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если прилагательное с Не может быть заменено синонимом без Не или близким по значению выражением</a:t>
            </a:r>
          </a:p>
          <a:p>
            <a:pPr algn="ctr">
              <a:spcBef>
                <a:spcPct val="50000"/>
              </a:spcBef>
            </a:pPr>
            <a:r>
              <a:rPr lang="ru-RU" sz="2400" u="sng" dirty="0" smtClean="0">
                <a:solidFill>
                  <a:srgbClr val="C00000"/>
                </a:solidFill>
              </a:rPr>
              <a:t>НЕ </a:t>
            </a:r>
            <a:r>
              <a:rPr lang="ru-RU" sz="2400" b="1" u="sng" dirty="0" smtClean="0">
                <a:solidFill>
                  <a:srgbClr val="C00000"/>
                </a:solidFill>
              </a:rPr>
              <a:t>с прилагательными пишется раздельно: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если в предложении есть противопоставление с союзом А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 если к прилагательному относятся слова </a:t>
            </a:r>
            <a:r>
              <a:rPr lang="ru-RU" sz="2400" b="1" i="1" dirty="0" smtClean="0">
                <a:solidFill>
                  <a:srgbClr val="C00000"/>
                </a:solidFill>
              </a:rPr>
              <a:t>далеко не, вовсе не, ничуть не, нисколько не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previousslide" highlightClick="1"/>
          </p:cNvPr>
          <p:cNvSpPr/>
          <p:nvPr/>
        </p:nvSpPr>
        <p:spPr>
          <a:xfrm>
            <a:off x="1928794" y="5857892"/>
            <a:ext cx="1000132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Веселая орфография 30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71736" y="1571612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Одна или две буквы – </a:t>
            </a:r>
            <a:r>
              <a:rPr lang="ru-RU" sz="2800" b="1" dirty="0" smtClean="0">
                <a:solidFill>
                  <a:srgbClr val="C00000"/>
                </a:solidFill>
              </a:rPr>
              <a:t>Н </a:t>
            </a:r>
            <a:r>
              <a:rPr lang="ru-RU" sz="2800" b="1" dirty="0" smtClean="0">
                <a:solidFill>
                  <a:srgbClr val="002060"/>
                </a:solidFill>
              </a:rPr>
              <a:t>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92880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-Н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00958" y="1857364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-НН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2428868"/>
            <a:ext cx="2500330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rgbClr val="002060"/>
                </a:solidFill>
              </a:rPr>
              <a:t>деревя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?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ый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3071810"/>
            <a:ext cx="2500330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rgbClr val="002060"/>
                </a:solidFill>
              </a:rPr>
              <a:t>Песча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?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ый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714752"/>
            <a:ext cx="2500330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rgbClr val="002060"/>
                </a:solidFill>
              </a:rPr>
              <a:t>Глиня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?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ый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4357694"/>
            <a:ext cx="2500330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Лу </a:t>
            </a:r>
            <a:r>
              <a:rPr lang="ru-RU" sz="2800" b="1" i="1" dirty="0" smtClean="0">
                <a:solidFill>
                  <a:srgbClr val="C00000"/>
                </a:solidFill>
              </a:rPr>
              <a:t>?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ый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5000636"/>
            <a:ext cx="2500330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Кожа </a:t>
            </a:r>
            <a:r>
              <a:rPr lang="ru-RU" sz="2800" b="1" i="1" dirty="0" smtClean="0">
                <a:solidFill>
                  <a:srgbClr val="C00000"/>
                </a:solidFill>
              </a:rPr>
              <a:t>?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ый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5643578"/>
            <a:ext cx="2500330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Стари</a:t>
            </a:r>
            <a:r>
              <a:rPr lang="ru-RU" sz="2800" b="1" i="1" dirty="0" smtClean="0">
                <a:solidFill>
                  <a:srgbClr val="C00000"/>
                </a:solidFill>
              </a:rPr>
              <a:t>?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ая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7500926" y="5500702"/>
            <a:ext cx="1643074" cy="785818"/>
          </a:xfrm>
          <a:prstGeom prst="wedgeEllipseCallout">
            <a:avLst>
              <a:gd name="adj1" fmla="val -48428"/>
              <a:gd name="adj2" fmla="val 9943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hlinkClick r:id="rId2" action="ppaction://hlinksldjump"/>
              </a:rPr>
              <a:t>Подсказка</a:t>
            </a:r>
            <a:endParaRPr lang="ru-RU" sz="2000" b="1" dirty="0">
              <a:ln>
                <a:solidFill>
                  <a:srgbClr val="7030A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" name="Управляющая кнопка: в конец 12">
            <a:hlinkClick r:id="rId3" action="ppaction://hlinksldjump" highlightClick="1"/>
          </p:cNvPr>
          <p:cNvSpPr/>
          <p:nvPr/>
        </p:nvSpPr>
        <p:spPr>
          <a:xfrm>
            <a:off x="3929058" y="6357958"/>
            <a:ext cx="1143008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66 -0.01966 C 0.17257 -0.0185 0.19983 -0.02174 0.22622 -0.0155 C 0.22934 -0.0148 0.22986 -0.00856 0.23212 -0.00555 C 0.23316 -0.00139 0.23438 0.00925 0.23663 0.01225 C 0.23976 0.01642 0.26025 0.01734 0.26493 0.01827 C 0.29913 0.03237 0.34618 0.02428 0.37691 0.02428 " pathEditMode="relative" rAng="0" ptsTypes="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45 -0.00069 C -0.17205 -0.00185 -0.1875 0.00069 -0.21354 -0.00856 C -0.2151 -0.00994 -0.21649 -0.01133 -0.21805 -0.01249 C -0.21944 -0.01341 -0.22118 -0.01364 -0.22257 -0.01457 C -0.23038 -0.02035 -0.23229 -0.02313 -0.24045 -0.02636 C -0.25035 -0.03955 -0.26337 -0.04348 -0.27621 -0.05018 C -0.28021 -0.05573 -0.28437 -0.05782 -0.28975 -0.06013 C -0.3066 -0.08395 -0.33819 -0.07007 -0.35833 -0.07007 " pathEditMode="relative" rAng="0" ptsTypes="fffffff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" y="-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54 0.00579 C -0.20347 0.00301 -0.20764 0.00486 -0.24896 -0.00231 C -0.26285 -0.00809 -0.27691 -0.01225 -0.2908 -0.01804 C -0.29982 -0.03654 -0.3151 -0.04532 -0.33107 -0.04787 C -0.35312 -0.04602 -0.34514 -0.04602 -0.35503 -0.04602 " pathEditMode="relative" ptsTypes="ffff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05 0.00532 C -0.17274 0.00023 -0.20243 -0.00231 -0.23107 -0.01457 C -0.23385 -0.01711 -0.2375 -0.01781 -0.2401 -0.02058 C -0.24479 -0.02567 -0.24357 -0.03423 -0.246 -0.04047 C -0.24757 -0.04463 -0.25208 -0.05227 -0.25208 -0.05227 C -0.25382 -0.05967 -0.25694 -0.06499 -0.2625 -0.06822 C -0.26528 -0.06984 -0.27135 -0.07216 -0.27135 -0.07216 C -0.27604 -0.07632 -0.28003 -0.07701 -0.28489 -0.08025 C -0.29392 -0.08626 -0.30173 -0.0895 -0.3118 -0.09204 C -0.32291 -0.10777 -0.33316 -0.108 -0.34896 -0.108 " pathEditMode="relative" ptsTypes="fffffffff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906 -0.00277 C 0.19983 -0.00578 0.16684 -0.00046 0.19566 -0.01272 C 0.20156 -0.02428 0.21094 -0.03307 0.21962 -0.0407 C 0.22552 -0.05273 0.23403 -0.06174 0.23906 -0.07446 C 0.2441 -0.08695 0.24792 -0.10037 0.254 -0.11216 C 0.2559 -0.12049 0.25729 -0.12488 0.26146 -0.13205 C 0.26493 -0.14708 0.26025 -0.12858 0.26597 -0.14408 C 0.26823 -0.15032 0.26893 -0.15587 0.27188 -0.16188 C 0.27344 -0.16882 0.27483 -0.17391 0.27778 -0.17992 C 0.28264 -0.20444 0.29271 -0.20189 0.3092 -0.20374 C 0.33108 -0.20305 0.35295 -0.20282 0.37483 -0.20166 C 0.37743 -0.20143 0.38229 -0.20328 0.38229 -0.19981 C 0.38229 -0.19657 0.37726 -0.19981 0.37483 -0.19981 " pathEditMode="relative" ptsTypes="ffffffffffff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68 -0.01018 C 0.14879 -0.01087 0.16025 -0.01087 0.17153 -0.01203 C 0.18559 -0.01342 0.18941 -0.03539 0.19479 -0.04788 C 0.19792 -0.05504 0.20226 -0.05944 0.20747 -0.06383 C 0.21441 -0.07725 0.21094 -0.07216 0.2165 -0.07979 C 0.21962 -0.08973 0.22396 -0.09575 0.23073 -0.10153 C 0.23438 -0.10847 0.23681 -0.11078 0.24306 -0.11356 C 0.25209 -0.12466 0.24011 -0.11078 0.25087 -0.11934 C 0.25209 -0.12026 0.25313 -0.12188 0.254 -0.1235 C 0.27396 -0.15588 0.26684 -0.13923 0.32101 -0.14131 C 0.34288 -0.15102 0.34514 -0.14524 0.38195 -0.14524 " pathEditMode="relative" rAng="0" ptsTypes="ffffffffff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Веселая орфография 30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357298"/>
            <a:ext cx="842968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u="sng" dirty="0" smtClean="0">
                <a:solidFill>
                  <a:srgbClr val="C00000"/>
                </a:solidFill>
              </a:rPr>
              <a:t>Две буквы Н пишутся: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 dirty="0" smtClean="0"/>
              <a:t> в прилагательных, образованных при помощи </a:t>
            </a:r>
            <a:r>
              <a:rPr lang="ru-RU" b="1" dirty="0" smtClean="0">
                <a:solidFill>
                  <a:srgbClr val="C00000"/>
                </a:solidFill>
              </a:rPr>
              <a:t>суффикса –Н- от существительных с основой на –</a:t>
            </a:r>
            <a:r>
              <a:rPr lang="ru-RU" b="1" dirty="0" err="1" smtClean="0">
                <a:solidFill>
                  <a:srgbClr val="C00000"/>
                </a:solidFill>
              </a:rPr>
              <a:t>н</a:t>
            </a:r>
            <a:r>
              <a:rPr lang="ru-RU" b="1" dirty="0" smtClean="0">
                <a:solidFill>
                  <a:srgbClr val="C00000"/>
                </a:solidFill>
              </a:rPr>
              <a:t>-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 dirty="0" smtClean="0"/>
              <a:t> в прилагательных, образованных от существительных при помощи </a:t>
            </a:r>
            <a:r>
              <a:rPr lang="ru-RU" b="1" dirty="0" smtClean="0">
                <a:solidFill>
                  <a:srgbClr val="C00000"/>
                </a:solidFill>
              </a:rPr>
              <a:t>суффиксов –</a:t>
            </a:r>
            <a:r>
              <a:rPr lang="ru-RU" b="1" dirty="0" err="1" smtClean="0">
                <a:solidFill>
                  <a:srgbClr val="C00000"/>
                </a:solidFill>
              </a:rPr>
              <a:t>онн</a:t>
            </a:r>
            <a:r>
              <a:rPr lang="ru-RU" b="1" dirty="0" smtClean="0">
                <a:solidFill>
                  <a:srgbClr val="C00000"/>
                </a:solidFill>
              </a:rPr>
              <a:t>-, -</a:t>
            </a:r>
            <a:r>
              <a:rPr lang="ru-RU" b="1" dirty="0" err="1" smtClean="0">
                <a:solidFill>
                  <a:srgbClr val="C00000"/>
                </a:solidFill>
              </a:rPr>
              <a:t>енн</a:t>
            </a:r>
            <a:r>
              <a:rPr lang="ru-RU" b="1" dirty="0" smtClean="0">
                <a:solidFill>
                  <a:srgbClr val="C00000"/>
                </a:solidFill>
              </a:rPr>
              <a:t>-</a:t>
            </a:r>
          </a:p>
          <a:p>
            <a:pPr>
              <a:spcBef>
                <a:spcPct val="50000"/>
              </a:spcBef>
            </a:pPr>
            <a:r>
              <a:rPr lang="ru-RU" b="1" i="1" u="sng" dirty="0" err="1" smtClean="0"/>
              <a:t>Искл</a:t>
            </a:r>
            <a:r>
              <a:rPr lang="ru-RU" b="1" i="1" dirty="0" smtClean="0">
                <a:solidFill>
                  <a:srgbClr val="C00000"/>
                </a:solidFill>
              </a:rPr>
              <a:t>.: ветреный </a:t>
            </a:r>
          </a:p>
          <a:p>
            <a:pPr algn="ctr">
              <a:spcBef>
                <a:spcPct val="50000"/>
              </a:spcBef>
            </a:pPr>
            <a:r>
              <a:rPr lang="ru-RU" b="1" u="sng" dirty="0" smtClean="0">
                <a:solidFill>
                  <a:srgbClr val="C00000"/>
                </a:solidFill>
              </a:rPr>
              <a:t>Одна буква Н пишется: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 dirty="0" smtClean="0"/>
              <a:t> в суффиксе </a:t>
            </a:r>
            <a:r>
              <a:rPr lang="ru-RU" b="1" dirty="0" smtClean="0">
                <a:solidFill>
                  <a:srgbClr val="C00000"/>
                </a:solidFill>
              </a:rPr>
              <a:t>–ин-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 dirty="0" smtClean="0"/>
              <a:t> в суффиксе </a:t>
            </a:r>
            <a:r>
              <a:rPr lang="ru-RU" b="1" dirty="0" smtClean="0">
                <a:solidFill>
                  <a:srgbClr val="C00000"/>
                </a:solidFill>
              </a:rPr>
              <a:t>–ан-, -</a:t>
            </a:r>
            <a:r>
              <a:rPr lang="ru-RU" b="1" dirty="0" err="1" smtClean="0">
                <a:solidFill>
                  <a:srgbClr val="C00000"/>
                </a:solidFill>
              </a:rPr>
              <a:t>ян</a:t>
            </a:r>
            <a:r>
              <a:rPr lang="ru-RU" b="1" dirty="0" smtClean="0">
                <a:solidFill>
                  <a:srgbClr val="C00000"/>
                </a:solidFill>
              </a:rPr>
              <a:t>-</a:t>
            </a:r>
          </a:p>
          <a:p>
            <a:pPr>
              <a:spcBef>
                <a:spcPct val="50000"/>
              </a:spcBef>
            </a:pPr>
            <a:r>
              <a:rPr lang="ru-RU" b="1" i="1" u="sng" dirty="0" err="1" smtClean="0"/>
              <a:t>Искл</a:t>
            </a:r>
            <a:r>
              <a:rPr lang="ru-RU" b="1" dirty="0" smtClean="0"/>
              <a:t>.: </a:t>
            </a:r>
            <a:r>
              <a:rPr lang="ru-RU" b="1" dirty="0" smtClean="0">
                <a:solidFill>
                  <a:srgbClr val="C00000"/>
                </a:solidFill>
              </a:rPr>
              <a:t>оловянный, деревянный, стеклянный</a:t>
            </a:r>
          </a:p>
          <a:p>
            <a:pPr>
              <a:spcBef>
                <a:spcPct val="50000"/>
              </a:spcBef>
            </a:pPr>
            <a:r>
              <a:rPr lang="ru-RU" b="1" dirty="0" smtClean="0"/>
              <a:t>В кратких прилагательных пишется столько же Н, сколько в полных</a:t>
            </a:r>
            <a:endParaRPr lang="ru-RU" b="1" dirty="0"/>
          </a:p>
        </p:txBody>
      </p:sp>
      <p:sp>
        <p:nvSpPr>
          <p:cNvPr id="4" name="Управляющая кнопка: далее 3">
            <a:hlinkClick r:id="" action="ppaction://hlinkshowjump?jump=previousslide" highlightClick="1"/>
          </p:cNvPr>
          <p:cNvSpPr/>
          <p:nvPr/>
        </p:nvSpPr>
        <p:spPr>
          <a:xfrm>
            <a:off x="5715008" y="6000768"/>
            <a:ext cx="1000132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012974"/>
          </a:xfrm>
        </p:spPr>
        <p:txBody>
          <a:bodyPr/>
          <a:lstStyle/>
          <a:p>
            <a:r>
              <a:rPr lang="ru-RU" dirty="0" smtClean="0"/>
              <a:t>Веселая орфография 40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14613" y="1500174"/>
            <a:ext cx="4214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Суффикс –</a:t>
            </a:r>
            <a:r>
              <a:rPr lang="ru-RU" sz="3200" b="1" dirty="0" smtClean="0">
                <a:solidFill>
                  <a:srgbClr val="C00000"/>
                </a:solidFill>
              </a:rPr>
              <a:t>К</a:t>
            </a:r>
            <a:r>
              <a:rPr lang="ru-RU" sz="3200" b="1" dirty="0" smtClean="0">
                <a:solidFill>
                  <a:srgbClr val="002060"/>
                </a:solidFill>
              </a:rPr>
              <a:t> или –</a:t>
            </a:r>
            <a:r>
              <a:rPr lang="ru-RU" sz="3200" b="1" dirty="0" smtClean="0">
                <a:solidFill>
                  <a:srgbClr val="C00000"/>
                </a:solidFill>
              </a:rPr>
              <a:t>СК </a:t>
            </a:r>
            <a:r>
              <a:rPr lang="ru-RU" sz="3200" b="1" dirty="0" smtClean="0">
                <a:solidFill>
                  <a:srgbClr val="002060"/>
                </a:solidFill>
              </a:rPr>
              <a:t>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1071538" y="1643050"/>
            <a:ext cx="571504" cy="707886"/>
          </a:xfrm>
          <a:custGeom>
            <a:avLst/>
            <a:gdLst>
              <a:gd name="connsiteX0" fmla="*/ 0 w 571504"/>
              <a:gd name="connsiteY0" fmla="*/ 0 h 707886"/>
              <a:gd name="connsiteX1" fmla="*/ 571504 w 571504"/>
              <a:gd name="connsiteY1" fmla="*/ 0 h 707886"/>
              <a:gd name="connsiteX2" fmla="*/ 571504 w 571504"/>
              <a:gd name="connsiteY2" fmla="*/ 707886 h 707886"/>
              <a:gd name="connsiteX3" fmla="*/ 0 w 571504"/>
              <a:gd name="connsiteY3" fmla="*/ 707886 h 707886"/>
              <a:gd name="connsiteX4" fmla="*/ 0 w 571504"/>
              <a:gd name="connsiteY4" fmla="*/ 0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504" h="707886">
                <a:moveTo>
                  <a:pt x="0" y="0"/>
                </a:moveTo>
                <a:lnTo>
                  <a:pt x="571504" y="0"/>
                </a:lnTo>
                <a:lnTo>
                  <a:pt x="571504" y="707886"/>
                </a:lnTo>
                <a:lnTo>
                  <a:pt x="0" y="707886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29520" y="1714488"/>
            <a:ext cx="6880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СК</a:t>
            </a:r>
            <a:endParaRPr lang="ru-RU" sz="3600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39</a:t>
            </a:fld>
            <a:endParaRPr lang="ru-RU" dirty="0"/>
          </a:p>
        </p:txBody>
      </p:sp>
      <p:sp>
        <p:nvSpPr>
          <p:cNvPr id="28" name="Половина рамки 27"/>
          <p:cNvSpPr/>
          <p:nvPr/>
        </p:nvSpPr>
        <p:spPr>
          <a:xfrm rot="2428767">
            <a:off x="1137792" y="1644126"/>
            <a:ext cx="337146" cy="283599"/>
          </a:xfrm>
          <a:prstGeom prst="halfFrame">
            <a:avLst>
              <a:gd name="adj1" fmla="val 33333"/>
              <a:gd name="adj2" fmla="val 33333"/>
            </a:avLst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оловина рамки 28"/>
          <p:cNvSpPr/>
          <p:nvPr/>
        </p:nvSpPr>
        <p:spPr>
          <a:xfrm rot="2428767">
            <a:off x="7624098" y="1647104"/>
            <a:ext cx="337146" cy="283599"/>
          </a:xfrm>
          <a:prstGeom prst="halfFrame">
            <a:avLst>
              <a:gd name="adj1" fmla="val 33333"/>
              <a:gd name="adj2" fmla="val 33333"/>
            </a:avLst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43240" y="2143116"/>
            <a:ext cx="2714644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Солдат(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ск,к</a:t>
            </a:r>
            <a:r>
              <a:rPr lang="ru-RU" sz="2800" b="1" i="1" dirty="0" smtClean="0">
                <a:solidFill>
                  <a:srgbClr val="002060"/>
                </a:solidFill>
              </a:rPr>
              <a:t>)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ий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43240" y="2786058"/>
            <a:ext cx="2500330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Низ(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ск,к</a:t>
            </a:r>
            <a:r>
              <a:rPr lang="ru-RU" sz="2800" b="1" i="1" dirty="0" smtClean="0">
                <a:solidFill>
                  <a:srgbClr val="002060"/>
                </a:solidFill>
              </a:rPr>
              <a:t>)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ий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3500438"/>
            <a:ext cx="2500330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rgbClr val="002060"/>
                </a:solidFill>
              </a:rPr>
              <a:t>Ткац</a:t>
            </a:r>
            <a:r>
              <a:rPr lang="ru-RU" sz="2800" b="1" i="1" dirty="0" smtClean="0">
                <a:solidFill>
                  <a:srgbClr val="002060"/>
                </a:solidFill>
              </a:rPr>
              <a:t>(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ск,к</a:t>
            </a:r>
            <a:r>
              <a:rPr lang="ru-RU" sz="2800" b="1" i="1" dirty="0" smtClean="0">
                <a:solidFill>
                  <a:srgbClr val="002060"/>
                </a:solidFill>
              </a:rPr>
              <a:t>)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ий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143240" y="4214818"/>
            <a:ext cx="2500330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rgbClr val="002060"/>
                </a:solidFill>
              </a:rPr>
              <a:t>Сибир</a:t>
            </a:r>
            <a:r>
              <a:rPr lang="ru-RU" sz="2800" b="1" i="1" dirty="0" smtClean="0">
                <a:solidFill>
                  <a:srgbClr val="002060"/>
                </a:solidFill>
              </a:rPr>
              <a:t>(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ск,к</a:t>
            </a:r>
            <a:r>
              <a:rPr lang="ru-RU" sz="2800" b="1" i="1" dirty="0" smtClean="0">
                <a:solidFill>
                  <a:srgbClr val="002060"/>
                </a:solidFill>
              </a:rPr>
              <a:t>)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ий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143240" y="4929198"/>
            <a:ext cx="2500330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rgbClr val="002060"/>
                </a:solidFill>
              </a:rPr>
              <a:t>Турец</a:t>
            </a:r>
            <a:r>
              <a:rPr lang="ru-RU" sz="2800" b="1" i="1" dirty="0" smtClean="0">
                <a:solidFill>
                  <a:srgbClr val="002060"/>
                </a:solidFill>
              </a:rPr>
              <a:t>(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ск,к</a:t>
            </a:r>
            <a:r>
              <a:rPr lang="ru-RU" sz="2800" b="1" i="1" dirty="0" smtClean="0">
                <a:solidFill>
                  <a:srgbClr val="002060"/>
                </a:solidFill>
              </a:rPr>
              <a:t>)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ий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7" name="Выноска-облако 36">
            <a:hlinkClick r:id="rId2" action="ppaction://hlinksldjump"/>
          </p:cNvPr>
          <p:cNvSpPr/>
          <p:nvPr/>
        </p:nvSpPr>
        <p:spPr>
          <a:xfrm>
            <a:off x="5000628" y="5857892"/>
            <a:ext cx="1928826" cy="85725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Подсказка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8" name="Управляющая кнопка: в конец 37">
            <a:hlinkClick r:id="rId3" action="ppaction://hlinksldjump" highlightClick="1"/>
          </p:cNvPr>
          <p:cNvSpPr/>
          <p:nvPr/>
        </p:nvSpPr>
        <p:spPr>
          <a:xfrm>
            <a:off x="2000232" y="6357958"/>
            <a:ext cx="1000132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24 -0.02012 C 0.13715 -0.01896 0.16441 -0.0222 0.1908 -0.01596 C 0.19392 -0.01526 0.19444 -0.00902 0.1967 -0.00601 C 0.19774 -0.00185 0.19896 0.00879 0.20121 0.01179 C 0.20434 0.01596 0.22482 0.01688 0.22951 0.01781 C 0.26371 0.03191 0.31076 0.02382 0.34149 0.02382 " pathEditMode="relative" rAng="0" ptsTypes="fffff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052 0.01712 C -0.15868 0.0155 -0.16423 0.01457 -0.17135 0.00902 C -0.17812 0.0037 -0.18507 -0.00624 -0.19219 -0.01087 C -0.19357 -0.01179 -0.19531 -0.01179 -0.1967 -0.01272 C -0.20173 -0.01572 -0.20694 -0.0185 -0.21163 -0.02266 C -0.21649 -0.02706 -0.22187 -0.03006 -0.22656 -0.03469 C -0.23194 -0.03978 -0.23507 -0.04371 -0.24149 -0.04671 C -0.24722 -0.05226 -0.24826 -0.05365 -0.25486 -0.05851 C -0.25885 -0.06128 -0.26684 -0.0666 -0.26684 -0.06637 C -0.27118 -0.07516 -0.27743 -0.08094 -0.28472 -0.08441 C -0.30191 -0.08187 -0.31649 -0.07793 -0.33403 -0.07655 C -0.33854 -0.07238 -0.3408 -0.06776 -0.34444 -0.06244 C -0.346 -0.05689 -0.34722 -0.05458 -0.35052 -0.05065 " pathEditMode="relative" rAng="0" ptsTypes="ffffffffffffA">
                                      <p:cBhvr>
                                        <p:cTn id="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54 0.01388 C -0.15087 0.01226 -0.1592 0.00787 -0.17153 0.00602 C -0.17291 0.00532 -0.1743 0.0044 -0.17587 0.00393 C -0.1783 0.00301 -0.1809 0.00301 -0.18333 0.00208 C -0.19062 -0.00092 -0.19653 -0.00832 -0.20278 -0.01387 C -0.20573 -0.01642 -0.20972 -0.01642 -0.21319 -0.0178 C -0.21996 -0.02636 -0.23125 -0.02659 -0.2401 -0.02775 C -0.27014 -0.04163 -0.35035 -0.03168 -0.35052 -0.03168 " pathEditMode="relative" rAng="0" ptsTypes="fffffff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129 -0.00277 C 0.16545 -0.0111 0.16771 -0.00994 0.17465 -0.01272 C 0.17778 -0.01387 0.18073 -0.01549 0.18368 -0.01688 C 0.18507 -0.01757 0.18802 -0.01873 0.18802 -0.0185 C 0.19393 -0.02382 0.20087 -0.02706 0.20747 -0.03076 C 0.21181 -0.03307 0.22084 -0.03677 0.22084 -0.03654 C 0.22431 -0.04972 0.22778 -0.04926 0.23577 -0.05643 C 0.23872 -0.06799 0.23993 -0.07192 0.24636 -0.08048 C 0.24792 -0.08718 0.25087 -0.09019 0.25382 -0.0962 C 0.2559 -0.10014 0.25677 -0.10569 0.25972 -0.10823 C 0.27587 -0.12234 0.29653 -0.12095 0.31493 -0.12211 C 0.31945 -0.12604 0.3217 -0.12997 0.32691 -0.13205 C 0.33247 -0.13691 0.33854 -0.13945 0.34479 -0.142 C 0.37275 -0.14015 0.36372 -0.1457 0.37465 -0.13806 " pathEditMode="relative" rAng="0" ptsTypes="fffffffffffffA">
                                      <p:cBhvr>
                                        <p:cTn id="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" y="-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13 0.03446 C -0.16232 0.03307 -0.17153 0.03215 -0.18333 0.02637 C -0.18941 0.01874 -0.18871 0.0118 -0.19687 0.00856 C -0.20885 -0.00185 -0.19444 0.0118 -0.20434 -0.00138 C -0.21371 -0.01387 -0.20399 0.0044 -0.21319 -0.01133 C -0.21545 -0.01526 -0.21666 -0.02012 -0.21927 -0.02335 C -0.23646 -0.04533 -0.25868 -0.06915 -0.28194 -0.07701 C -0.28472 -0.07932 -0.28854 -0.08002 -0.2908 -0.08302 C -0.29184 -0.08441 -0.29132 -0.08742 -0.29236 -0.0888 C -0.29514 -0.09227 -0.30885 -0.0969 -0.31319 -0.09875 C -0.32413 -0.11332 -0.33819 -0.0969 -0.35052 -0.0969 " pathEditMode="relative" rAng="0" ptsTypes="ffffffffffA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Ах, морфология! 10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607331"/>
            <a:ext cx="7000892" cy="5250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в конец 4">
            <a:hlinkClick r:id="rId4" action="ppaction://hlinksldjump" highlightClick="1"/>
          </p:cNvPr>
          <p:cNvSpPr/>
          <p:nvPr/>
        </p:nvSpPr>
        <p:spPr>
          <a:xfrm>
            <a:off x="8358214" y="3071810"/>
            <a:ext cx="571504" cy="42862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960945"/>
      </p:ext>
    </p:extLst>
  </p:cSld>
  <p:clrMapOvr>
    <a:masterClrMapping/>
  </p:clrMapOvr>
  <p:transition advClick="0"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Веселая орфография 40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500174"/>
            <a:ext cx="82153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Суффикс –к- пишется: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 dirty="0" smtClean="0"/>
              <a:t> в прилагательных, </a:t>
            </a:r>
            <a:r>
              <a:rPr lang="ru-RU" sz="2400" b="1" dirty="0" smtClean="0">
                <a:solidFill>
                  <a:srgbClr val="C00000"/>
                </a:solidFill>
              </a:rPr>
              <a:t>имеющих краткую форму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 dirty="0" smtClean="0"/>
              <a:t> в прилагательных, образованных от некоторых существительных с основой на </a:t>
            </a:r>
            <a:r>
              <a:rPr lang="ru-RU" sz="2400" b="1" dirty="0" smtClean="0">
                <a:solidFill>
                  <a:srgbClr val="C00000"/>
                </a:solidFill>
              </a:rPr>
              <a:t>–к, -ч, -</a:t>
            </a:r>
            <a:r>
              <a:rPr lang="ru-RU" sz="2400" b="1" dirty="0" err="1" smtClean="0">
                <a:solidFill>
                  <a:srgbClr val="C00000"/>
                </a:solidFill>
              </a:rPr>
              <a:t>ц</a:t>
            </a:r>
            <a:r>
              <a:rPr lang="ru-RU" sz="2400" b="1" dirty="0" smtClean="0">
                <a:solidFill>
                  <a:srgbClr val="FF6600"/>
                </a:solidFill>
              </a:rPr>
              <a:t>.</a:t>
            </a:r>
          </a:p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FF6600"/>
                </a:solidFill>
              </a:rPr>
              <a:t>    </a:t>
            </a:r>
            <a:r>
              <a:rPr lang="ru-RU" sz="2400" b="1" dirty="0" smtClean="0">
                <a:solidFill>
                  <a:srgbClr val="C00000"/>
                </a:solidFill>
              </a:rPr>
              <a:t>Суффикс –</a:t>
            </a:r>
            <a:r>
              <a:rPr lang="ru-RU" sz="2400" b="1" dirty="0" err="1" smtClean="0">
                <a:solidFill>
                  <a:srgbClr val="C00000"/>
                </a:solidFill>
              </a:rPr>
              <a:t>ск</a:t>
            </a:r>
            <a:r>
              <a:rPr lang="ru-RU" sz="2400" b="1" dirty="0" smtClean="0">
                <a:solidFill>
                  <a:srgbClr val="C00000"/>
                </a:solidFill>
              </a:rPr>
              <a:t>- пишется:</a:t>
            </a:r>
          </a:p>
          <a:p>
            <a:pPr>
              <a:spcBef>
                <a:spcPct val="50000"/>
              </a:spcBef>
            </a:pPr>
            <a:r>
              <a:rPr lang="ru-RU" sz="2400" b="1" dirty="0" smtClean="0"/>
              <a:t> в других прилагательных</a:t>
            </a:r>
            <a:endParaRPr lang="ru-RU" sz="2400" dirty="0"/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6072198" y="5000636"/>
            <a:ext cx="1000132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Веселая орфография 50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41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500174"/>
            <a:ext cx="8215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 smtClean="0">
                <a:solidFill>
                  <a:srgbClr val="002060"/>
                </a:solidFill>
              </a:rPr>
              <a:t>Укажите прилагательные, которые пишутся слитно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143116"/>
            <a:ext cx="3000396" cy="642942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железно(дорожный)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2928934"/>
            <a:ext cx="3000396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кисло(сладкий)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3714752"/>
            <a:ext cx="3000396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rgbClr val="002060"/>
                </a:solidFill>
              </a:rPr>
              <a:t>голубо</a:t>
            </a:r>
            <a:r>
              <a:rPr lang="ru-RU" sz="2400" b="1" i="1" dirty="0" smtClean="0">
                <a:solidFill>
                  <a:srgbClr val="002060"/>
                </a:solidFill>
              </a:rPr>
              <a:t>(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глазый</a:t>
            </a:r>
            <a:r>
              <a:rPr lang="ru-RU" sz="2400" b="1" i="1" dirty="0" smtClean="0">
                <a:solidFill>
                  <a:srgbClr val="002060"/>
                </a:solidFill>
              </a:rPr>
              <a:t>)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4500570"/>
            <a:ext cx="3000396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темно (красный)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5286388"/>
            <a:ext cx="2928958" cy="571504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длинно(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волосая</a:t>
            </a:r>
            <a:r>
              <a:rPr lang="ru-RU" sz="2400" b="1" i="1" dirty="0" smtClean="0">
                <a:solidFill>
                  <a:srgbClr val="002060"/>
                </a:solidFill>
              </a:rPr>
              <a:t>)</a:t>
            </a:r>
            <a:r>
              <a:rPr lang="ru-RU" sz="2400" dirty="0" smtClean="0"/>
              <a:t> 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22" y="2071678"/>
            <a:ext cx="1661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СЛИТНО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5072066" y="5786454"/>
            <a:ext cx="2214578" cy="642942"/>
          </a:xfrm>
          <a:prstGeom prst="cloudCallout">
            <a:avLst>
              <a:gd name="adj1" fmla="val -21449"/>
              <a:gd name="adj2" fmla="val 1293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hlinkClick r:id="rId2" action="ppaction://hlinksldjump"/>
              </a:rPr>
              <a:t>ПОДСКАЗКА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Управляющая кнопка: в конец 11">
            <a:hlinkClick r:id="rId3" action="ppaction://hlinksldjump" highlightClick="1"/>
          </p:cNvPr>
          <p:cNvSpPr/>
          <p:nvPr/>
        </p:nvSpPr>
        <p:spPr>
          <a:xfrm>
            <a:off x="2000232" y="6215082"/>
            <a:ext cx="1071570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615 0.00092 C 0.17257 0.00393 0.17188 0.0074 0.17657 0.01295 C 0.18038 0.01734 0.18959 0.02659 0.19445 0.02867 C 0.19601 0.03006 0.1974 0.03168 0.19896 0.03284 C 0.20035 0.03376 0.20191 0.03376 0.2033 0.03469 C 0.20643 0.037 0.20764 0.04232 0.21077 0.04463 C 0.21389 0.04718 0.21788 0.04718 0.22136 0.04856 C 0.23177 0.05851 0.24636 0.06013 0.25868 0.06267 C 0.27222 0.06845 0.28681 0.07053 0.30035 0.07655 C 0.30695 0.07955 0.31302 0.08487 0.31979 0.08649 C 0.34445 0.09274 0.34913 0.09088 0.37952 0.0925 C 0.40591 0.10337 0.45104 0.09829 0.47952 0.09829 " pathEditMode="relative" ptsTypes="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1 0.0037 C 0.19427 0.00602 0.21858 0.01689 0.24375 0.01758 C 0.2915 0.01874 0.33924 0.01897 0.38698 0.01966 C 0.40139 0.02197 0.41615 0.02082 0.43021 0.02567 C 0.44115 0.02498 0.45209 0.02498 0.46302 0.02359 C 0.49757 0.0192 0.46372 0.01966 0.48247 0.01966 " pathEditMode="relative" ptsTypes="fffffA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55 0.00462 C 0.18698 0.00347 0.20486 0.00162 0.22969 -0.00139 C 0.23871 -0.00555 0.24878 -0.00601 0.25816 -0.0074 C 0.26979 -0.01156 0.28021 -0.01388 0.29236 -0.01527 C 0.30851 -0.02082 0.32517 -0.02174 0.34167 -0.02336 C 0.36736 -0.03377 0.39931 -0.03007 0.42517 -0.03122 C 0.44323 -0.03955 0.47187 -0.03515 0.49097 -0.03515 " pathEditMode="relative" rAng="0" ptsTypes="ffffffA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" y="-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Веселая орфография 50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428736"/>
            <a:ext cx="835824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u="sng" dirty="0" smtClean="0">
                <a:solidFill>
                  <a:srgbClr val="C00000"/>
                </a:solidFill>
              </a:rPr>
              <a:t>Дефис употребляется, если сложное прилагательное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 dirty="0" smtClean="0"/>
              <a:t> обозначает оттенки цветов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 dirty="0" smtClean="0"/>
              <a:t> образовано от сложных существительных, которые пишутся через дефис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 dirty="0" smtClean="0"/>
              <a:t> образовано путём сложения равноправных слов, между которыми можно вставить союз и.</a:t>
            </a:r>
          </a:p>
          <a:p>
            <a:pPr algn="ctr">
              <a:spcBef>
                <a:spcPct val="50000"/>
              </a:spcBef>
            </a:pPr>
            <a:r>
              <a:rPr lang="ru-RU" sz="2000" b="1" u="sng" dirty="0" smtClean="0">
                <a:solidFill>
                  <a:srgbClr val="C00000"/>
                </a:solidFill>
              </a:rPr>
              <a:t>Слитно пишутся сложные прилагательные,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 dirty="0" smtClean="0"/>
              <a:t> образованные на основе  словосочетания</a:t>
            </a:r>
            <a:endParaRPr lang="ru-RU" sz="2000" b="1" dirty="0"/>
          </a:p>
        </p:txBody>
      </p:sp>
      <p:sp>
        <p:nvSpPr>
          <p:cNvPr id="5" name="Управляющая кнопка: в конец 4">
            <a:hlinkClick r:id="rId2" action="ppaction://hlinksldjump" highlightClick="1"/>
          </p:cNvPr>
          <p:cNvSpPr/>
          <p:nvPr/>
        </p:nvSpPr>
        <p:spPr>
          <a:xfrm>
            <a:off x="5572132" y="6143644"/>
            <a:ext cx="1143008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71678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Поздравляю</a:t>
            </a:r>
            <a:br>
              <a:rPr lang="ru-RU" sz="6600" b="1" dirty="0" smtClean="0">
                <a:solidFill>
                  <a:srgbClr val="C00000"/>
                </a:solidFill>
              </a:rPr>
            </a:br>
            <a:r>
              <a:rPr lang="ru-RU" sz="6600" b="1" dirty="0" smtClean="0">
                <a:solidFill>
                  <a:srgbClr val="C00000"/>
                </a:solidFill>
              </a:rPr>
              <a:t>с</a:t>
            </a:r>
            <a:br>
              <a:rPr lang="ru-RU" sz="6600" b="1" dirty="0" smtClean="0">
                <a:solidFill>
                  <a:srgbClr val="C00000"/>
                </a:solidFill>
              </a:rPr>
            </a:br>
            <a:r>
              <a:rPr lang="ru-RU" sz="6600" b="1" dirty="0" smtClean="0">
                <a:solidFill>
                  <a:srgbClr val="C00000"/>
                </a:solidFill>
              </a:rPr>
              <a:t>успешным</a:t>
            </a:r>
            <a:br>
              <a:rPr lang="ru-RU" sz="6600" b="1" dirty="0" smtClean="0">
                <a:solidFill>
                  <a:srgbClr val="C00000"/>
                </a:solidFill>
              </a:rPr>
            </a:br>
            <a:r>
              <a:rPr lang="ru-RU" sz="6600" b="1" dirty="0" smtClean="0">
                <a:solidFill>
                  <a:srgbClr val="C00000"/>
                </a:solidFill>
              </a:rPr>
              <a:t> окончанием игры!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43</a:t>
            </a:fld>
            <a:endParaRPr lang="ru-RU"/>
          </a:p>
        </p:txBody>
      </p:sp>
      <p:pic>
        <p:nvPicPr>
          <p:cNvPr id="1026" name="Picture 2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3357586" cy="251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0699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Ах, морфология! 20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85836"/>
            <a:ext cx="8643998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1357298"/>
            <a:ext cx="8429684" cy="12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Образуйте притяжательные прилагательные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5984" y="614364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hlinkClick r:id="rId4" action="ppaction://hlinksldjump"/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8" name="Управляющая кнопка: в конец 7">
            <a:hlinkClick r:id="rId5" action="ppaction://hlinksldjump" highlightClick="1"/>
          </p:cNvPr>
          <p:cNvSpPr/>
          <p:nvPr/>
        </p:nvSpPr>
        <p:spPr>
          <a:xfrm>
            <a:off x="5643570" y="6286520"/>
            <a:ext cx="928694" cy="35719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001358"/>
      </p:ext>
    </p:extLst>
  </p:cSld>
  <p:clrMapOvr>
    <a:masterClrMapping/>
  </p:clrMapOvr>
  <p:transition advClick="0">
    <p:sndAc>
      <p:stSnd>
        <p:snd r:embed="rId2" name="laser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Ах, морфология! 20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1571625"/>
            <a:ext cx="8266113" cy="3786188"/>
          </a:xfrm>
        </p:spPr>
        <p:txBody>
          <a:bodyPr>
            <a:normAutofit fontScale="40000" lnSpcReduction="20000"/>
          </a:bodyPr>
          <a:lstStyle/>
          <a:p>
            <a:endParaRPr lang="ru-RU" sz="4400" i="1" dirty="0" smtClean="0">
              <a:solidFill>
                <a:schemeClr val="tx2">
                  <a:lumMod val="50000"/>
                </a:schemeClr>
              </a:solidFill>
              <a:cs typeface="Aharoni" pitchFamily="2" charset="-79"/>
            </a:endParaRPr>
          </a:p>
          <a:p>
            <a:endParaRPr lang="ru-RU" sz="4400" i="1" dirty="0" smtClean="0">
              <a:solidFill>
                <a:schemeClr val="tx2">
                  <a:lumMod val="50000"/>
                </a:schemeClr>
              </a:solidFill>
              <a:cs typeface="Aharoni" pitchFamily="2" charset="-79"/>
            </a:endParaRPr>
          </a:p>
          <a:p>
            <a:endParaRPr lang="ru-RU" sz="4400" i="1" dirty="0" smtClean="0">
              <a:solidFill>
                <a:schemeClr val="tx2">
                  <a:lumMod val="50000"/>
                </a:schemeClr>
              </a:solidFill>
              <a:cs typeface="Aharoni" pitchFamily="2" charset="-79"/>
            </a:endParaRPr>
          </a:p>
          <a:p>
            <a:pPr algn="ctr">
              <a:buNone/>
            </a:pPr>
            <a:r>
              <a:rPr lang="ru-RU" sz="16000" b="1" i="1" dirty="0" smtClean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-Волчий хвост </a:t>
            </a:r>
          </a:p>
          <a:p>
            <a:pPr algn="ctr">
              <a:buNone/>
            </a:pPr>
            <a:r>
              <a:rPr lang="ru-RU" sz="16000" b="1" i="1" dirty="0" smtClean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- Лисий хвост</a:t>
            </a:r>
          </a:p>
          <a:p>
            <a:pPr algn="ctr">
              <a:buNone/>
            </a:pPr>
            <a:r>
              <a:rPr lang="ru-RU" sz="16000" b="1" i="1" dirty="0" smtClean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- Заячий хвост</a:t>
            </a:r>
          </a:p>
          <a:p>
            <a:endParaRPr lang="ru-RU" sz="4400" i="1" dirty="0" smtClean="0">
              <a:solidFill>
                <a:schemeClr val="tx2">
                  <a:lumMod val="50000"/>
                </a:schemeClr>
              </a:solidFill>
              <a:cs typeface="Aharoni" pitchFamily="2" charset="-79"/>
            </a:endParaRPr>
          </a:p>
          <a:p>
            <a:endParaRPr lang="ru-RU" sz="4400" i="1" dirty="0" smtClean="0">
              <a:solidFill>
                <a:schemeClr val="tx2">
                  <a:lumMod val="50000"/>
                </a:schemeClr>
              </a:solidFill>
              <a:cs typeface="Aharoni" pitchFamily="2" charset="-79"/>
            </a:endParaRPr>
          </a:p>
          <a:p>
            <a:endParaRPr lang="ru-RU" sz="4400" i="1" dirty="0">
              <a:solidFill>
                <a:schemeClr val="tx2">
                  <a:lumMod val="50000"/>
                </a:schemeClr>
              </a:solidFill>
              <a:cs typeface="Aharoni" pitchFamily="2" charset="-79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Управляющая кнопка: в конец 5">
            <a:hlinkClick r:id="rId3" action="ppaction://hlinksldjump" highlightClick="1"/>
          </p:cNvPr>
          <p:cNvSpPr/>
          <p:nvPr/>
        </p:nvSpPr>
        <p:spPr>
          <a:xfrm>
            <a:off x="5500694" y="5929330"/>
            <a:ext cx="928694" cy="42862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Ах, морфология! 30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571612"/>
            <a:ext cx="9001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/>
              <a:t>Определите степень сравнения имён прилагательных.</a:t>
            </a:r>
          </a:p>
          <a:p>
            <a:endParaRPr lang="ru-RU" sz="3600" b="1" i="1" dirty="0" smtClean="0"/>
          </a:p>
          <a:p>
            <a:pPr marL="742950" indent="-742950" algn="just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Левый берег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круче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правого.               </a:t>
            </a:r>
          </a:p>
          <a:p>
            <a:r>
              <a:rPr lang="ru-RU" sz="3600" dirty="0" smtClean="0"/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Байкал –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самое глубокое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озеро на Земле.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3042" y="514351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hlinkClick r:id="rId4" action="ppaction://hlinksldjump"/>
              </a:rPr>
              <a:t>Ответ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8" name="Управляющая кнопка: в конец 7">
            <a:hlinkClick r:id="rId5" action="ppaction://hlinksldjump" highlightClick="1"/>
          </p:cNvPr>
          <p:cNvSpPr/>
          <p:nvPr/>
        </p:nvSpPr>
        <p:spPr>
          <a:xfrm>
            <a:off x="5786446" y="5286388"/>
            <a:ext cx="1071570" cy="42862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3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Ах, морфология! 30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1571613"/>
            <a:ext cx="5143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 </a:t>
            </a:r>
            <a:r>
              <a:rPr lang="ru-RU" sz="4800" b="1" dirty="0" smtClean="0"/>
              <a:t>1. Сравнительная</a:t>
            </a:r>
          </a:p>
          <a:p>
            <a:pPr algn="ctr"/>
            <a:r>
              <a:rPr lang="ru-RU" sz="4800" b="1" dirty="0" smtClean="0"/>
              <a:t>  2. Превосходная</a:t>
            </a:r>
            <a:endParaRPr lang="ru-RU" sz="48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" name="Управляющая кнопка: в конец 5">
            <a:hlinkClick r:id="rId3" action="ppaction://hlinksldjump" highlightClick="1"/>
          </p:cNvPr>
          <p:cNvSpPr/>
          <p:nvPr/>
        </p:nvSpPr>
        <p:spPr>
          <a:xfrm>
            <a:off x="5715008" y="5643578"/>
            <a:ext cx="1071570" cy="42862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383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Ах, морфология! 40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773363"/>
            <a:ext cx="5929354" cy="408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1357298"/>
            <a:ext cx="92089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Вместо знака ? (вопрос), вставьте подходящее слово из указанных: 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качественные, относительные, притяжательные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00232" y="4357694"/>
            <a:ext cx="1643074" cy="8572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?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00496" y="4357694"/>
            <a:ext cx="1643074" cy="8572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?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29322" y="4357694"/>
            <a:ext cx="1643074" cy="8572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457200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357686" y="457200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286512" y="4572008"/>
            <a:ext cx="444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85786" y="4572008"/>
            <a:ext cx="1023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hlinkClick r:id="rId4" action="ppaction://hlinksldjump"/>
              </a:rPr>
              <a:t>Ответ</a:t>
            </a:r>
            <a:endParaRPr lang="ru-RU" sz="2000" b="1" i="1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3" name="Управляющая кнопка: в конец 12">
            <a:hlinkClick r:id="rId5" action="ppaction://hlinksldjump" highlightClick="1"/>
          </p:cNvPr>
          <p:cNvSpPr/>
          <p:nvPr/>
        </p:nvSpPr>
        <p:spPr>
          <a:xfrm>
            <a:off x="7858148" y="4429132"/>
            <a:ext cx="857256" cy="28575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 Открытая книг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Открытая книга</Template>
  <TotalTime>1559</TotalTime>
  <Words>1214</Words>
  <Application>Microsoft Office PowerPoint</Application>
  <PresentationFormat>Экран (4:3)</PresentationFormat>
  <Paragraphs>320</Paragraphs>
  <Slides>43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шаблон презентации Открытая книга</vt:lpstr>
      <vt:lpstr>    «Умники и умницы»  интерактивная игра  по русскому языку  Тема: «Имя прилагательное»</vt:lpstr>
      <vt:lpstr>«Умники и умницы»</vt:lpstr>
      <vt:lpstr>Ах, морфология! 10</vt:lpstr>
      <vt:lpstr>Ах, морфология! 10</vt:lpstr>
      <vt:lpstr>Ах, морфология! 20</vt:lpstr>
      <vt:lpstr>Ах, морфология! 20</vt:lpstr>
      <vt:lpstr>Ах, морфология! 30</vt:lpstr>
      <vt:lpstr>Ах, морфология! 30</vt:lpstr>
      <vt:lpstr>Ах, морфология! 40</vt:lpstr>
      <vt:lpstr>Ах, морфология! 40</vt:lpstr>
      <vt:lpstr>Ах, морфология!  50</vt:lpstr>
      <vt:lpstr>Ах, морфология! 50</vt:lpstr>
      <vt:lpstr>В гостях у морфемики!  20</vt:lpstr>
      <vt:lpstr>В гостях у морфемики!  20</vt:lpstr>
      <vt:lpstr>В гостях у морфемики!  10</vt:lpstr>
      <vt:lpstr>В гостях у морфемики!  10</vt:lpstr>
      <vt:lpstr>В гостях у морфемики!  30</vt:lpstr>
      <vt:lpstr>В гостях у морфемики!  30</vt:lpstr>
      <vt:lpstr>В гостях у морфемики!  40</vt:lpstr>
      <vt:lpstr>В гостях у морфемики!  40</vt:lpstr>
      <vt:lpstr>В гостях у морфемики!  50</vt:lpstr>
      <vt:lpstr>В гостях у морфемики!  50</vt:lpstr>
      <vt:lpstr>Всякая всячина 10</vt:lpstr>
      <vt:lpstr>Всякая всячина 20</vt:lpstr>
      <vt:lpstr>Всякая всячина 30</vt:lpstr>
      <vt:lpstr>Всякая всячина 40</vt:lpstr>
      <vt:lpstr>Всякая всячина 50</vt:lpstr>
      <vt:lpstr>Всякая всячина 50</vt:lpstr>
      <vt:lpstr>Синтаксический сундучок 10</vt:lpstr>
      <vt:lpstr>Синтаксический сундучок 20</vt:lpstr>
      <vt:lpstr>Синтаксический сундучок 30</vt:lpstr>
      <vt:lpstr>Синтаксический сундучок 40</vt:lpstr>
      <vt:lpstr>Синтаксический сундучок 50</vt:lpstr>
      <vt:lpstr>Веселая орфография 10</vt:lpstr>
      <vt:lpstr>Веселая орфография 20</vt:lpstr>
      <vt:lpstr>Веселая орфография 20</vt:lpstr>
      <vt:lpstr>Веселая орфография 30</vt:lpstr>
      <vt:lpstr>Веселая орфография 30</vt:lpstr>
      <vt:lpstr>Веселая орфография 40</vt:lpstr>
      <vt:lpstr>Веселая орфография 40</vt:lpstr>
      <vt:lpstr>Веселая орфография 50</vt:lpstr>
      <vt:lpstr>Веселая орфография 50</vt:lpstr>
      <vt:lpstr>Поздравляю с успешным  окончанием игры!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</dc:title>
  <dc:creator>Павел Погодаев</dc:creator>
  <cp:lastModifiedBy>User</cp:lastModifiedBy>
  <cp:revision>21</cp:revision>
  <dcterms:created xsi:type="dcterms:W3CDTF">2017-01-04T14:26:05Z</dcterms:created>
  <dcterms:modified xsi:type="dcterms:W3CDTF">2021-01-28T14:59:57Z</dcterms:modified>
</cp:coreProperties>
</file>