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4" r:id="rId2"/>
    <p:sldId id="294" r:id="rId3"/>
    <p:sldId id="300" r:id="rId4"/>
    <p:sldId id="288" r:id="rId5"/>
    <p:sldId id="318" r:id="rId6"/>
    <p:sldId id="297" r:id="rId7"/>
    <p:sldId id="299" r:id="rId8"/>
    <p:sldId id="302" r:id="rId9"/>
    <p:sldId id="311" r:id="rId10"/>
    <p:sldId id="313" r:id="rId11"/>
    <p:sldId id="315" r:id="rId12"/>
    <p:sldId id="316" r:id="rId13"/>
    <p:sldId id="305" r:id="rId14"/>
    <p:sldId id="31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69"/>
    <a:srgbClr val="08006A"/>
    <a:srgbClr val="5F5F5F"/>
    <a:srgbClr val="55A0D7"/>
    <a:srgbClr val="57A0D7"/>
    <a:srgbClr val="808080"/>
    <a:srgbClr val="57A0D6"/>
    <a:srgbClr val="0094FF"/>
    <a:srgbClr val="33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444" autoAdjust="0"/>
  </p:normalViewPr>
  <p:slideViewPr>
    <p:cSldViewPr>
      <p:cViewPr>
        <p:scale>
          <a:sx n="87" d="100"/>
          <a:sy n="87" d="100"/>
        </p:scale>
        <p:origin x="-2268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Desktop\&#1082;&#1086;&#1085;&#1092;\&#1054;.&#1040;.&#1059;&#1082;&#1089;&#1091;&#1089;&#1086;&#1074;&#1072;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96102609815288E-3"/>
          <c:y val="2.1797791983717046E-2"/>
          <c:w val="0.89072351805080985"/>
          <c:h val="0.83270632128455313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8.6216097987751525E-3"/>
                  <c:y val="-6.55668562263050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335301837270339E-2"/>
                  <c:y val="-5.9659521726450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554790026246718E-2"/>
                  <c:y val="-4.6891586468358122E-2"/>
                </c:manualLayout>
              </c:layout>
              <c:spPr/>
              <c:txPr>
                <a:bodyPr/>
                <a:lstStyle/>
                <a:p>
                  <a:pPr>
                    <a:defRPr sz="2000" b="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Лист1!$C$4:$C$6</c:f>
              <c:strCache>
                <c:ptCount val="3"/>
                <c:pt idx="0">
                  <c:v>высокий </c:v>
                </c:pt>
                <c:pt idx="1">
                  <c:v>средний </c:v>
                </c:pt>
                <c:pt idx="2">
                  <c:v>низкий</c:v>
                </c:pt>
              </c:strCache>
            </c:strRef>
          </c:cat>
          <c:val>
            <c:numRef>
              <c:f>Лист1!$D$4:$D$6</c:f>
              <c:numCache>
                <c:formatCode>0%</c:formatCode>
                <c:ptCount val="3"/>
                <c:pt idx="0">
                  <c:v>0.65</c:v>
                </c:pt>
                <c:pt idx="1">
                  <c:v>0.3</c:v>
                </c:pt>
                <c:pt idx="2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Эмоциональный критерий</a:t>
            </a:r>
          </a:p>
        </c:rich>
      </c:tx>
      <c:layout>
        <c:manualLayout>
          <c:xMode val="edge"/>
          <c:yMode val="edge"/>
          <c:x val="0.19992366579177603"/>
          <c:y val="0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8.4516622922134726E-3"/>
                  <c:y val="-3.98917322834645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1795713035870514E-3"/>
                  <c:y val="-2.91694178452788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812007874015747E-2"/>
                  <c:y val="-1.5002187226596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Лист1!$B$32:$B$34</c:f>
              <c:strCache>
                <c:ptCount val="3"/>
                <c:pt idx="0">
                  <c:v>высокий </c:v>
                </c:pt>
                <c:pt idx="1">
                  <c:v>средний </c:v>
                </c:pt>
                <c:pt idx="2">
                  <c:v>низкий</c:v>
                </c:pt>
              </c:strCache>
            </c:strRef>
          </c:cat>
          <c:val>
            <c:numRef>
              <c:f>Лист1!$C$32:$C$34</c:f>
              <c:numCache>
                <c:formatCode>0%</c:formatCode>
                <c:ptCount val="3"/>
                <c:pt idx="0">
                  <c:v>0.45</c:v>
                </c:pt>
                <c:pt idx="1">
                  <c:v>0.5</c:v>
                </c:pt>
                <c:pt idx="2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/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234883375427131E-2"/>
          <c:y val="1.9642228626261415E-2"/>
          <c:w val="0.91071980389243801"/>
          <c:h val="0.98035777137373858"/>
        </c:manualLayout>
      </c:layout>
      <c:pie3DChart>
        <c:varyColors val="1"/>
        <c:ser>
          <c:idx val="0"/>
          <c:order val="0"/>
          <c:explosion val="25"/>
          <c:dLbls>
            <c:dLbl>
              <c:idx val="1"/>
              <c:layout>
                <c:manualLayout>
                  <c:x val="0"/>
                  <c:y val="-0.107131896570961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499999999999999E-2"/>
                  <c:y val="-0.259570939049285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9.5684164479440073E-2"/>
                  <c:y val="3.3464202391367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Лист1!$B$52:$B$55</c:f>
              <c:strCache>
                <c:ptCount val="4"/>
                <c:pt idx="1">
                  <c:v>высокий</c:v>
                </c:pt>
                <c:pt idx="2">
                  <c:v>средний</c:v>
                </c:pt>
                <c:pt idx="3">
                  <c:v>низкий</c:v>
                </c:pt>
              </c:strCache>
            </c:strRef>
          </c:cat>
          <c:val>
            <c:numRef>
              <c:f>Лист1!$C$52:$C$55</c:f>
              <c:numCache>
                <c:formatCode>0%</c:formatCode>
                <c:ptCount val="4"/>
                <c:pt idx="1">
                  <c:v>0.45</c:v>
                </c:pt>
                <c:pt idx="2">
                  <c:v>0.5</c:v>
                </c:pt>
                <c:pt idx="3">
                  <c:v>0.05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Лист1!$B$52:$B$55</c:f>
              <c:strCache>
                <c:ptCount val="4"/>
                <c:pt idx="1">
                  <c:v>высокий</c:v>
                </c:pt>
                <c:pt idx="2">
                  <c:v>средний</c:v>
                </c:pt>
                <c:pt idx="3">
                  <c:v>низкий</c:v>
                </c:pt>
              </c:strCache>
            </c:strRef>
          </c:cat>
          <c:val>
            <c:numRef>
              <c:f>Лист1!$D$52:$D$55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egendEntry>
        <c:idx val="0"/>
        <c:delete val="1"/>
      </c:legendEntry>
      <c:layout/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hyperlink" Target="&#1055;&#1083;&#1072;&#1085;%20&#1084;&#1077;&#1088;&#1086;&#1087;&#1088;&#1080;&#1103;&#1090;&#1080;&#1081;%20&#1076;&#1086;&#1088;&#1086;&#1078;&#1085;&#1072;&#1103;%20&#1082;&#1072;&#1088;&#1090;&#1072;.docx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1055;&#1083;&#1072;&#1085;%20&#1084;&#1077;&#1088;&#1086;&#1087;&#1088;&#1080;&#1103;&#1090;&#1080;&#1081;%20&#1076;&#1086;&#1088;&#1086;&#1078;&#1085;&#1072;&#1103;%20&#1082;&#1072;&#1088;&#1090;&#1072;.docx" TargetMode="External"/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E5111F-A6B3-468A-98C6-C995DCC4510B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5DE1B2-1110-47B8-A39F-DA17888D44A8}">
      <dgm:prSet/>
      <dgm:spPr/>
      <dgm:t>
        <a:bodyPr/>
        <a:lstStyle/>
        <a:p>
          <a:pPr rtl="0"/>
          <a:r>
            <a:rPr lang="ru-RU" u="none" dirty="0" smtClean="0">
              <a:solidFill>
                <a:srgbClr val="08006A"/>
              </a:solidFill>
            </a:rPr>
            <a:t>Все мероприятия, проводимые  в школьной библиотеке,    носят системный характер и направлены на формирование духовно-нравственных качеств личности школьника.</a:t>
          </a:r>
          <a:r>
            <a:rPr lang="ru-RU" u="none" dirty="0" smtClean="0">
              <a:solidFill>
                <a:srgbClr val="08006A"/>
              </a:solidFill>
              <a:hlinkClick xmlns:r="http://schemas.openxmlformats.org/officeDocument/2006/relationships" r:id="" action="ppaction://hlinkfile"/>
            </a:rPr>
            <a:t> </a:t>
          </a:r>
          <a:endParaRPr lang="ru-RU" u="none" dirty="0">
            <a:solidFill>
              <a:srgbClr val="08006A"/>
            </a:solidFill>
          </a:endParaRPr>
        </a:p>
      </dgm:t>
    </dgm:pt>
    <dgm:pt modelId="{FA7ED690-BF24-45CD-8DC9-46CD69FBE77F}" type="parTrans" cxnId="{F870DDE7-F32F-48A1-A5F4-33888776B3DE}">
      <dgm:prSet/>
      <dgm:spPr/>
      <dgm:t>
        <a:bodyPr/>
        <a:lstStyle/>
        <a:p>
          <a:endParaRPr lang="ru-RU"/>
        </a:p>
      </dgm:t>
    </dgm:pt>
    <dgm:pt modelId="{1BD43C7E-736E-477F-8CEC-7BB70CF59171}" type="sibTrans" cxnId="{F870DDE7-F32F-48A1-A5F4-33888776B3DE}">
      <dgm:prSet/>
      <dgm:spPr/>
      <dgm:t>
        <a:bodyPr/>
        <a:lstStyle/>
        <a:p>
          <a:endParaRPr lang="ru-RU"/>
        </a:p>
      </dgm:t>
    </dgm:pt>
    <dgm:pt modelId="{D0F27228-D1A3-4500-8CE5-A281C1094FEC}">
      <dgm:prSet/>
      <dgm:spPr/>
      <dgm:t>
        <a:bodyPr/>
        <a:lstStyle/>
        <a:p>
          <a:pPr rtl="0"/>
          <a:r>
            <a:rPr lang="ru-RU" u="none" dirty="0" smtClean="0">
              <a:solidFill>
                <a:srgbClr val="08006A"/>
              </a:solidFill>
              <a:effectLst/>
              <a:hlinkClick xmlns:r="http://schemas.openxmlformats.org/officeDocument/2006/relationships" r:id="rId1" action="ppaction://hlinkfile"/>
            </a:rPr>
            <a:t>Системный подход к решению этой задачи прослеживается в</a:t>
          </a:r>
          <a:r>
            <a:rPr lang="ru-RU" u="none" dirty="0" smtClean="0">
              <a:solidFill>
                <a:srgbClr val="08006A"/>
              </a:solidFill>
            </a:rPr>
            <a:t> Концепции духовно-нравственного воспитания российских школьников, разработанная в соответствии с Законом Российской Федерации «Об образовании», Посланиями Президента России Федеральному Собранию Российской Федерации от 26 апреля 2007 года и 5 ноября 2008 года. </a:t>
          </a:r>
          <a:endParaRPr lang="ru-RU" u="none" dirty="0">
            <a:solidFill>
              <a:srgbClr val="08006A"/>
            </a:solidFill>
          </a:endParaRPr>
        </a:p>
      </dgm:t>
    </dgm:pt>
    <dgm:pt modelId="{77D3A745-845A-422B-8C15-FB2330230510}" type="parTrans" cxnId="{0A0A36DB-AB44-4C5C-B8E7-FFA2A9327999}">
      <dgm:prSet/>
      <dgm:spPr/>
      <dgm:t>
        <a:bodyPr/>
        <a:lstStyle/>
        <a:p>
          <a:endParaRPr lang="ru-RU"/>
        </a:p>
      </dgm:t>
    </dgm:pt>
    <dgm:pt modelId="{CD1D9B5F-F099-43C6-9D48-98492B7D7607}" type="sibTrans" cxnId="{0A0A36DB-AB44-4C5C-B8E7-FFA2A9327999}">
      <dgm:prSet/>
      <dgm:spPr/>
      <dgm:t>
        <a:bodyPr/>
        <a:lstStyle/>
        <a:p>
          <a:endParaRPr lang="ru-RU"/>
        </a:p>
      </dgm:t>
    </dgm:pt>
    <dgm:pt modelId="{B51D1E58-1B39-4D36-A14D-6D7525142A65}" type="pres">
      <dgm:prSet presAssocID="{9AE5111F-A6B3-468A-98C6-C995DCC4510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F6C168-CCFA-4C5F-91AD-254430217F01}" type="pres">
      <dgm:prSet presAssocID="{D75DE1B2-1110-47B8-A39F-DA17888D44A8}" presName="composite" presStyleCnt="0"/>
      <dgm:spPr/>
    </dgm:pt>
    <dgm:pt modelId="{A0324C82-6AFD-435F-8B71-565EB61A963F}" type="pres">
      <dgm:prSet presAssocID="{D75DE1B2-1110-47B8-A39F-DA17888D44A8}" presName="imgShp" presStyleLbl="fgImgPlace1" presStyleIdx="0" presStyleCnt="2" custScaleX="278586" custScaleY="218511" custLinFactNeighborX="-68925" custLinFactNeighborY="10589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F6D2044-B6DA-4AEB-9F7C-32B3CE13324B}" type="pres">
      <dgm:prSet presAssocID="{D75DE1B2-1110-47B8-A39F-DA17888D44A8}" presName="txShp" presStyleLbl="node1" presStyleIdx="0" presStyleCnt="2" custScaleX="111674" custScaleY="248952" custLinFactNeighborX="7136" custLinFactNeighborY="1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9303F3-0A86-4362-8FAC-89D995D3367F}" type="pres">
      <dgm:prSet presAssocID="{1BD43C7E-736E-477F-8CEC-7BB70CF59171}" presName="spacing" presStyleCnt="0"/>
      <dgm:spPr/>
    </dgm:pt>
    <dgm:pt modelId="{5F36F0DE-8233-4752-8838-136BA5BF2FAE}" type="pres">
      <dgm:prSet presAssocID="{D0F27228-D1A3-4500-8CE5-A281C1094FEC}" presName="composite" presStyleCnt="0"/>
      <dgm:spPr/>
    </dgm:pt>
    <dgm:pt modelId="{A2EBFD07-A0B7-46DF-B255-28B911500DCF}" type="pres">
      <dgm:prSet presAssocID="{D0F27228-D1A3-4500-8CE5-A281C1094FEC}" presName="imgShp" presStyleLbl="fgImgPlace1" presStyleIdx="1" presStyleCnt="2" custScaleX="274753" custScaleY="222893" custLinFactNeighborX="-89617" custLinFactNeighborY="-238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  <dgm:t>
        <a:bodyPr/>
        <a:lstStyle/>
        <a:p>
          <a:endParaRPr lang="ru-RU"/>
        </a:p>
      </dgm:t>
    </dgm:pt>
    <dgm:pt modelId="{4DF37075-0937-4301-A21A-415752A081C1}" type="pres">
      <dgm:prSet presAssocID="{D0F27228-D1A3-4500-8CE5-A281C1094FEC}" presName="txShp" presStyleLbl="node1" presStyleIdx="1" presStyleCnt="2" custScaleX="107713" custScaleY="240745" custLinFactNeighborX="8660" custLinFactNeighborY="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0DDE7-F32F-48A1-A5F4-33888776B3DE}" srcId="{9AE5111F-A6B3-468A-98C6-C995DCC4510B}" destId="{D75DE1B2-1110-47B8-A39F-DA17888D44A8}" srcOrd="0" destOrd="0" parTransId="{FA7ED690-BF24-45CD-8DC9-46CD69FBE77F}" sibTransId="{1BD43C7E-736E-477F-8CEC-7BB70CF59171}"/>
    <dgm:cxn modelId="{CA0686B1-EED9-4D1F-91D0-41B7C6621795}" type="presOf" srcId="{D75DE1B2-1110-47B8-A39F-DA17888D44A8}" destId="{DF6D2044-B6DA-4AEB-9F7C-32B3CE13324B}" srcOrd="0" destOrd="0" presId="urn:microsoft.com/office/officeart/2005/8/layout/vList3#1"/>
    <dgm:cxn modelId="{A88124C6-DFF9-460C-AFC5-668B50450481}" type="presOf" srcId="{9AE5111F-A6B3-468A-98C6-C995DCC4510B}" destId="{B51D1E58-1B39-4D36-A14D-6D7525142A65}" srcOrd="0" destOrd="0" presId="urn:microsoft.com/office/officeart/2005/8/layout/vList3#1"/>
    <dgm:cxn modelId="{0A0A36DB-AB44-4C5C-B8E7-FFA2A9327999}" srcId="{9AE5111F-A6B3-468A-98C6-C995DCC4510B}" destId="{D0F27228-D1A3-4500-8CE5-A281C1094FEC}" srcOrd="1" destOrd="0" parTransId="{77D3A745-845A-422B-8C15-FB2330230510}" sibTransId="{CD1D9B5F-F099-43C6-9D48-98492B7D7607}"/>
    <dgm:cxn modelId="{93D284F1-DDB2-47DD-BCCB-4C052485FA68}" type="presOf" srcId="{D0F27228-D1A3-4500-8CE5-A281C1094FEC}" destId="{4DF37075-0937-4301-A21A-415752A081C1}" srcOrd="0" destOrd="0" presId="urn:microsoft.com/office/officeart/2005/8/layout/vList3#1"/>
    <dgm:cxn modelId="{E3CEFFD2-2B3D-439C-9E14-A6682D756E96}" type="presParOf" srcId="{B51D1E58-1B39-4D36-A14D-6D7525142A65}" destId="{D8F6C168-CCFA-4C5F-91AD-254430217F01}" srcOrd="0" destOrd="0" presId="urn:microsoft.com/office/officeart/2005/8/layout/vList3#1"/>
    <dgm:cxn modelId="{40F911AC-36C9-4B42-94E8-516EE7017F69}" type="presParOf" srcId="{D8F6C168-CCFA-4C5F-91AD-254430217F01}" destId="{A0324C82-6AFD-435F-8B71-565EB61A963F}" srcOrd="0" destOrd="0" presId="urn:microsoft.com/office/officeart/2005/8/layout/vList3#1"/>
    <dgm:cxn modelId="{333B76C2-C30F-4541-8FB3-078EB457E9FF}" type="presParOf" srcId="{D8F6C168-CCFA-4C5F-91AD-254430217F01}" destId="{DF6D2044-B6DA-4AEB-9F7C-32B3CE13324B}" srcOrd="1" destOrd="0" presId="urn:microsoft.com/office/officeart/2005/8/layout/vList3#1"/>
    <dgm:cxn modelId="{F55EC4BB-B513-475A-8FAF-76B9EC14374A}" type="presParOf" srcId="{B51D1E58-1B39-4D36-A14D-6D7525142A65}" destId="{609303F3-0A86-4362-8FAC-89D995D3367F}" srcOrd="1" destOrd="0" presId="urn:microsoft.com/office/officeart/2005/8/layout/vList3#1"/>
    <dgm:cxn modelId="{FE303714-FD6B-4C92-986A-15FE86C62E0C}" type="presParOf" srcId="{B51D1E58-1B39-4D36-A14D-6D7525142A65}" destId="{5F36F0DE-8233-4752-8838-136BA5BF2FAE}" srcOrd="2" destOrd="0" presId="urn:microsoft.com/office/officeart/2005/8/layout/vList3#1"/>
    <dgm:cxn modelId="{C356064D-3807-4F57-9320-338CB6803851}" type="presParOf" srcId="{5F36F0DE-8233-4752-8838-136BA5BF2FAE}" destId="{A2EBFD07-A0B7-46DF-B255-28B911500DCF}" srcOrd="0" destOrd="0" presId="urn:microsoft.com/office/officeart/2005/8/layout/vList3#1"/>
    <dgm:cxn modelId="{C21D9953-6672-44E1-B2AD-EAA55E154535}" type="presParOf" srcId="{5F36F0DE-8233-4752-8838-136BA5BF2FAE}" destId="{4DF37075-0937-4301-A21A-415752A081C1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6D2044-B6DA-4AEB-9F7C-32B3CE13324B}">
      <dsp:nvSpPr>
        <dsp:cNvPr id="0" name=""/>
        <dsp:cNvSpPr/>
      </dsp:nvSpPr>
      <dsp:spPr>
        <a:xfrm rot="10800000">
          <a:off x="1733936" y="13458"/>
          <a:ext cx="5401020" cy="212349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138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none" kern="1200" dirty="0" smtClean="0">
              <a:solidFill>
                <a:srgbClr val="08006A"/>
              </a:solidFill>
            </a:rPr>
            <a:t>Все мероприятия, проводимые  в школьной библиотеке,    носят системный характер и направлены на формирование духовно-нравственных качеств личности школьника.</a:t>
          </a:r>
          <a:r>
            <a:rPr lang="ru-RU" sz="1400" u="none" kern="1200" dirty="0" smtClean="0">
              <a:solidFill>
                <a:srgbClr val="08006A"/>
              </a:solidFill>
              <a:hlinkClick xmlns:r="http://schemas.openxmlformats.org/officeDocument/2006/relationships" r:id="" action="ppaction://hlinkfile"/>
            </a:rPr>
            <a:t> </a:t>
          </a:r>
          <a:endParaRPr lang="ru-RU" sz="1400" u="none" kern="1200" dirty="0">
            <a:solidFill>
              <a:srgbClr val="08006A"/>
            </a:solidFill>
          </a:endParaRPr>
        </a:p>
      </dsp:txBody>
      <dsp:txXfrm rot="10800000">
        <a:off x="2264810" y="13458"/>
        <a:ext cx="4870146" cy="2123497"/>
      </dsp:txXfrm>
    </dsp:sp>
    <dsp:sp modelId="{A0324C82-6AFD-435F-8B71-565EB61A963F}">
      <dsp:nvSpPr>
        <dsp:cNvPr id="0" name=""/>
        <dsp:cNvSpPr/>
      </dsp:nvSpPr>
      <dsp:spPr>
        <a:xfrm>
          <a:off x="0" y="222595"/>
          <a:ext cx="2376268" cy="186384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F37075-0937-4301-A21A-415752A081C1}">
      <dsp:nvSpPr>
        <dsp:cNvPr id="0" name=""/>
        <dsp:cNvSpPr/>
      </dsp:nvSpPr>
      <dsp:spPr>
        <a:xfrm rot="10800000">
          <a:off x="1943147" y="2382832"/>
          <a:ext cx="5209450" cy="2053493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6138" tIns="53340" rIns="99568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u="none" kern="1200" dirty="0" smtClean="0">
              <a:solidFill>
                <a:srgbClr val="08006A"/>
              </a:solidFill>
              <a:effectLst/>
              <a:hlinkClick xmlns:r="http://schemas.openxmlformats.org/officeDocument/2006/relationships" r:id="rId2" action="ppaction://hlinkfile"/>
            </a:rPr>
            <a:t>Системный подход к решению этой задачи прослеживается в</a:t>
          </a:r>
          <a:r>
            <a:rPr lang="ru-RU" sz="1400" u="none" kern="1200" dirty="0" smtClean="0">
              <a:solidFill>
                <a:srgbClr val="08006A"/>
              </a:solidFill>
            </a:rPr>
            <a:t> Концепции духовно-нравственного воспитания российских школьников, разработанная в соответствии с Законом Российской Федерации «Об образовании», Посланиями Президента России Федеральному Собранию Российской Федерации от 26 апреля 2007 года и 5 ноября 2008 года. </a:t>
          </a:r>
          <a:endParaRPr lang="ru-RU" sz="1400" u="none" kern="1200" dirty="0">
            <a:solidFill>
              <a:srgbClr val="08006A"/>
            </a:solidFill>
          </a:endParaRPr>
        </a:p>
      </dsp:txBody>
      <dsp:txXfrm rot="10800000">
        <a:off x="2456520" y="2382832"/>
        <a:ext cx="4696077" cy="2053493"/>
      </dsp:txXfrm>
    </dsp:sp>
    <dsp:sp modelId="{A2EBFD07-A0B7-46DF-B255-28B911500DCF}">
      <dsp:nvSpPr>
        <dsp:cNvPr id="0" name=""/>
        <dsp:cNvSpPr/>
      </dsp:nvSpPr>
      <dsp:spPr>
        <a:xfrm>
          <a:off x="0" y="2436330"/>
          <a:ext cx="2343573" cy="190122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BAFCAA-BDBF-4456-9D96-7B97E923833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252C2-B86A-45B7-8F0B-F596842DB6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380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52C2-B86A-45B7-8F0B-F596842DB61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52C2-B86A-45B7-8F0B-F596842DB61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52C2-B86A-45B7-8F0B-F596842DB61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B252C2-B86A-45B7-8F0B-F596842DB61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41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10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421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07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793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294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902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712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464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91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882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262DB-4CE5-4EF2-B6C0-D96FA6A67E20}" type="datetimeFigureOut">
              <a:rPr lang="ru-RU" smtClean="0"/>
              <a:pPr/>
              <a:t>30.10.2024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FB7A4-0341-4FB9-95A9-DC14DF66F8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922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9;&#1087;&#1080;&#1090;&#1072;&#1085;&#1080;&#1077;%20&#1080;&#1085;&#1090;&#1077;&#1088;&#1077;&#1089;&#1072;%20&#1082;%20&#1095;&#1090;&#1077;&#1085;&#1080;&#1102;.pub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hyperlink" Target="&#1055;&#1072;&#1084;&#1103;&#1090;&#1082;&#1072;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1345" y="5278266"/>
            <a:ext cx="41986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C69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Автор: </a:t>
            </a:r>
            <a:r>
              <a:rPr lang="ru-RU" b="1" dirty="0" err="1" smtClean="0">
                <a:solidFill>
                  <a:srgbClr val="003C69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Уксусова</a:t>
            </a:r>
            <a:r>
              <a:rPr lang="ru-RU" b="1" dirty="0" smtClean="0">
                <a:solidFill>
                  <a:srgbClr val="003C69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Ольга Аркадьевна, педагог-библиотекарь</a:t>
            </a:r>
          </a:p>
          <a:p>
            <a:endParaRPr lang="ru-RU" b="1" dirty="0">
              <a:solidFill>
                <a:srgbClr val="003C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772816"/>
            <a:ext cx="727280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solidFill>
                  <a:srgbClr val="003C69"/>
                </a:solidFill>
              </a:rPr>
              <a:t>Формирование духовно-нравственных качеств личности школьника через работу Клуба любителей чтения</a:t>
            </a:r>
            <a:r>
              <a:rPr lang="ru-RU" sz="3600" b="1" dirty="0">
                <a:solidFill>
                  <a:srgbClr val="003C69"/>
                </a:solidFill>
              </a:rPr>
              <a:t/>
            </a:r>
            <a:br>
              <a:rPr lang="ru-RU" sz="3600" b="1" dirty="0">
                <a:solidFill>
                  <a:srgbClr val="003C69"/>
                </a:solidFill>
              </a:rPr>
            </a:br>
            <a:endParaRPr lang="ru-RU" sz="3600" b="1" dirty="0" smtClean="0">
              <a:ln w="0"/>
              <a:solidFill>
                <a:srgbClr val="003C69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81743" y="82738"/>
            <a:ext cx="8979402" cy="6672856"/>
            <a:chOff x="81743" y="82738"/>
            <a:chExt cx="8979402" cy="6672856"/>
          </a:xfrm>
        </p:grpSpPr>
        <p:pic>
          <p:nvPicPr>
            <p:cNvPr id="1027" name="Picture 3" descr="F:\Documents\конференция 26.03.19\Рисунок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9" t="3196" r="1271" b="4220"/>
            <a:stretch/>
          </p:blipFill>
          <p:spPr bwMode="auto">
            <a:xfrm>
              <a:off x="3419872" y="4364893"/>
              <a:ext cx="5609492" cy="2378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1770315" y="248822"/>
              <a:ext cx="7108406" cy="9524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1400" b="1" dirty="0" smtClean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МУНИЦИПАЛЬНОЕ АВТОНОМНОЕ ОБЩЕОБРАЗОВАТЕЛЬНОЕ УЧРЕЖДЕНИЕ </a:t>
              </a:r>
              <a:r>
                <a:rPr lang="en-US" altLang="ru-RU" sz="1400" b="1" dirty="0" smtClean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«</a:t>
              </a:r>
              <a:r>
                <a:rPr lang="ru-RU" altLang="ru-RU" sz="1400" b="1" dirty="0" smtClean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КИЧМЕНГСКО-ГОРОДЕЦКАЯ СРЕДНЯЯ ШКОЛА</a:t>
              </a:r>
              <a:r>
                <a:rPr lang="en-US" altLang="ru-RU" sz="1400" b="1" dirty="0" smtClean="0">
                  <a:solidFill>
                    <a:srgbClr val="003C69"/>
                  </a:solidFill>
                  <a:latin typeface="Century Gothic" panose="020B0502020202020204" pitchFamily="34" charset="0"/>
                  <a:cs typeface="Arial" pitchFamily="34" charset="0"/>
                </a:rPr>
                <a:t>»</a:t>
              </a:r>
              <a:endParaRPr lang="ru-RU" altLang="ru-RU" sz="1400" b="1" dirty="0" smtClean="0">
                <a:solidFill>
                  <a:srgbClr val="003C69"/>
                </a:solidFill>
                <a:latin typeface="Century Gothic" panose="020B0502020202020204" pitchFamily="34" charset="0"/>
                <a:cs typeface="Arial" pitchFamily="34" charset="0"/>
              </a:endParaRPr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9029364" y="82738"/>
              <a:ext cx="31781" cy="6672856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flipH="1">
              <a:off x="81744" y="6749173"/>
              <a:ext cx="8979401" cy="642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619672" y="82738"/>
              <a:ext cx="7409692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81743" y="967682"/>
              <a:ext cx="29602" cy="5781489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43" y="82738"/>
              <a:ext cx="1651210" cy="11652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217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По когнитивному критерию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/>
              <a:t>Когнитивный критерий-</a:t>
            </a:r>
          </a:p>
          <a:p>
            <a:pPr marL="0" indent="0">
              <a:buNone/>
            </a:pPr>
            <a:r>
              <a:rPr lang="ru-RU" sz="1800" b="1" dirty="0" smtClean="0"/>
              <a:t>характер </a:t>
            </a:r>
            <a:r>
              <a:rPr lang="ru-RU" sz="1800" b="1" dirty="0"/>
              <a:t>познавательного отношения личности к </a:t>
            </a:r>
            <a:r>
              <a:rPr lang="ru-RU" sz="1800" b="1" dirty="0" smtClean="0"/>
              <a:t>происходящему.</a:t>
            </a:r>
          </a:p>
          <a:p>
            <a:pPr marL="0" indent="0">
              <a:buNone/>
            </a:pPr>
            <a:endParaRPr lang="ru-RU" sz="1800" dirty="0"/>
          </a:p>
          <a:p>
            <a:r>
              <a:rPr lang="ru-RU" sz="1800" dirty="0" smtClean="0"/>
              <a:t> Интересуют ли тебя традиции и история своего народа? </a:t>
            </a:r>
            <a:r>
              <a:rPr lang="en-US" sz="1800" dirty="0" smtClean="0"/>
              <a:t>80-20-0</a:t>
            </a:r>
            <a:endParaRPr lang="ru-RU" sz="1800" dirty="0" smtClean="0"/>
          </a:p>
          <a:p>
            <a:r>
              <a:rPr lang="ru-RU" sz="1800" dirty="0" smtClean="0"/>
              <a:t> Осознаешь ли </a:t>
            </a:r>
            <a:r>
              <a:rPr lang="ru-RU" sz="1800" dirty="0"/>
              <a:t>ты свои гражданские права и </a:t>
            </a:r>
            <a:r>
              <a:rPr lang="ru-RU" sz="1800" dirty="0" smtClean="0"/>
              <a:t>обязанности? 85-10-5</a:t>
            </a:r>
          </a:p>
          <a:p>
            <a:r>
              <a:rPr lang="ru-RU" sz="1800" dirty="0" smtClean="0"/>
              <a:t>Умеешь ли ты разумно использовать свое время?  75-20-5</a:t>
            </a:r>
            <a:endParaRPr lang="ru-RU" sz="1800" dirty="0"/>
          </a:p>
          <a:p>
            <a:endParaRPr lang="ru-RU" sz="14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51281894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189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chemeClr val="tx2"/>
                </a:solidFill>
              </a:rPr>
              <a:t>П</a:t>
            </a:r>
            <a:r>
              <a:rPr lang="ru-RU" dirty="0" smtClean="0">
                <a:solidFill>
                  <a:schemeClr val="tx2"/>
                </a:solidFill>
              </a:rPr>
              <a:t>о эмоциональному критерию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800" b="1" dirty="0" smtClean="0"/>
              <a:t>Эмоциональный критерий- отклик, сопереживание происходящего</a:t>
            </a:r>
            <a:r>
              <a:rPr lang="en-US" sz="1800" b="1" dirty="0" smtClean="0"/>
              <a:t>/</a:t>
            </a:r>
            <a:endParaRPr lang="ru-RU" sz="1800" b="1" dirty="0" smtClean="0"/>
          </a:p>
          <a:p>
            <a:r>
              <a:rPr lang="ru-RU" sz="1800" dirty="0" smtClean="0"/>
              <a:t>Приятно ли тебе делать людям добро и радость? 90-5-5</a:t>
            </a:r>
          </a:p>
          <a:p>
            <a:r>
              <a:rPr lang="ru-RU" sz="1800" dirty="0" smtClean="0"/>
              <a:t>Воспринимаешь ли ты неприятности своих близких как свои?  65-30-5</a:t>
            </a:r>
          </a:p>
          <a:p>
            <a:r>
              <a:rPr lang="ru-RU" sz="1800" dirty="0" smtClean="0"/>
              <a:t>Хотел бы ты, чтобы у тебя в будущем была семья, похожая на ту, в которой ты сейчас живешь?</a:t>
            </a:r>
          </a:p>
          <a:p>
            <a:pPr marL="0" indent="0">
              <a:buNone/>
            </a:pPr>
            <a:r>
              <a:rPr lang="ru-RU" sz="1800" dirty="0" smtClean="0"/>
              <a:t>    40-30 30.</a:t>
            </a:r>
          </a:p>
          <a:p>
            <a:pPr marL="0" indent="0">
              <a:buNone/>
            </a:pPr>
            <a:r>
              <a:rPr lang="ru-RU" sz="1800" dirty="0" smtClean="0"/>
              <a:t>Все ли возможное ты делаешь, чтобы тобой гордились другие?65-30-5</a:t>
            </a:r>
            <a:endParaRPr lang="ru-RU" sz="1800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6746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По </a:t>
            </a:r>
            <a:r>
              <a:rPr lang="ru-RU" dirty="0" err="1" smtClean="0">
                <a:solidFill>
                  <a:schemeClr val="tx2"/>
                </a:solidFill>
              </a:rPr>
              <a:t>деятельностному</a:t>
            </a:r>
            <a:r>
              <a:rPr lang="ru-RU" dirty="0" smtClean="0">
                <a:solidFill>
                  <a:schemeClr val="tx2"/>
                </a:solidFill>
              </a:rPr>
              <a:t> критерию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67544" y="1340768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критерий – поведенческий  критерий: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умения выходить из жизненных ситуаций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Чувствуешь ли ты потребность в служении Отечеству?70-15-15 .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Относишься ли ты с уважение к государственной символике?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85- 10-5.</a:t>
            </a:r>
          </a:p>
          <a:p>
            <a:pPr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Находишь ли ты пользу в чтении произведений классиков русской и национальной литературы?  85-10-5</a:t>
            </a:r>
          </a:p>
          <a:p>
            <a:pPr>
              <a:buFontTx/>
              <a:buChar char="-"/>
            </a:pP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79987314"/>
              </p:ext>
            </p:extLst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684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-180528" y="0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827584" y="1340768"/>
            <a:ext cx="741682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    Духовно-нравственное воспитание обеспечивает </a:t>
            </a:r>
            <a:r>
              <a:rPr lang="ru-RU" dirty="0"/>
              <a:t>направленность личности на идеалы и духовно-нравственные ценности </a:t>
            </a:r>
            <a:r>
              <a:rPr lang="ru-RU" dirty="0" smtClean="0"/>
              <a:t>общества.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Когнитивные, эмоционально-мотивационные и поведенческие</a:t>
            </a:r>
          </a:p>
          <a:p>
            <a:r>
              <a:rPr lang="ru-RU" dirty="0"/>
              <a:t>компоненты в структуре личности образуют неделимое </a:t>
            </a:r>
            <a:r>
              <a:rPr lang="ru-RU" dirty="0" smtClean="0"/>
              <a:t>целое.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Проведенное нами исследование показало довольно высокий уровень духовно – нравственной воспитанности обучающихся. </a:t>
            </a:r>
          </a:p>
          <a:p>
            <a:r>
              <a:rPr lang="ru-RU" dirty="0" smtClean="0"/>
              <a:t>До 95 % респондентов показали высокий и средний уровни, около 5% показали низкий уровень духовно-нравственной воспитанности.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В опросе участвовало 20 школьников; они отвечали на 36 вопросов. </a:t>
            </a:r>
          </a:p>
          <a:p>
            <a:r>
              <a:rPr lang="ru-RU" dirty="0" smtClean="0"/>
              <a:t>Все вопросы мы разделили на 3 группы по критериям. После обработки всех анкет выявились и проблемные вопросы, % которых выше средних показателей. Мы намерены провести корректировку перспективного плана работы на учебный год и включить в него мероприятия, направленные на формирование духовно-нравственной воспитанности обучающихся.</a:t>
            </a:r>
          </a:p>
          <a:p>
            <a:endParaRPr lang="ru-RU" dirty="0" smtClean="0"/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75505"/>
            <a:ext cx="6894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C69"/>
                </a:solidFill>
              </a:rPr>
              <a:t>Некоторые результаты исследования:</a:t>
            </a:r>
            <a:endParaRPr lang="ru-RU" dirty="0">
              <a:solidFill>
                <a:srgbClr val="003C6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9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C69"/>
                </a:solidFill>
              </a:rPr>
              <a:t>Вывод</a:t>
            </a:r>
            <a:endParaRPr lang="ru-RU" dirty="0">
              <a:solidFill>
                <a:srgbClr val="003C6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 Школьники часто затрудняются дать оценку своего поступка: нравственный и духовный опыт невелик. Отсутствие теоретических знаний о нравственных нормах и ценностях;</a:t>
            </a:r>
          </a:p>
          <a:p>
            <a:r>
              <a:rPr lang="ru-RU" dirty="0" smtClean="0"/>
              <a:t>Дети не всегда добросовестны, правдивы, доброжелательны;</a:t>
            </a:r>
          </a:p>
          <a:p>
            <a:r>
              <a:rPr lang="ru-RU" dirty="0" smtClean="0"/>
              <a:t>Им не хватает чувству уважения к другим людям, к чужому труду.</a:t>
            </a:r>
          </a:p>
          <a:p>
            <a:r>
              <a:rPr lang="ru-RU" dirty="0" smtClean="0"/>
              <a:t>Чтобы попытаться решить эти проблемы, мы будем продолжать работу по духовно – нравственных ценностей через систему мероприятий Клуба любителей чтения.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8668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0" y="2276872"/>
            <a:ext cx="7632848" cy="5040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76188889"/>
              </p:ext>
            </p:extLst>
          </p:nvPr>
        </p:nvGraphicFramePr>
        <p:xfrm>
          <a:off x="893433" y="758136"/>
          <a:ext cx="7272808" cy="44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3054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5364088" y="1340768"/>
            <a:ext cx="28803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lvl="0">
              <a:defRPr/>
            </a:pPr>
            <a:endParaRPr lang="ru-RU" dirty="0" smtClean="0"/>
          </a:p>
          <a:p>
            <a:pPr lvl="0">
              <a:defRPr/>
            </a:pPr>
            <a:endParaRPr lang="ru-RU" dirty="0"/>
          </a:p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75505"/>
            <a:ext cx="6894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АКТУАЛЬНОСТЬ ПРОЕКТА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11256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b="1" dirty="0" smtClean="0"/>
          </a:p>
          <a:p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С  целью формирования духовно-нравственных качеств личности  школьника  мы разработали и  уже три года успешно реализуем   программу Клуба любителей чтения .</a:t>
            </a:r>
          </a:p>
          <a:p>
            <a:pPr algn="just"/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Почему именно этот проект среди многих других направлений? </a:t>
            </a:r>
          </a:p>
          <a:p>
            <a:pPr algn="just"/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Каждая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школьная  библиотека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 — это современная территория чтения, коллектив единомышленников, владеющих всеми необходимыми профессиональными приемами. Работа библиотек нацелена не только на снабжение учебниками и литературой по программе, но и в большей степени на формирование мировоззрения, развитие и становление личности школьников.  </a:t>
            </a:r>
          </a:p>
        </p:txBody>
      </p:sp>
      <p:pic>
        <p:nvPicPr>
          <p:cNvPr id="4" name="Picture 2" descr="D:\Desktop\конф\О.А.Уксусова\5 кл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30" y="1263182"/>
            <a:ext cx="1998932" cy="254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esktop\конф\О.А.Уксусова\6 кл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602" y="1290672"/>
            <a:ext cx="2081405" cy="240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esktop\конф\О.А.Уксусова\7 кл. 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74769"/>
            <a:ext cx="1937521" cy="256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esktop\конф\О.А.Уксусова\8 кл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03" y="3649617"/>
            <a:ext cx="2159605" cy="251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49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Цели и задачи 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213010"/>
            <a:ext cx="4316288" cy="4913154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Три года назад перед нами стояла проблема - какую форму работы с обучающимися выбрать, чтобы она способствовала расширению их читательского кругозора, привитию лучших духовно-нравственных качеств через знакомство с лучшими произведениям русской и зарубежной литературы, и в то же время была бы тесно связана с работой школьной библиотеки. Мы остановили свой выбор на создании Клуба любителей чтения. </a:t>
            </a:r>
          </a:p>
          <a:p>
            <a:pPr algn="just"/>
            <a:r>
              <a:rPr lang="ru-RU" b="1" i="1" dirty="0" smtClean="0"/>
              <a:t>Цель</a:t>
            </a:r>
            <a:r>
              <a:rPr lang="ru-RU" b="1" i="1" dirty="0"/>
              <a:t>:</a:t>
            </a:r>
            <a:r>
              <a:rPr lang="ru-RU" dirty="0"/>
              <a:t> Расширение читательского кругозора учащихся; оказание содействия формированию квалифицированного читателя и формированию духовно – нравственных качеств личности подростка. 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213010"/>
            <a:ext cx="4038600" cy="491315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i="1" dirty="0" smtClean="0"/>
              <a:t>Задачи</a:t>
            </a:r>
            <a:r>
              <a:rPr lang="ru-RU" b="1" i="1" dirty="0"/>
              <a:t>:</a:t>
            </a:r>
          </a:p>
          <a:p>
            <a:pPr algn="just"/>
            <a:r>
              <a:rPr lang="ru-RU" dirty="0" smtClean="0"/>
              <a:t>Способствовать </a:t>
            </a:r>
            <a:r>
              <a:rPr lang="ru-RU" dirty="0"/>
              <a:t>совершенствованию читательской культуры учащихся, формированию читательского вкуса, умению анализировать и оценивать художественное произведение, выявлять авторскую позицию в нем;</a:t>
            </a:r>
          </a:p>
          <a:p>
            <a:pPr algn="just"/>
            <a:r>
              <a:rPr lang="ru-RU" dirty="0" smtClean="0"/>
              <a:t>развивать </a:t>
            </a:r>
            <a:r>
              <a:rPr lang="ru-RU" dirty="0"/>
              <a:t>речь и креативные способности учащихся;</a:t>
            </a:r>
          </a:p>
          <a:p>
            <a:pPr algn="just"/>
            <a:r>
              <a:rPr lang="ru-RU" dirty="0" smtClean="0"/>
              <a:t>создавать </a:t>
            </a:r>
            <a:r>
              <a:rPr lang="ru-RU" dirty="0"/>
              <a:t>условия для формирования духовно-нравственных  качеств школьника, воспитания личной ответственности за поступки, чувства собственного достоинства, уважения к правам других.</a:t>
            </a:r>
          </a:p>
          <a:p>
            <a:pPr algn="just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084168" y="1028343"/>
            <a:ext cx="24482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054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5364088" y="1340768"/>
            <a:ext cx="288032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lvl="0">
              <a:defRPr/>
            </a:pPr>
            <a:endParaRPr lang="ru-RU" dirty="0" smtClean="0"/>
          </a:p>
          <a:p>
            <a:pPr lvl="0">
              <a:defRPr/>
            </a:pPr>
            <a:endParaRPr lang="ru-RU" dirty="0"/>
          </a:p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75505"/>
            <a:ext cx="6894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АКТУАЛЬНОСТЬ ПРОЕКТА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7" name="Содержимое 16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112568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В </a:t>
            </a:r>
            <a:r>
              <a:rPr lang="ru-RU" b="1" dirty="0"/>
              <a:t>течение трех последних лет в школьной библиотеке МАОУ «Кичменгско – Городецкая средняя школа» реализуется программа «Клуба любителей чтения». За основу взят учебно-методический комплект, подготовленный Международным Комитетом Красного Креста и Российским обществом Красного Креста «Вокруг тебя - Мир».  </a:t>
            </a:r>
            <a:endParaRPr lang="ru-RU" b="1" dirty="0" smtClean="0"/>
          </a:p>
          <a:p>
            <a:pPr marL="514350" indent="-514350">
              <a:buAutoNum type="arabicPeriod"/>
            </a:pPr>
            <a:r>
              <a:rPr lang="ru-RU" b="1" dirty="0" smtClean="0"/>
              <a:t>В 2019 году мы начали знакомиться с отдельными произведениями из книги для 5 класса, в 2020  </a:t>
            </a:r>
            <a:r>
              <a:rPr lang="ru-RU" b="1" dirty="0"/>
              <a:t>году в 6 «Г» классе мы </a:t>
            </a:r>
            <a:r>
              <a:rPr lang="ru-RU" b="1" dirty="0" smtClean="0"/>
              <a:t>продолжили </a:t>
            </a:r>
            <a:r>
              <a:rPr lang="ru-RU" b="1" dirty="0"/>
              <a:t>работу по данному УМК для 6 класса, в 2021-2022 учебном году – для 7 класса.  В 2022-2023 году мы с обучающимися уже 8 «Г» ежемесячно проводим заседание Клуба любителей чтения. Книг для учеников в библиотеке имеется  в достаточном количестве. На занятии мы знакомимся с одним произведением, указанным в программе, с жизнью и творчеством писателя. Во второй части занятия мы анализируем произведение, обсуждаем, думаем, делаем выводы.</a:t>
            </a:r>
          </a:p>
          <a:p>
            <a:pPr>
              <a:buNone/>
            </a:pPr>
            <a:endParaRPr lang="ru-RU" b="1" dirty="0" smtClean="0"/>
          </a:p>
        </p:txBody>
      </p:sp>
      <p:pic>
        <p:nvPicPr>
          <p:cNvPr id="4" name="Picture 2" descr="D:\Desktop\конф\О.А.Уксусова\5 кл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30" y="1263182"/>
            <a:ext cx="1998932" cy="254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esktop\конф\О.А.Уксусова\6 кл.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602" y="1290672"/>
            <a:ext cx="2081405" cy="2400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esktop\конф\О.А.Уксусова\7 кл. 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74769"/>
            <a:ext cx="1937521" cy="256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Desktop\конф\О.А.Уксусова\8 кл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03" y="3649617"/>
            <a:ext cx="2159605" cy="251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66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259632" y="175505"/>
            <a:ext cx="6894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4008" y="274638"/>
            <a:ext cx="40427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Работа с родителями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В </a:t>
            </a:r>
            <a:r>
              <a:rPr lang="ru-RU" dirty="0"/>
              <a:t>течение всех лет работа ведется совместно с родителями. Ежегодно проводились совместные читательские конференции с родителями и школьниками, выступления на родительских собраниях </a:t>
            </a:r>
            <a:r>
              <a:rPr lang="ru-RU" dirty="0">
                <a:hlinkClick r:id="rId3" action="ppaction://hlinkfile"/>
              </a:rPr>
              <a:t>«Как стать родителями читающего ребенка», </a:t>
            </a:r>
            <a:r>
              <a:rPr lang="ru-RU" dirty="0"/>
              <a:t>готовились буклеты и </a:t>
            </a:r>
            <a:r>
              <a:rPr lang="ru-RU" dirty="0" smtClean="0">
                <a:hlinkClick r:id="rId4" action="ppaction://hlinkfile"/>
              </a:rPr>
              <a:t>Памятки </a:t>
            </a:r>
            <a:r>
              <a:rPr lang="ru-RU" dirty="0">
                <a:hlinkClick r:id="rId4" action="ppaction://hlinkfile"/>
              </a:rPr>
              <a:t>о пользе семейного чтения.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432048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9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827584" y="1340768"/>
            <a:ext cx="74168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lvl="0">
              <a:defRPr/>
            </a:pPr>
            <a:endParaRPr lang="ru-RU" dirty="0" smtClean="0"/>
          </a:p>
          <a:p>
            <a:pPr lvl="0">
              <a:defRPr/>
            </a:pPr>
            <a:endParaRPr lang="ru-RU" dirty="0"/>
          </a:p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75505"/>
            <a:ext cx="6894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3C69"/>
                </a:solidFill>
              </a:rPr>
              <a:t>            Современные образовательные технологии</a:t>
            </a:r>
            <a:endParaRPr lang="ru-RU" dirty="0">
              <a:solidFill>
                <a:srgbClr val="003C69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Большую </a:t>
            </a:r>
            <a:r>
              <a:rPr lang="ru-RU" dirty="0"/>
              <a:t>роль в формировании духовно – нравственном воспитании играют и современные образовательные технологии: ИКТ-технологии, «Развитие критического мышления средствами чтения и письма», «Технология развивающего обучения с направленностью на развитие творческих качеств личности», игровые технологии.</a:t>
            </a:r>
          </a:p>
        </p:txBody>
      </p:sp>
      <p:pic>
        <p:nvPicPr>
          <p:cNvPr id="1026" name="Picture 2" descr="D:\Desktop\конф\О.А.Уксусова\сцен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58" y="1412776"/>
            <a:ext cx="2232248" cy="249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Desktop\конф\О.А.Уксусова\-5346115036973745978_1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9" y="3912949"/>
            <a:ext cx="2405569" cy="232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esktop\конф\О.А.Уксусова\фото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999" y="1412776"/>
            <a:ext cx="2100263" cy="25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912948"/>
            <a:ext cx="2299153" cy="23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9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835696" y="1124744"/>
            <a:ext cx="6192688" cy="0"/>
          </a:xfrm>
          <a:prstGeom prst="line">
            <a:avLst/>
          </a:prstGeom>
          <a:ln>
            <a:solidFill>
              <a:srgbClr val="003C6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3"/>
          <p:cNvGrpSpPr/>
          <p:nvPr/>
        </p:nvGrpSpPr>
        <p:grpSpPr>
          <a:xfrm>
            <a:off x="67828" y="175505"/>
            <a:ext cx="8608628" cy="6061807"/>
            <a:chOff x="67828" y="175505"/>
            <a:chExt cx="8608628" cy="6061807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1619672" y="331531"/>
              <a:ext cx="7056784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8676456" y="331531"/>
              <a:ext cx="0" cy="5905781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611560" y="6237312"/>
              <a:ext cx="8064896" cy="0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611560" y="1340768"/>
              <a:ext cx="0" cy="4896544"/>
            </a:xfrm>
            <a:prstGeom prst="line">
              <a:avLst/>
            </a:prstGeom>
            <a:ln>
              <a:solidFill>
                <a:srgbClr val="5F5F5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28" y="175505"/>
              <a:ext cx="1651210" cy="1165263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827584" y="1340768"/>
            <a:ext cx="741682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lvl="0">
              <a:defRPr/>
            </a:pPr>
            <a:endParaRPr lang="ru-RU" dirty="0" smtClean="0"/>
          </a:p>
          <a:p>
            <a:pPr lvl="0">
              <a:defRPr/>
            </a:pPr>
            <a:endParaRPr lang="ru-RU" dirty="0"/>
          </a:p>
          <a:p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75505"/>
            <a:ext cx="68948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3C69"/>
                </a:solidFill>
              </a:rPr>
              <a:t>Практическое значение </a:t>
            </a:r>
            <a:endParaRPr lang="ru-RU" dirty="0">
              <a:solidFill>
                <a:srgbClr val="003C69"/>
              </a:solidFill>
            </a:endParaRPr>
          </a:p>
        </p:txBody>
      </p:sp>
      <p:sp>
        <p:nvSpPr>
          <p:cNvPr id="22" name="Содержимое 2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20" name="Содержимое 19"/>
          <p:cNvSpPr>
            <a:spLocks noGrp="1"/>
          </p:cNvSpPr>
          <p:nvPr>
            <p:ph sz="half" idx="4294967295"/>
          </p:nvPr>
        </p:nvSpPr>
        <p:spPr>
          <a:xfrm>
            <a:off x="611560" y="1600200"/>
            <a:ext cx="828092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Р</a:t>
            </a:r>
            <a:r>
              <a:rPr lang="ru-RU" dirty="0" smtClean="0"/>
              <a:t>еализация программы Клуба любителей чтения  имеет </a:t>
            </a:r>
            <a:r>
              <a:rPr lang="ru-RU" dirty="0"/>
              <a:t>большое </a:t>
            </a:r>
            <a:r>
              <a:rPr lang="ru-RU" dirty="0" smtClean="0"/>
              <a:t>практическое значение :</a:t>
            </a:r>
            <a:endParaRPr lang="ru-RU" dirty="0"/>
          </a:p>
          <a:p>
            <a:r>
              <a:rPr lang="ru-RU" dirty="0"/>
              <a:t>во-первых, расширяется читательский кругозор школьников;</a:t>
            </a:r>
          </a:p>
          <a:p>
            <a:r>
              <a:rPr lang="ru-RU" dirty="0"/>
              <a:t>во-вторых, при анализе произведения обучающиеся высказывают свое мнение о главном герое, учатся соотносить поступки героев и духовно – нравственные ценности, делают выводы с опорой на свой жизненный опыт.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9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22313" y="692696"/>
            <a:ext cx="7772400" cy="507627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tx2"/>
                </a:solidFill>
              </a:rPr>
              <a:t>В </a:t>
            </a:r>
            <a:r>
              <a:rPr lang="ru-RU" dirty="0" smtClean="0">
                <a:solidFill>
                  <a:schemeClr val="tx2"/>
                </a:solidFill>
              </a:rPr>
              <a:t>январе  </a:t>
            </a:r>
            <a:r>
              <a:rPr lang="ru-RU" dirty="0" smtClean="0">
                <a:solidFill>
                  <a:schemeClr val="tx2"/>
                </a:solidFill>
              </a:rPr>
              <a:t>2024 </a:t>
            </a:r>
            <a:r>
              <a:rPr lang="ru-RU" dirty="0">
                <a:solidFill>
                  <a:schemeClr val="tx2"/>
                </a:solidFill>
              </a:rPr>
              <a:t>года мы провели исследование: «Уровень духовно-нравственной воспитанности обучающихся</a:t>
            </a:r>
            <a:r>
              <a:rPr lang="ru-RU" dirty="0" smtClean="0">
                <a:solidFill>
                  <a:schemeClr val="tx2"/>
                </a:solidFill>
              </a:rPr>
              <a:t>»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2000" dirty="0" smtClean="0">
                <a:solidFill>
                  <a:schemeClr val="tx2"/>
                </a:solidFill>
              </a:rPr>
              <a:t>цель- определение уровня духовно-нравственной воспитанности по нескольким критериям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3042567"/>
          </a:xfrm>
        </p:spPr>
        <p:txBody>
          <a:bodyPr/>
          <a:lstStyle/>
          <a:p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90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930</Words>
  <Application>Microsoft Office PowerPoint</Application>
  <PresentationFormat>Экран (4:3)</PresentationFormat>
  <Paragraphs>184</Paragraphs>
  <Slides>14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АКТУАЛЬНОСТЬ ПРОЕКТА</vt:lpstr>
      <vt:lpstr>Цели и задачи </vt:lpstr>
      <vt:lpstr>АКТУАЛЬНОСТЬ ПРОЕКТА</vt:lpstr>
      <vt:lpstr>Работа с родителями</vt:lpstr>
      <vt:lpstr>            Современные образовательные технологии</vt:lpstr>
      <vt:lpstr>Практическое значение </vt:lpstr>
      <vt:lpstr>В январе  2024 года мы провели исследование: «Уровень духовно-нравственной воспитанности обучающихся»  цель- определение уровня духовно-нравственной воспитанности по нескольким критериям</vt:lpstr>
      <vt:lpstr>По когнитивному критерию</vt:lpstr>
      <vt:lpstr> По эмоциональному критерию</vt:lpstr>
      <vt:lpstr>По деятельностному критерию</vt:lpstr>
      <vt:lpstr>Некоторые результаты исследования: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bibl</cp:lastModifiedBy>
  <cp:revision>92</cp:revision>
  <dcterms:created xsi:type="dcterms:W3CDTF">2019-01-18T07:08:29Z</dcterms:created>
  <dcterms:modified xsi:type="dcterms:W3CDTF">2024-10-30T05:27:29Z</dcterms:modified>
</cp:coreProperties>
</file>