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64" r:id="rId4"/>
    <p:sldId id="258" r:id="rId5"/>
    <p:sldId id="260" r:id="rId6"/>
    <p:sldId id="266" r:id="rId7"/>
    <p:sldId id="259" r:id="rId8"/>
    <p:sldId id="261" r:id="rId9"/>
    <p:sldId id="262" r:id="rId10"/>
    <p:sldId id="268" r:id="rId11"/>
    <p:sldId id="271" r:id="rId12"/>
    <p:sldId id="272" r:id="rId13"/>
    <p:sldId id="267" r:id="rId14"/>
    <p:sldId id="287" r:id="rId15"/>
    <p:sldId id="263" r:id="rId16"/>
    <p:sldId id="269" r:id="rId17"/>
    <p:sldId id="265" r:id="rId18"/>
    <p:sldId id="282" r:id="rId19"/>
    <p:sldId id="283" r:id="rId20"/>
    <p:sldId id="276" r:id="rId2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83313" autoAdjust="0"/>
  </p:normalViewPr>
  <p:slideViewPr>
    <p:cSldViewPr snapToGrid="0">
      <p:cViewPr>
        <p:scale>
          <a:sx n="69" d="100"/>
          <a:sy n="69" d="100"/>
        </p:scale>
        <p:origin x="-1200" y="-1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B31884-7513-44EC-9F7C-FC9B6402F67F}" type="datetimeFigureOut">
              <a:rPr lang="ru-RU" smtClean="0"/>
              <a:t>24.12.2025</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D14625-55E9-4D24-B0D7-44D316A614AE}" type="slidenum">
              <a:rPr lang="ru-RU" smtClean="0"/>
              <a:t>‹#›</a:t>
            </a:fld>
            <a:endParaRPr lang="ru-RU"/>
          </a:p>
        </p:txBody>
      </p:sp>
    </p:spTree>
    <p:extLst>
      <p:ext uri="{BB962C8B-B14F-4D97-AF65-F5344CB8AC3E}">
        <p14:creationId xmlns:p14="http://schemas.microsoft.com/office/powerpoint/2010/main" val="182423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228600" indent="-228600">
              <a:buAutoNum type="arabicPeriod"/>
            </a:pPr>
            <a:r>
              <a:rPr lang="ru-RU" dirty="0"/>
              <a:t>Приветствие-настрой. «Здравствуйте, дорогие друзья! Сегодня мы с вами будем говорить о самом удивительном оружии и самом прекрасном даре, который есть у человека.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ru-RU" sz="1800" i="1" dirty="0">
                <a:solidFill>
                  <a:srgbClr val="0F1115"/>
                </a:solidFill>
                <a:effectLst/>
                <a:latin typeface="Segoe UI" panose="020B0502040204020203" pitchFamily="34" charset="0"/>
                <a:ea typeface="Times New Roman" panose="02020603050405020304" pitchFamily="18" charset="0"/>
                <a:cs typeface="Times New Roman" panose="02020603050405020304" pitchFamily="18" charset="0"/>
              </a:rPr>
              <a:t>Оно не вирус, но заражает.</a:t>
            </a:r>
            <a:br>
              <a:rPr lang="ru-RU" sz="1800" i="1" dirty="0">
                <a:solidFill>
                  <a:srgbClr val="0F1115"/>
                </a:solidFill>
                <a:effectLst/>
                <a:latin typeface="Segoe UI" panose="020B0502040204020203" pitchFamily="34" charset="0"/>
                <a:ea typeface="Times New Roman" panose="02020603050405020304" pitchFamily="18" charset="0"/>
                <a:cs typeface="Times New Roman" panose="02020603050405020304" pitchFamily="18" charset="0"/>
              </a:rPr>
            </a:br>
            <a:r>
              <a:rPr lang="ru-RU" sz="1800" i="1" dirty="0">
                <a:solidFill>
                  <a:srgbClr val="0F1115"/>
                </a:solidFill>
                <a:effectLst/>
                <a:latin typeface="Segoe UI" panose="020B0502040204020203" pitchFamily="34" charset="0"/>
                <a:ea typeface="Times New Roman" panose="02020603050405020304" pitchFamily="18" charset="0"/>
                <a:cs typeface="Times New Roman" panose="02020603050405020304" pitchFamily="18" charset="0"/>
              </a:rPr>
              <a:t>Не грязь, но пачкает.</a:t>
            </a:r>
            <a:br>
              <a:rPr lang="ru-RU" sz="1800" i="1" dirty="0">
                <a:solidFill>
                  <a:srgbClr val="0F1115"/>
                </a:solidFill>
                <a:effectLst/>
                <a:latin typeface="Segoe UI" panose="020B0502040204020203" pitchFamily="34" charset="0"/>
                <a:ea typeface="Times New Roman" panose="02020603050405020304" pitchFamily="18" charset="0"/>
                <a:cs typeface="Times New Roman" panose="02020603050405020304" pitchFamily="18" charset="0"/>
              </a:rPr>
            </a:br>
            <a:r>
              <a:rPr lang="ru-RU" sz="1800" i="1" dirty="0">
                <a:solidFill>
                  <a:srgbClr val="0F1115"/>
                </a:solidFill>
                <a:effectLst/>
                <a:latin typeface="Segoe UI" panose="020B0502040204020203" pitchFamily="34" charset="0"/>
                <a:ea typeface="Times New Roman" panose="02020603050405020304" pitchFamily="18" charset="0"/>
                <a:cs typeface="Times New Roman" panose="02020603050405020304" pitchFamily="18" charset="0"/>
              </a:rPr>
              <a:t>Не дым, но глаза ест.</a:t>
            </a:r>
            <a:br>
              <a:rPr lang="ru-RU" sz="1800" i="1" dirty="0">
                <a:solidFill>
                  <a:srgbClr val="0F1115"/>
                </a:solidFill>
                <a:effectLst/>
                <a:latin typeface="Segoe UI" panose="020B0502040204020203" pitchFamily="34" charset="0"/>
                <a:ea typeface="Times New Roman" panose="02020603050405020304" pitchFamily="18" charset="0"/>
                <a:cs typeface="Times New Roman" panose="02020603050405020304" pitchFamily="18" charset="0"/>
              </a:rPr>
            </a:br>
            <a:r>
              <a:rPr lang="ru-RU" sz="1800" i="1" dirty="0">
                <a:solidFill>
                  <a:srgbClr val="0F1115"/>
                </a:solidFill>
                <a:effectLst/>
                <a:latin typeface="Segoe UI" panose="020B0502040204020203" pitchFamily="34" charset="0"/>
                <a:ea typeface="Times New Roman" panose="02020603050405020304" pitchFamily="18" charset="0"/>
                <a:cs typeface="Times New Roman" panose="02020603050405020304" pitchFamily="18" charset="0"/>
              </a:rPr>
              <a:t>Не кулак, но бьет больно.</a:t>
            </a:r>
            <a:br>
              <a:rPr lang="ru-RU" sz="1800" i="1" dirty="0">
                <a:solidFill>
                  <a:srgbClr val="0F1115"/>
                </a:solidFill>
                <a:effectLst/>
                <a:latin typeface="Segoe UI" panose="020B0502040204020203" pitchFamily="34" charset="0"/>
                <a:ea typeface="Times New Roman" panose="02020603050405020304" pitchFamily="18" charset="0"/>
                <a:cs typeface="Times New Roman" panose="02020603050405020304" pitchFamily="18" charset="0"/>
              </a:rPr>
            </a:br>
            <a:r>
              <a:rPr lang="ru-RU" sz="1800" i="1" dirty="0">
                <a:solidFill>
                  <a:srgbClr val="0F1115"/>
                </a:solidFill>
                <a:effectLst/>
                <a:latin typeface="Segoe UI" panose="020B0502040204020203" pitchFamily="34" charset="0"/>
                <a:ea typeface="Times New Roman" panose="02020603050405020304" pitchFamily="18" charset="0"/>
                <a:cs typeface="Times New Roman" panose="02020603050405020304" pitchFamily="18" charset="0"/>
              </a:rPr>
              <a:t>Что это?</a:t>
            </a:r>
            <a:r>
              <a:rPr lang="ru-RU" sz="1800" dirty="0">
                <a:solidFill>
                  <a:srgbClr val="0F1115"/>
                </a:solidFill>
                <a:effectLst/>
                <a:latin typeface="Segoe UI" panose="020B0502040204020203" pitchFamily="34" charset="0"/>
                <a:ea typeface="Times New Roman" panose="02020603050405020304" pitchFamily="18" charset="0"/>
                <a:cs typeface="Times New Roman" panose="02020603050405020304" pitchFamily="18" charset="0"/>
              </a:rPr>
              <a:t> (Ждем версий, подводим к «плохому, грубому слову»).</a:t>
            </a:r>
            <a:endParaRPr lang="ru-RU" sz="1800" dirty="0">
              <a:solidFill>
                <a:srgbClr val="0F1115"/>
              </a:solidFill>
              <a:effectLst/>
              <a:latin typeface="Calibri" panose="020F0502020204030204" pitchFamily="34" charset="0"/>
              <a:ea typeface="Calibri" panose="020F0502020204030204" pitchFamily="34" charset="0"/>
              <a:cs typeface="Times New Roman" panose="02020603050405020304" pitchFamily="18" charset="0"/>
            </a:endParaRPr>
          </a:p>
          <a:p>
            <a:pPr marL="228600" indent="-228600">
              <a:buAutoNum type="arabicPeriod"/>
            </a:pPr>
            <a:endParaRPr lang="ru-RU" dirty="0"/>
          </a:p>
          <a:p>
            <a:pPr marL="228600" indent="-228600">
              <a:buAutoNum type="arabicPeriod"/>
            </a:pPr>
            <a:r>
              <a:rPr lang="ru-RU" dirty="0"/>
              <a:t>2.	Актуализация. «Все ли слова одинаковы? Произнесите про себя слово «солнце». А теперь — слово, которым ругаются. Чувствуете разницу внутри? Сегодня мы исследуем, как слова влияют на нас и на мир вокруг. </a:t>
            </a:r>
          </a:p>
        </p:txBody>
      </p:sp>
      <p:sp>
        <p:nvSpPr>
          <p:cNvPr id="4" name="Номер слайда 3"/>
          <p:cNvSpPr>
            <a:spLocks noGrp="1"/>
          </p:cNvSpPr>
          <p:nvPr>
            <p:ph type="sldNum" sz="quarter" idx="5"/>
          </p:nvPr>
        </p:nvSpPr>
        <p:spPr/>
        <p:txBody>
          <a:bodyPr/>
          <a:lstStyle/>
          <a:p>
            <a:fld id="{87D14625-55E9-4D24-B0D7-44D316A614AE}" type="slidenum">
              <a:rPr lang="ru-RU" smtClean="0"/>
              <a:t>1</a:t>
            </a:fld>
            <a:endParaRPr lang="ru-RU"/>
          </a:p>
        </p:txBody>
      </p:sp>
    </p:spTree>
    <p:extLst>
      <p:ext uri="{BB962C8B-B14F-4D97-AF65-F5344CB8AC3E}">
        <p14:creationId xmlns:p14="http://schemas.microsoft.com/office/powerpoint/2010/main" val="36863771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7D14625-55E9-4D24-B0D7-44D316A614AE}" type="slidenum">
              <a:rPr lang="ru-RU" smtClean="0"/>
              <a:t>10</a:t>
            </a:fld>
            <a:endParaRPr lang="ru-RU"/>
          </a:p>
        </p:txBody>
      </p:sp>
    </p:spTree>
    <p:extLst>
      <p:ext uri="{BB962C8B-B14F-4D97-AF65-F5344CB8AC3E}">
        <p14:creationId xmlns:p14="http://schemas.microsoft.com/office/powerpoint/2010/main" val="1099524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7D14625-55E9-4D24-B0D7-44D316A614AE}" type="slidenum">
              <a:rPr lang="ru-RU" smtClean="0"/>
              <a:t>11</a:t>
            </a:fld>
            <a:endParaRPr lang="ru-RU"/>
          </a:p>
        </p:txBody>
      </p:sp>
    </p:spTree>
    <p:extLst>
      <p:ext uri="{BB962C8B-B14F-4D97-AF65-F5344CB8AC3E}">
        <p14:creationId xmlns:p14="http://schemas.microsoft.com/office/powerpoint/2010/main" val="17354298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fontAlgn="base"/>
            <a:r>
              <a:rPr lang="ru-RU" b="0" i="0" dirty="0">
                <a:solidFill>
                  <a:srgbClr val="000000"/>
                </a:solidFill>
                <a:effectLst/>
                <a:latin typeface="Georgia" panose="02040502050405020303" pitchFamily="18" charset="0"/>
              </a:rPr>
              <a:t>За срамословие Бог попускает на человека различные беды, напасти и болезни. В медицине есть род психического заболевания (правда, плохо изученного), когда человек, может быть, даже далекий от грязной брани, страдает необъяснимыми припадками. Больной вдруг начинает помимо своей воли изрыгать потоки нецензурной брани, часто очень изощренной. Иногда хулит святых и Бога. Для верующего человека все очевидно. В духовной практике это называется одержимостью, или беснованием. Бес, находящийся в одержимом, заставляет его произносить страшные ругательства и хулу. Из практики известно, что такого рода беснование может случиться по попущению Божию даже с детьми.</a:t>
            </a:r>
          </a:p>
          <a:p>
            <a:pPr algn="just" fontAlgn="base"/>
            <a:r>
              <a:rPr lang="ru-RU" b="0" i="0" dirty="0">
                <a:solidFill>
                  <a:srgbClr val="000000"/>
                </a:solidFill>
                <a:effectLst/>
                <a:latin typeface="Georgia" panose="02040502050405020303" pitchFamily="18" charset="0"/>
              </a:rPr>
              <a:t>Очень часто люди, находящиеся в духовном помрачении, слышат голоса, которые произносят поток матерной брани и богохульства. Несложно догадаться, кому принадлежат эти голоса. Матерную брань издревле называют языком бесов.</a:t>
            </a:r>
          </a:p>
          <a:p>
            <a:pPr algn="just" fontAlgn="base"/>
            <a:r>
              <a:rPr lang="ru-RU" b="0" i="0" dirty="0">
                <a:solidFill>
                  <a:srgbClr val="000000"/>
                </a:solidFill>
                <a:effectLst/>
                <a:latin typeface="Georgia" panose="02040502050405020303" pitchFamily="18" charset="0"/>
              </a:rPr>
              <a:t>Приведу пример того, как действует так называемое «черное слово», то есть выражения с упоминанием черта.</a:t>
            </a:r>
          </a:p>
          <a:p>
            <a:pPr algn="just" fontAlgn="base"/>
            <a:r>
              <a:rPr lang="ru-RU" b="0" i="0" dirty="0">
                <a:solidFill>
                  <a:srgbClr val="000000"/>
                </a:solidFill>
                <a:effectLst/>
                <a:latin typeface="Georgia" panose="02040502050405020303" pitchFamily="18" charset="0"/>
              </a:rPr>
              <a:t>Один человек очень любил употреблять это слово к месту и не к месту. И вот приходит он как-то домой (а посередине его комнаты стоял стол) и видит, что под столом сидит тот, кого он так часто поминал. Человек в ужасе спрашивает его: «Зачем ты пришел?» Тот отвечает: «Ведь ты меня сам постоянно зовешь». И исчез. Это не какая-нибудь страшилка, а совершенно реальная история.</a:t>
            </a:r>
          </a:p>
          <a:p>
            <a:endParaRPr lang="ru-RU" dirty="0"/>
          </a:p>
        </p:txBody>
      </p:sp>
      <p:sp>
        <p:nvSpPr>
          <p:cNvPr id="4" name="Номер слайда 3"/>
          <p:cNvSpPr>
            <a:spLocks noGrp="1"/>
          </p:cNvSpPr>
          <p:nvPr>
            <p:ph type="sldNum" sz="quarter" idx="5"/>
          </p:nvPr>
        </p:nvSpPr>
        <p:spPr/>
        <p:txBody>
          <a:bodyPr/>
          <a:lstStyle/>
          <a:p>
            <a:fld id="{87D14625-55E9-4D24-B0D7-44D316A614AE}" type="slidenum">
              <a:rPr lang="ru-RU" smtClean="0"/>
              <a:t>12</a:t>
            </a:fld>
            <a:endParaRPr lang="ru-RU"/>
          </a:p>
        </p:txBody>
      </p:sp>
    </p:spTree>
    <p:extLst>
      <p:ext uri="{BB962C8B-B14F-4D97-AF65-F5344CB8AC3E}">
        <p14:creationId xmlns:p14="http://schemas.microsoft.com/office/powerpoint/2010/main" val="36520929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87D14625-55E9-4D24-B0D7-44D316A614AE}" type="slidenum">
              <a:rPr lang="ru-RU" smtClean="0"/>
              <a:t>13</a:t>
            </a:fld>
            <a:endParaRPr lang="ru-RU"/>
          </a:p>
        </p:txBody>
      </p:sp>
    </p:spTree>
    <p:extLst>
      <p:ext uri="{BB962C8B-B14F-4D97-AF65-F5344CB8AC3E}">
        <p14:creationId xmlns:p14="http://schemas.microsoft.com/office/powerpoint/2010/main" val="31248979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fontAlgn="base"/>
            <a:r>
              <a:rPr lang="ru-RU" b="0" i="0" dirty="0">
                <a:solidFill>
                  <a:srgbClr val="000000"/>
                </a:solidFill>
                <a:effectLst/>
                <a:latin typeface="Georgia" panose="02040502050405020303" pitchFamily="18" charset="0"/>
              </a:rPr>
              <a:t>Уже после Крещения Руси за сквернословие строго наказывали. В указе царя Алексея Михайловича 1648 года подчеркивается недопустимость сквернословия в свадебных обрядах: чтобы «на браках песней бесовских не пели и никаких срамных слов не говорили». Здесь же упоминается и о святочном сквернословии: «А в </a:t>
            </a:r>
            <a:r>
              <a:rPr lang="ru-RU" b="0" i="0" dirty="0" err="1">
                <a:solidFill>
                  <a:srgbClr val="000000"/>
                </a:solidFill>
                <a:effectLst/>
                <a:latin typeface="Georgia" panose="02040502050405020303" pitchFamily="18" charset="0"/>
              </a:rPr>
              <a:t>навечери</a:t>
            </a:r>
            <a:r>
              <a:rPr lang="ru-RU" b="0" i="0" dirty="0">
                <a:solidFill>
                  <a:srgbClr val="000000"/>
                </a:solidFill>
                <a:effectLst/>
                <a:latin typeface="Georgia" panose="02040502050405020303" pitchFamily="18" charset="0"/>
              </a:rPr>
              <a:t> Рождества Христова и Васильева дня и Богоявления... чтобы песней бесовских не пели, </a:t>
            </a:r>
            <a:r>
              <a:rPr lang="ru-RU" b="0" i="0" dirty="0" err="1">
                <a:solidFill>
                  <a:srgbClr val="000000"/>
                </a:solidFill>
                <a:effectLst/>
                <a:latin typeface="Georgia" panose="02040502050405020303" pitchFamily="18" charset="0"/>
              </a:rPr>
              <a:t>матерны</a:t>
            </a:r>
            <a:r>
              <a:rPr lang="ru-RU" b="0" i="0" dirty="0">
                <a:solidFill>
                  <a:srgbClr val="000000"/>
                </a:solidFill>
                <a:effectLst/>
                <a:latin typeface="Georgia" panose="02040502050405020303" pitchFamily="18" charset="0"/>
              </a:rPr>
              <a:t> и всякою непотребною </a:t>
            </a:r>
            <a:r>
              <a:rPr lang="ru-RU" b="0" i="0" dirty="0" err="1">
                <a:solidFill>
                  <a:srgbClr val="000000"/>
                </a:solidFill>
                <a:effectLst/>
                <a:latin typeface="Georgia" panose="02040502050405020303" pitchFamily="18" charset="0"/>
              </a:rPr>
              <a:t>лаею</a:t>
            </a:r>
            <a:r>
              <a:rPr lang="ru-RU" b="0" i="0" dirty="0">
                <a:solidFill>
                  <a:srgbClr val="000000"/>
                </a:solidFill>
                <a:effectLst/>
                <a:latin typeface="Georgia" panose="02040502050405020303" pitchFamily="18" charset="0"/>
              </a:rPr>
              <a:t> не </a:t>
            </a:r>
            <a:r>
              <a:rPr lang="ru-RU" b="0" i="0" dirty="0" err="1">
                <a:solidFill>
                  <a:srgbClr val="000000"/>
                </a:solidFill>
                <a:effectLst/>
                <a:latin typeface="Georgia" panose="02040502050405020303" pitchFamily="18" charset="0"/>
              </a:rPr>
              <a:t>бранилися</a:t>
            </a:r>
            <a:r>
              <a:rPr lang="ru-RU" b="0" i="0" dirty="0">
                <a:solidFill>
                  <a:srgbClr val="000000"/>
                </a:solidFill>
                <a:effectLst/>
                <a:latin typeface="Georgia" panose="02040502050405020303" pitchFamily="18" charset="0"/>
              </a:rPr>
              <a:t>». Считалось, что матерным словом оскорбляется, во-первых, Матерь Божия, во-вторых, родная мать человека и, наконец, мать-земля.</a:t>
            </a:r>
          </a:p>
          <a:p>
            <a:pPr algn="just" fontAlgn="base"/>
            <a:r>
              <a:rPr lang="ru-RU" b="0" i="0" dirty="0">
                <a:solidFill>
                  <a:srgbClr val="000000"/>
                </a:solidFill>
                <a:effectLst/>
                <a:latin typeface="Georgia" panose="02040502050405020303" pitchFamily="18" charset="0"/>
              </a:rPr>
              <a:t>Существовало представление, что матерная брань наказывается стихийными бедствиями, несчастьями и болезнями. Еще при царях Михаиле Федоровиче и Алексее Михайловиче за сквернословие наказывали розгами на улицах. Нелишне будет вспомнить, что за нецензурную брань в общественном месте даже по Уголовному кодексу СССР полагалось 15 суток ареста.</a:t>
            </a:r>
          </a:p>
          <a:p>
            <a:pPr algn="just" fontAlgn="base"/>
            <a:endParaRPr lang="ru-RU" b="0" i="0" dirty="0">
              <a:solidFill>
                <a:srgbClr val="000000"/>
              </a:solidFill>
              <a:effectLst/>
              <a:latin typeface="Georgia" panose="02040502050405020303" pitchFamily="18" charset="0"/>
            </a:endParaRPr>
          </a:p>
          <a:p>
            <a:endParaRPr lang="ru-RU" dirty="0"/>
          </a:p>
        </p:txBody>
      </p:sp>
      <p:sp>
        <p:nvSpPr>
          <p:cNvPr id="4" name="Номер слайда 3"/>
          <p:cNvSpPr>
            <a:spLocks noGrp="1"/>
          </p:cNvSpPr>
          <p:nvPr>
            <p:ph type="sldNum" sz="quarter" idx="5"/>
          </p:nvPr>
        </p:nvSpPr>
        <p:spPr/>
        <p:txBody>
          <a:bodyPr/>
          <a:lstStyle/>
          <a:p>
            <a:fld id="{87D14625-55E9-4D24-B0D7-44D316A614AE}" type="slidenum">
              <a:rPr lang="ru-RU" smtClean="0"/>
              <a:t>15</a:t>
            </a:fld>
            <a:endParaRPr lang="ru-RU"/>
          </a:p>
        </p:txBody>
      </p:sp>
    </p:spTree>
    <p:extLst>
      <p:ext uri="{BB962C8B-B14F-4D97-AF65-F5344CB8AC3E}">
        <p14:creationId xmlns:p14="http://schemas.microsoft.com/office/powerpoint/2010/main" val="4896119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87D14625-55E9-4D24-B0D7-44D316A614AE}" type="slidenum">
              <a:rPr lang="ru-RU" smtClean="0"/>
              <a:t>16</a:t>
            </a:fld>
            <a:endParaRPr lang="ru-RU"/>
          </a:p>
        </p:txBody>
      </p:sp>
    </p:spTree>
    <p:extLst>
      <p:ext uri="{BB962C8B-B14F-4D97-AF65-F5344CB8AC3E}">
        <p14:creationId xmlns:p14="http://schemas.microsoft.com/office/powerpoint/2010/main" val="18450093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87D14625-55E9-4D24-B0D7-44D316A614AE}" type="slidenum">
              <a:rPr lang="ru-RU" smtClean="0"/>
              <a:t>17</a:t>
            </a:fld>
            <a:endParaRPr lang="ru-RU"/>
          </a:p>
        </p:txBody>
      </p:sp>
    </p:spTree>
    <p:extLst>
      <p:ext uri="{BB962C8B-B14F-4D97-AF65-F5344CB8AC3E}">
        <p14:creationId xmlns:p14="http://schemas.microsoft.com/office/powerpoint/2010/main" val="36145850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87D14625-55E9-4D24-B0D7-44D316A614AE}" type="slidenum">
              <a:rPr lang="ru-RU" smtClean="0"/>
              <a:t>18</a:t>
            </a:fld>
            <a:endParaRPr lang="ru-RU"/>
          </a:p>
        </p:txBody>
      </p:sp>
    </p:spTree>
    <p:extLst>
      <p:ext uri="{BB962C8B-B14F-4D97-AF65-F5344CB8AC3E}">
        <p14:creationId xmlns:p14="http://schemas.microsoft.com/office/powerpoint/2010/main" val="36456582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87D14625-55E9-4D24-B0D7-44D316A614AE}" type="slidenum">
              <a:rPr lang="ru-RU" smtClean="0"/>
              <a:t>19</a:t>
            </a:fld>
            <a:endParaRPr lang="ru-RU"/>
          </a:p>
        </p:txBody>
      </p:sp>
    </p:spTree>
    <p:extLst>
      <p:ext uri="{BB962C8B-B14F-4D97-AF65-F5344CB8AC3E}">
        <p14:creationId xmlns:p14="http://schemas.microsoft.com/office/powerpoint/2010/main" val="41987245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87D14625-55E9-4D24-B0D7-44D316A614AE}" type="slidenum">
              <a:rPr lang="ru-RU" smtClean="0"/>
              <a:t>20</a:t>
            </a:fld>
            <a:endParaRPr lang="ru-RU"/>
          </a:p>
        </p:txBody>
      </p:sp>
    </p:spTree>
    <p:extLst>
      <p:ext uri="{BB962C8B-B14F-4D97-AF65-F5344CB8AC3E}">
        <p14:creationId xmlns:p14="http://schemas.microsoft.com/office/powerpoint/2010/main" val="2409477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Давайте подумаем вместе, и дадим определение слову «Слово».</a:t>
            </a:r>
          </a:p>
        </p:txBody>
      </p:sp>
      <p:sp>
        <p:nvSpPr>
          <p:cNvPr id="4" name="Номер слайда 3"/>
          <p:cNvSpPr>
            <a:spLocks noGrp="1"/>
          </p:cNvSpPr>
          <p:nvPr>
            <p:ph type="sldNum" sz="quarter" idx="5"/>
          </p:nvPr>
        </p:nvSpPr>
        <p:spPr/>
        <p:txBody>
          <a:bodyPr/>
          <a:lstStyle/>
          <a:p>
            <a:fld id="{87D14625-55E9-4D24-B0D7-44D316A614AE}" type="slidenum">
              <a:rPr lang="ru-RU" smtClean="0"/>
              <a:t>2</a:t>
            </a:fld>
            <a:endParaRPr lang="ru-RU"/>
          </a:p>
        </p:txBody>
      </p:sp>
    </p:spTree>
    <p:extLst>
      <p:ext uri="{BB962C8B-B14F-4D97-AF65-F5344CB8AC3E}">
        <p14:creationId xmlns:p14="http://schemas.microsoft.com/office/powerpoint/2010/main" val="1344634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Слово-Логос: Самый Главный Секрет Бога</a:t>
            </a:r>
          </a:p>
          <a:p>
            <a:r>
              <a:rPr lang="ru-RU" dirty="0"/>
              <a:t>Представь, что у тебя внутри есть невидимое Сокровище — твои мысли, любовь, мечты, вся твоя мудрость. Но как поделиться этим сокровищем с друзьями? Ты берёшь и произносишь Слово.</a:t>
            </a:r>
          </a:p>
          <a:p>
            <a:r>
              <a:rPr lang="ru-RU" dirty="0"/>
              <a:t>Твоё слово:</a:t>
            </a:r>
          </a:p>
          <a:p>
            <a:r>
              <a:rPr lang="ru-RU" dirty="0"/>
              <a:t>Рождается внутри тебя (оно было в твоей голове, а теперь вышло наружу).</a:t>
            </a:r>
          </a:p>
          <a:p>
            <a:r>
              <a:rPr lang="ru-RU" dirty="0"/>
              <a:t>Показывает, что у тебя внутри (друзья слышат твоё слово и понимают твои мысли).</a:t>
            </a:r>
          </a:p>
          <a:p>
            <a:r>
              <a:rPr lang="ru-RU" dirty="0"/>
              <a:t>Всегда с тобой (ты же не бываешь полностью без мыслей и слов, правда?).</a:t>
            </a:r>
          </a:p>
          <a:p>
            <a:r>
              <a:rPr lang="ru-RU" dirty="0"/>
              <a:t>Так же и у Бога-Отца.</a:t>
            </a:r>
          </a:p>
          <a:p>
            <a:r>
              <a:rPr lang="ru-RU" dirty="0"/>
              <a:t>У Него внутри — бесконечная Любовь, Мудрость, Жизнь, Всё-всё-всё самое доброе и прекрасное. И Он захотел этим поделиться! Как? Он произнёс Своё вечное, живое Слово.</a:t>
            </a:r>
          </a:p>
          <a:p>
            <a:r>
              <a:rPr lang="ru-RU" dirty="0"/>
              <a:t>Это Слово — и есть Иисус Христос, Сын Божий.</a:t>
            </a:r>
          </a:p>
          <a:p>
            <a:r>
              <a:rPr lang="ru-RU" dirty="0"/>
              <a:t>Почему Его назвали Словом (Логосом)? Потому что:</a:t>
            </a:r>
          </a:p>
          <a:p>
            <a:r>
              <a:rPr lang="ru-RU" dirty="0"/>
              <a:t>Он "родился" от Отца, как слово от ума. Не как люди рождаются, а тихо, мирно, чудесно. Он всегда был с Отцом, всегда любил Его.</a:t>
            </a:r>
          </a:p>
          <a:p>
            <a:r>
              <a:rPr lang="ru-RU" dirty="0"/>
              <a:t>Он показывает нам, какой Бог-Отец. Если мы хотим узнать, какой Бог — добрый, любящий, сильный, — мы смотрим на Иисуса. Как по твоим словам друзья понимают тебя, так по Иисусу мы понимаем Бога. Он всегда был, есть и будет. Ты не можешь представить ум совсем без единой мысли? Так и Бог-Отец никогда не бывал без Своего Сына-Слова. Они всегда вместе, как свет и сияние.</a:t>
            </a:r>
          </a:p>
          <a:p>
            <a:endParaRPr lang="ru-RU" dirty="0"/>
          </a:p>
          <a:p>
            <a:r>
              <a:rPr lang="ru-RU" dirty="0"/>
              <a:t>Проще говоря:</a:t>
            </a:r>
          </a:p>
          <a:p>
            <a:r>
              <a:rPr lang="ru-RU" dirty="0"/>
              <a:t>Бог-Отец — это великая, невидимая Мысль, полная любви.</a:t>
            </a:r>
          </a:p>
          <a:p>
            <a:r>
              <a:rPr lang="ru-RU" dirty="0"/>
              <a:t>Бог-Сын (Иисус) — это Высказанная Мысль, которая стала человеком, чтобы мы могли её увидеть, услышать и обнять.</a:t>
            </a:r>
          </a:p>
          <a:p>
            <a:r>
              <a:rPr lang="ru-RU" dirty="0"/>
              <a:t>Бог-Дух Святой — это Сила и Радость этой Любви, которая разносится повсюду.</a:t>
            </a:r>
          </a:p>
          <a:p>
            <a:r>
              <a:rPr lang="ru-RU" dirty="0"/>
              <a:t>Поэтому в Библии и сказано: «Вначале было Слово... и Слово было Бог... и Слово стало человеком» (Иоанн 1:1,14). Это значит, что Сам Бог, в лице Иисуса, пришёл </a:t>
            </a:r>
            <a:r>
              <a:rPr lang="ru-RU" dirty="0" err="1"/>
              <a:t>клюдям</a:t>
            </a:r>
            <a:r>
              <a:rPr lang="ru-RU" dirty="0"/>
              <a:t> на Землю, чтобы рассказать о Себе и спасти нас.</a:t>
            </a:r>
          </a:p>
          <a:p>
            <a:endParaRPr lang="ru-RU" dirty="0"/>
          </a:p>
          <a:p>
            <a:r>
              <a:rPr lang="ru-RU" dirty="0"/>
              <a:t>Можно сделать такую поделку-</a:t>
            </a:r>
            <a:r>
              <a:rPr lang="ru-RU" dirty="0" err="1"/>
              <a:t>напоминалку</a:t>
            </a:r>
            <a:r>
              <a:rPr lang="ru-RU" dirty="0"/>
              <a:t>:</a:t>
            </a:r>
          </a:p>
          <a:p>
            <a:r>
              <a:rPr lang="ru-RU" dirty="0"/>
              <a:t>Вырежи из бумаги большое жёлтое солнце — это Бог-Отец (источник всего).</a:t>
            </a:r>
          </a:p>
          <a:p>
            <a:r>
              <a:rPr lang="ru-RU" dirty="0"/>
              <a:t>Приклей в центр солнца яркий бумажный лучик — это Бог-Слово (Иисус), который всегда с Отцом и несёт Его свет.</a:t>
            </a:r>
          </a:p>
          <a:p>
            <a:r>
              <a:rPr lang="ru-RU" dirty="0"/>
              <a:t>Нарисуй много маленьких лучиков, идущих во все стороны — это Бог-Дух Святой, который согревает весь мир.</a:t>
            </a:r>
          </a:p>
          <a:p>
            <a:r>
              <a:rPr lang="ru-RU" dirty="0"/>
              <a:t>Все Они — одно Солнце, одна Любовь, но в трёх лицах. И самое прекрасное, что мы можем знать этого Бога, потому что Его Слово — Иисус — стал нашим другом.</a:t>
            </a:r>
          </a:p>
        </p:txBody>
      </p:sp>
      <p:sp>
        <p:nvSpPr>
          <p:cNvPr id="4" name="Номер слайда 3"/>
          <p:cNvSpPr>
            <a:spLocks noGrp="1"/>
          </p:cNvSpPr>
          <p:nvPr>
            <p:ph type="sldNum" sz="quarter" idx="5"/>
          </p:nvPr>
        </p:nvSpPr>
        <p:spPr/>
        <p:txBody>
          <a:bodyPr/>
          <a:lstStyle/>
          <a:p>
            <a:fld id="{87D14625-55E9-4D24-B0D7-44D316A614AE}" type="slidenum">
              <a:rPr lang="ru-RU" smtClean="0"/>
              <a:t>3</a:t>
            </a:fld>
            <a:endParaRPr lang="ru-RU"/>
          </a:p>
        </p:txBody>
      </p:sp>
    </p:spTree>
    <p:extLst>
      <p:ext uri="{BB962C8B-B14F-4D97-AF65-F5344CB8AC3E}">
        <p14:creationId xmlns:p14="http://schemas.microsoft.com/office/powerpoint/2010/main" val="10866205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2000" dirty="0"/>
              <a:t>Слово — то, что уподобляет человека Создателю. Самого Спасителя мы называем Божественным Словом. Творческим словом Господь создал из ничего наш прекрасный мир. Но и человеческое слово обладает творческой силой и воздействует на окружающий мир. Слова, которые мы произносим и слышим, формируют наше сознание, нашу личность. А наши сознательные действия оказывают влияние на ту среду, в которой мы живём. Наше слово может содействовать Божьему замыслу о мире и человеке, а может и противоречить ему.</a:t>
            </a:r>
          </a:p>
        </p:txBody>
      </p:sp>
      <p:sp>
        <p:nvSpPr>
          <p:cNvPr id="4" name="Номер слайда 3"/>
          <p:cNvSpPr>
            <a:spLocks noGrp="1"/>
          </p:cNvSpPr>
          <p:nvPr>
            <p:ph type="sldNum" sz="quarter" idx="5"/>
          </p:nvPr>
        </p:nvSpPr>
        <p:spPr/>
        <p:txBody>
          <a:bodyPr/>
          <a:lstStyle/>
          <a:p>
            <a:fld id="{87D14625-55E9-4D24-B0D7-44D316A614AE}" type="slidenum">
              <a:rPr lang="ru-RU" smtClean="0"/>
              <a:t>4</a:t>
            </a:fld>
            <a:endParaRPr lang="ru-RU"/>
          </a:p>
        </p:txBody>
      </p:sp>
    </p:spTree>
    <p:extLst>
      <p:ext uri="{BB962C8B-B14F-4D97-AF65-F5344CB8AC3E}">
        <p14:creationId xmlns:p14="http://schemas.microsoft.com/office/powerpoint/2010/main" val="28317612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«Если огонь может согреть суп и осветить комнату, почему он может и обжечь, и спалить дом?»</a:t>
            </a:r>
          </a:p>
          <a:p>
            <a:endParaRPr lang="ru-RU" dirty="0"/>
          </a:p>
          <a:p>
            <a:r>
              <a:rPr lang="ru-RU" dirty="0"/>
              <a:t>Дело не в огне самом по себе, а в том, как и зачем его используют.</a:t>
            </a:r>
          </a:p>
          <a:p>
            <a:endParaRPr lang="ru-RU" dirty="0"/>
          </a:p>
          <a:p>
            <a:r>
              <a:rPr lang="ru-RU" dirty="0"/>
              <a:t>Давай разберёмся по порядку.</a:t>
            </a:r>
          </a:p>
          <a:p>
            <a:endParaRPr lang="ru-RU" dirty="0"/>
          </a:p>
          <a:p>
            <a:r>
              <a:rPr lang="ru-RU" dirty="0"/>
              <a:t>1. Слово Бога и слова людей — это разное</a:t>
            </a:r>
          </a:p>
          <a:p>
            <a:r>
              <a:rPr lang="ru-RU" dirty="0"/>
              <a:t>Слово-Иисус — это сама Божественная Личность, Источник жизни, истины и добра. Он — совершенный и святой. Он не может быть "скверным". Это как само Солнце — оно всегда даёт свет и тепло.</a:t>
            </a:r>
          </a:p>
          <a:p>
            <a:endParaRPr lang="ru-RU" dirty="0"/>
          </a:p>
          <a:p>
            <a:r>
              <a:rPr lang="ru-RU" dirty="0"/>
              <a:t>Слова в нашем языке — это инструменты, которые дал нам Бог. Как кисть, краски или молоток. Они нужны, чтобы общаться, творить, любить, учиться. Сам по себе молоток — ни хорош, ни плох. Им можно построить дом, а можно и разбить что-то.</a:t>
            </a:r>
          </a:p>
          <a:p>
            <a:endParaRPr lang="ru-RU" dirty="0"/>
          </a:p>
          <a:p>
            <a:r>
              <a:rPr lang="ru-RU" dirty="0"/>
              <a:t>2. Откуда взялись "скверные" слова?</a:t>
            </a:r>
          </a:p>
          <a:p>
            <a:r>
              <a:rPr lang="ru-RU" dirty="0"/>
              <a:t>Представь, что у человека есть волшебная кисть. Ей можно нарисовать:</a:t>
            </a:r>
          </a:p>
          <a:p>
            <a:endParaRPr lang="ru-RU" dirty="0"/>
          </a:p>
          <a:p>
            <a:r>
              <a:rPr lang="ru-RU" dirty="0"/>
              <a:t>Доброе слово: "Мама, я тебя люблю", "Давай дружить", "Спасибо!", "Прости".</a:t>
            </a:r>
          </a:p>
          <a:p>
            <a:endParaRPr lang="ru-RU" dirty="0"/>
          </a:p>
          <a:p>
            <a:r>
              <a:rPr lang="ru-RU" dirty="0"/>
              <a:t>Обычное слово: "Дай мне яблоко", "На улице идёт дождь".</a:t>
            </a:r>
          </a:p>
          <a:p>
            <a:endParaRPr lang="ru-RU" dirty="0"/>
          </a:p>
          <a:p>
            <a:r>
              <a:rPr lang="ru-RU" dirty="0"/>
              <a:t>Скверное слово: Оскорбление, ложь, грубость, непристойность.</a:t>
            </a:r>
          </a:p>
          <a:p>
            <a:endParaRPr lang="ru-RU" dirty="0"/>
          </a:p>
          <a:p>
            <a:r>
              <a:rPr lang="ru-RU" dirty="0"/>
              <a:t>Почему так вышло? Потому что у людей, к сожалению, есть свобода выбора и внутри нас живёт зло (грех).</a:t>
            </a:r>
          </a:p>
          <a:p>
            <a:endParaRPr lang="ru-RU" dirty="0"/>
          </a:p>
          <a:p>
            <a:r>
              <a:rPr lang="ru-RU" dirty="0"/>
              <a:t>Зло — это не какая-то тёмная сила где-то далеко. Это искажение добра. Это когда данный Богом прекрасный дар используют не по назначению, во зло.</a:t>
            </a:r>
          </a:p>
          <a:p>
            <a:endParaRPr lang="ru-RU" dirty="0"/>
          </a:p>
          <a:p>
            <a:r>
              <a:rPr lang="ru-RU" dirty="0"/>
              <a:t>Язык дан, чтобы благословлять (говорить добро), а им люди стали проклинать (говорить зло). (Об этом пишет апостол Иаков в Новом Завете).</a:t>
            </a:r>
          </a:p>
          <a:p>
            <a:endParaRPr lang="ru-RU" dirty="0"/>
          </a:p>
          <a:p>
            <a:r>
              <a:rPr lang="ru-RU" dirty="0"/>
              <a:t>Слово дано, чтобы открывать правду и соединять сердца, а его стали использовать, чтобы лгать и ранить.</a:t>
            </a:r>
          </a:p>
          <a:p>
            <a:endParaRPr lang="ru-RU" dirty="0"/>
          </a:p>
          <a:p>
            <a:r>
              <a:rPr lang="ru-RU" dirty="0"/>
              <a:t>Простая аналогия:</a:t>
            </a:r>
          </a:p>
          <a:p>
            <a:r>
              <a:rPr lang="ru-RU" dirty="0"/>
              <a:t>У тебя есть воздух в лёгких. Ты можешь им:</a:t>
            </a:r>
          </a:p>
          <a:p>
            <a:endParaRPr lang="ru-RU" dirty="0"/>
          </a:p>
          <a:p>
            <a:r>
              <a:rPr lang="ru-RU" dirty="0"/>
              <a:t>Спеть красивою песню для бабушки.</a:t>
            </a:r>
          </a:p>
          <a:p>
            <a:endParaRPr lang="ru-RU" dirty="0"/>
          </a:p>
          <a:p>
            <a:r>
              <a:rPr lang="ru-RU" dirty="0"/>
              <a:t>Произнести молитву "Господи, помилуй!".</a:t>
            </a:r>
          </a:p>
          <a:p>
            <a:endParaRPr lang="ru-RU" dirty="0"/>
          </a:p>
          <a:p>
            <a:r>
              <a:rPr lang="ru-RU" dirty="0"/>
              <a:t>Просто дышать.</a:t>
            </a:r>
          </a:p>
          <a:p>
            <a:endParaRPr lang="ru-RU" dirty="0"/>
          </a:p>
          <a:p>
            <a:r>
              <a:rPr lang="ru-RU" dirty="0"/>
              <a:t>Надуть шарик для младшего брата.</a:t>
            </a:r>
          </a:p>
          <a:p>
            <a:endParaRPr lang="ru-RU" dirty="0"/>
          </a:p>
          <a:p>
            <a:r>
              <a:rPr lang="ru-RU" dirty="0"/>
              <a:t>Накричать на сестру.</a:t>
            </a:r>
          </a:p>
          <a:p>
            <a:endParaRPr lang="ru-RU" dirty="0"/>
          </a:p>
          <a:p>
            <a:r>
              <a:rPr lang="ru-RU" dirty="0"/>
              <a:t>Сказать гадость другу.</a:t>
            </a:r>
          </a:p>
          <a:p>
            <a:endParaRPr lang="ru-RU" dirty="0"/>
          </a:p>
          <a:p>
            <a:r>
              <a:rPr lang="ru-RU" dirty="0"/>
              <a:t>Воздух один и тот же. Но то, что ты делаешь с ним, — может быть и добрым, и злым. Так и со словами.</a:t>
            </a:r>
          </a:p>
          <a:p>
            <a:endParaRPr lang="ru-RU" dirty="0"/>
          </a:p>
          <a:p>
            <a:r>
              <a:rPr lang="ru-RU" dirty="0"/>
              <a:t>3. Что же делать нам?</a:t>
            </a:r>
          </a:p>
          <a:p>
            <a:r>
              <a:rPr lang="ru-RU" dirty="0"/>
              <a:t>Помнить, что слова — это сила. Они могут исцелить или ранить, построить мир или начать ссору. Как сказано в Библии: "Смерть и жизнь — во власти языка" (Притчи 18:22).</a:t>
            </a:r>
          </a:p>
          <a:p>
            <a:endParaRPr lang="ru-RU" dirty="0"/>
          </a:p>
          <a:p>
            <a:r>
              <a:rPr lang="ru-RU" dirty="0"/>
              <a:t>Учиться у Самого Слова — Иисуса Христа. Он никогда не говорил скверных, пустых или злых слов. Его слова всегда были полны правды, любви и милости. Даже когда Он обличал плохие поступки, Он делал это из любви, чтобы человек исправился.</a:t>
            </a:r>
          </a:p>
          <a:p>
            <a:endParaRPr lang="ru-RU" dirty="0"/>
          </a:p>
          <a:p>
            <a:r>
              <a:rPr lang="ru-RU" dirty="0"/>
              <a:t>Просить помощи. Когда мы понимаем, что наш язык иногда хочет сказать что-то плохое, мы можем молиться: "Господи Иисусе, Ты — чистое Слово, помоги и моим словам быть добрыми. Управляй моим языком".</a:t>
            </a:r>
          </a:p>
          <a:p>
            <a:endParaRPr lang="ru-RU" dirty="0"/>
          </a:p>
          <a:p>
            <a:r>
              <a:rPr lang="ru-RU" dirty="0"/>
              <a:t>Беречь своё сердце. Потому что "от избытка сердца говорят уста" (Евангелие от Луки 6:45). Если мы наполняем сердце хорошим (молитвой, добрыми книгами, общением с хорошими людьми), то и слова будут хорошими.</a:t>
            </a:r>
          </a:p>
          <a:p>
            <a:endParaRPr lang="ru-RU" dirty="0"/>
          </a:p>
          <a:p>
            <a:r>
              <a:rPr lang="ru-RU" dirty="0"/>
              <a:t>Вывод для детей:</a:t>
            </a:r>
          </a:p>
          <a:p>
            <a:endParaRPr lang="ru-RU" dirty="0"/>
          </a:p>
          <a:p>
            <a:r>
              <a:rPr lang="ru-RU" dirty="0"/>
              <a:t>Скверные слова — это не Божье изобретение. Это наш, человеческий, печальный выбор — использовать Божий прекрасный дар (речь) для злых дел.</a:t>
            </a:r>
          </a:p>
          <a:p>
            <a:endParaRPr lang="ru-RU" dirty="0"/>
          </a:p>
          <a:p>
            <a:r>
              <a:rPr lang="ru-RU" dirty="0"/>
              <a:t>Но у нас есть надежда! Иисус-Слово пришёл, чтобы исцелить нашу повреждённую природу, включая и наш язык. Он может помочь нам говорить так, чтобы наши слова становились не оружием, а даром для других — как утешение, помощь, радость и правда.</a:t>
            </a:r>
          </a:p>
          <a:p>
            <a:endParaRPr lang="ru-RU" dirty="0"/>
          </a:p>
          <a:p>
            <a:r>
              <a:rPr lang="ru-RU" dirty="0"/>
              <a:t>Поэтому, когда слышишь или хочешь сказать скверное слово — вспомни, что твой язык создан для большего. Он создан, чтобы благословлять, как это делает Бог.</a:t>
            </a:r>
          </a:p>
        </p:txBody>
      </p:sp>
      <p:sp>
        <p:nvSpPr>
          <p:cNvPr id="4" name="Номер слайда 3"/>
          <p:cNvSpPr>
            <a:spLocks noGrp="1"/>
          </p:cNvSpPr>
          <p:nvPr>
            <p:ph type="sldNum" sz="quarter" idx="5"/>
          </p:nvPr>
        </p:nvSpPr>
        <p:spPr/>
        <p:txBody>
          <a:bodyPr/>
          <a:lstStyle/>
          <a:p>
            <a:fld id="{87D14625-55E9-4D24-B0D7-44D316A614AE}" type="slidenum">
              <a:rPr lang="ru-RU" smtClean="0"/>
              <a:t>5</a:t>
            </a:fld>
            <a:endParaRPr lang="ru-RU"/>
          </a:p>
        </p:txBody>
      </p:sp>
    </p:spTree>
    <p:extLst>
      <p:ext uri="{BB962C8B-B14F-4D97-AF65-F5344CB8AC3E}">
        <p14:creationId xmlns:p14="http://schemas.microsoft.com/office/powerpoint/2010/main" val="1609566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7D14625-55E9-4D24-B0D7-44D316A614AE}" type="slidenum">
              <a:rPr lang="ru-RU" smtClean="0"/>
              <a:t>6</a:t>
            </a:fld>
            <a:endParaRPr lang="ru-RU"/>
          </a:p>
        </p:txBody>
      </p:sp>
    </p:spTree>
    <p:extLst>
      <p:ext uri="{BB962C8B-B14F-4D97-AF65-F5344CB8AC3E}">
        <p14:creationId xmlns:p14="http://schemas.microsoft.com/office/powerpoint/2010/main" val="880978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87D14625-55E9-4D24-B0D7-44D316A614AE}" type="slidenum">
              <a:rPr lang="ru-RU" smtClean="0"/>
              <a:t>7</a:t>
            </a:fld>
            <a:endParaRPr lang="ru-RU"/>
          </a:p>
        </p:txBody>
      </p:sp>
    </p:spTree>
    <p:extLst>
      <p:ext uri="{BB962C8B-B14F-4D97-AF65-F5344CB8AC3E}">
        <p14:creationId xmlns:p14="http://schemas.microsoft.com/office/powerpoint/2010/main" val="336256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7D14625-55E9-4D24-B0D7-44D316A614AE}" type="slidenum">
              <a:rPr lang="ru-RU" smtClean="0"/>
              <a:t>8</a:t>
            </a:fld>
            <a:endParaRPr lang="ru-RU"/>
          </a:p>
        </p:txBody>
      </p:sp>
    </p:spTree>
    <p:extLst>
      <p:ext uri="{BB962C8B-B14F-4D97-AF65-F5344CB8AC3E}">
        <p14:creationId xmlns:p14="http://schemas.microsoft.com/office/powerpoint/2010/main" val="19313349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Одной из примет постигшей нас духовной и культурной катастрофы стало сквернословие. Если раньше матерщина была, главным образом, специфическим языком преступников, пьяниц и других опустившихся лиц, то теперь мат все глубже проникает во все социальные и возрастные слои общества, нам все более пытаются навязать, что русский язык вообще невозможен без мата.</a:t>
            </a:r>
          </a:p>
          <a:p>
            <a:r>
              <a:rPr lang="ru-RU" dirty="0"/>
              <a:t>Постараемся показать исторические корни сквернословия и развенчать некоторые мифы, возникшие вокруг него. Начнем с того, что мат — явление древнее и присущее почти всем народам. О «гнилом слове» писал еще апостол Павел. В IV веке святитель Иоанн Златоуст говорил: «Егда кто матерными словами ругается, тогда у Престола Господня Мати Божия данный Ею молитвенный покров от человека отнимает и Сама отступает, и который человек матерно </a:t>
            </a:r>
            <a:r>
              <a:rPr lang="ru-RU" dirty="0" err="1"/>
              <a:t>избранится</a:t>
            </a:r>
            <a:r>
              <a:rPr lang="ru-RU" dirty="0"/>
              <a:t>, себя в той день проклятию подвергает, понеже мать свою ругает и горько ее оскорбляет. С тем человеком не подобает нам </a:t>
            </a:r>
            <a:r>
              <a:rPr lang="ru-RU" dirty="0" err="1"/>
              <a:t>ясти</a:t>
            </a:r>
            <a:r>
              <a:rPr lang="ru-RU" dirty="0"/>
              <a:t> и </a:t>
            </a:r>
            <a:r>
              <a:rPr lang="ru-RU" dirty="0" err="1"/>
              <a:t>пити</a:t>
            </a:r>
            <a:r>
              <a:rPr lang="ru-RU" dirty="0"/>
              <a:t>, аще не отстанет от </a:t>
            </a:r>
            <a:r>
              <a:rPr lang="ru-RU" dirty="0" err="1"/>
              <a:t>онаго</a:t>
            </a:r>
            <a:r>
              <a:rPr lang="ru-RU" dirty="0"/>
              <a:t> матерного слова». Запомним эти слова святителя, к ним мы еще вернемся.</a:t>
            </a:r>
          </a:p>
        </p:txBody>
      </p:sp>
      <p:sp>
        <p:nvSpPr>
          <p:cNvPr id="4" name="Номер слайда 3"/>
          <p:cNvSpPr>
            <a:spLocks noGrp="1"/>
          </p:cNvSpPr>
          <p:nvPr>
            <p:ph type="sldNum" sz="quarter" idx="5"/>
          </p:nvPr>
        </p:nvSpPr>
        <p:spPr/>
        <p:txBody>
          <a:bodyPr/>
          <a:lstStyle/>
          <a:p>
            <a:fld id="{87D14625-55E9-4D24-B0D7-44D316A614AE}" type="slidenum">
              <a:rPr lang="ru-RU" smtClean="0"/>
              <a:t>9</a:t>
            </a:fld>
            <a:endParaRPr lang="ru-RU"/>
          </a:p>
        </p:txBody>
      </p:sp>
    </p:spTree>
    <p:extLst>
      <p:ext uri="{BB962C8B-B14F-4D97-AF65-F5344CB8AC3E}">
        <p14:creationId xmlns:p14="http://schemas.microsoft.com/office/powerpoint/2010/main" val="2141423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D2522BC-2988-4F8D-B4F6-6AC36BBF558E}"/>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xmlns="" id="{2BAA6F7C-F7B5-4A0F-84EF-D7674FEB88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xmlns="" id="{F268EA74-8A04-49C6-867A-94A8069BB82D}"/>
              </a:ext>
            </a:extLst>
          </p:cNvPr>
          <p:cNvSpPr>
            <a:spLocks noGrp="1"/>
          </p:cNvSpPr>
          <p:nvPr>
            <p:ph type="dt" sz="half" idx="10"/>
          </p:nvPr>
        </p:nvSpPr>
        <p:spPr/>
        <p:txBody>
          <a:bodyPr/>
          <a:lstStyle/>
          <a:p>
            <a:fld id="{2041CCED-C0C2-4932-8177-0752D71C80AB}" type="datetimeFigureOut">
              <a:rPr lang="ru-RU" smtClean="0"/>
              <a:t>24.12.2025</a:t>
            </a:fld>
            <a:endParaRPr lang="ru-RU"/>
          </a:p>
        </p:txBody>
      </p:sp>
      <p:sp>
        <p:nvSpPr>
          <p:cNvPr id="5" name="Нижний колонтитул 4">
            <a:extLst>
              <a:ext uri="{FF2B5EF4-FFF2-40B4-BE49-F238E27FC236}">
                <a16:creationId xmlns:a16="http://schemas.microsoft.com/office/drawing/2014/main" xmlns="" id="{DD567396-0DF0-4178-95D0-AA8E17F3FD4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9605A0AF-F819-4595-9EFD-43E9998F08C2}"/>
              </a:ext>
            </a:extLst>
          </p:cNvPr>
          <p:cNvSpPr>
            <a:spLocks noGrp="1"/>
          </p:cNvSpPr>
          <p:nvPr>
            <p:ph type="sldNum" sz="quarter" idx="12"/>
          </p:nvPr>
        </p:nvSpPr>
        <p:spPr/>
        <p:txBody>
          <a:bodyPr/>
          <a:lstStyle/>
          <a:p>
            <a:fld id="{A7927D63-3695-4B24-A5F5-D4EAD5202754}" type="slidenum">
              <a:rPr lang="ru-RU" smtClean="0"/>
              <a:t>‹#›</a:t>
            </a:fld>
            <a:endParaRPr lang="ru-RU"/>
          </a:p>
        </p:txBody>
      </p:sp>
    </p:spTree>
    <p:extLst>
      <p:ext uri="{BB962C8B-B14F-4D97-AF65-F5344CB8AC3E}">
        <p14:creationId xmlns:p14="http://schemas.microsoft.com/office/powerpoint/2010/main" val="16801482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3DFC14DA-815A-46C3-A2D7-F070562358C2}"/>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xmlns="" id="{477E221B-E38F-4489-BD81-60A270477CB7}"/>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33722553-EDDD-4994-AC54-DA08B76E5E8F}"/>
              </a:ext>
            </a:extLst>
          </p:cNvPr>
          <p:cNvSpPr>
            <a:spLocks noGrp="1"/>
          </p:cNvSpPr>
          <p:nvPr>
            <p:ph type="dt" sz="half" idx="10"/>
          </p:nvPr>
        </p:nvSpPr>
        <p:spPr/>
        <p:txBody>
          <a:bodyPr/>
          <a:lstStyle/>
          <a:p>
            <a:fld id="{2041CCED-C0C2-4932-8177-0752D71C80AB}" type="datetimeFigureOut">
              <a:rPr lang="ru-RU" smtClean="0"/>
              <a:t>24.12.2025</a:t>
            </a:fld>
            <a:endParaRPr lang="ru-RU"/>
          </a:p>
        </p:txBody>
      </p:sp>
      <p:sp>
        <p:nvSpPr>
          <p:cNvPr id="5" name="Нижний колонтитул 4">
            <a:extLst>
              <a:ext uri="{FF2B5EF4-FFF2-40B4-BE49-F238E27FC236}">
                <a16:creationId xmlns:a16="http://schemas.microsoft.com/office/drawing/2014/main" xmlns="" id="{6E2C40E0-187C-42DC-A119-EDBDAF1BF748}"/>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D1A5F7A3-B959-4B7B-AA4E-59B28A8A5843}"/>
              </a:ext>
            </a:extLst>
          </p:cNvPr>
          <p:cNvSpPr>
            <a:spLocks noGrp="1"/>
          </p:cNvSpPr>
          <p:nvPr>
            <p:ph type="sldNum" sz="quarter" idx="12"/>
          </p:nvPr>
        </p:nvSpPr>
        <p:spPr/>
        <p:txBody>
          <a:bodyPr/>
          <a:lstStyle/>
          <a:p>
            <a:fld id="{A7927D63-3695-4B24-A5F5-D4EAD5202754}" type="slidenum">
              <a:rPr lang="ru-RU" smtClean="0"/>
              <a:t>‹#›</a:t>
            </a:fld>
            <a:endParaRPr lang="ru-RU"/>
          </a:p>
        </p:txBody>
      </p:sp>
    </p:spTree>
    <p:extLst>
      <p:ext uri="{BB962C8B-B14F-4D97-AF65-F5344CB8AC3E}">
        <p14:creationId xmlns:p14="http://schemas.microsoft.com/office/powerpoint/2010/main" val="3431300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xmlns="" id="{062506E4-B85D-40DE-ABEE-75BCE4ECC941}"/>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xmlns="" id="{1AA5F107-0546-410B-9983-8976C4120115}"/>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0BDBF2E0-72C1-4CC0-9DF7-40C533E770BA}"/>
              </a:ext>
            </a:extLst>
          </p:cNvPr>
          <p:cNvSpPr>
            <a:spLocks noGrp="1"/>
          </p:cNvSpPr>
          <p:nvPr>
            <p:ph type="dt" sz="half" idx="10"/>
          </p:nvPr>
        </p:nvSpPr>
        <p:spPr/>
        <p:txBody>
          <a:bodyPr/>
          <a:lstStyle/>
          <a:p>
            <a:fld id="{2041CCED-C0C2-4932-8177-0752D71C80AB}" type="datetimeFigureOut">
              <a:rPr lang="ru-RU" smtClean="0"/>
              <a:t>24.12.2025</a:t>
            </a:fld>
            <a:endParaRPr lang="ru-RU"/>
          </a:p>
        </p:txBody>
      </p:sp>
      <p:sp>
        <p:nvSpPr>
          <p:cNvPr id="5" name="Нижний колонтитул 4">
            <a:extLst>
              <a:ext uri="{FF2B5EF4-FFF2-40B4-BE49-F238E27FC236}">
                <a16:creationId xmlns:a16="http://schemas.microsoft.com/office/drawing/2014/main" xmlns="" id="{7CFB8DDB-5568-4379-A29C-0EBA2151B4A6}"/>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070DB11B-D6FA-4EC4-AF47-841B7F2A7687}"/>
              </a:ext>
            </a:extLst>
          </p:cNvPr>
          <p:cNvSpPr>
            <a:spLocks noGrp="1"/>
          </p:cNvSpPr>
          <p:nvPr>
            <p:ph type="sldNum" sz="quarter" idx="12"/>
          </p:nvPr>
        </p:nvSpPr>
        <p:spPr/>
        <p:txBody>
          <a:bodyPr/>
          <a:lstStyle/>
          <a:p>
            <a:fld id="{A7927D63-3695-4B24-A5F5-D4EAD5202754}" type="slidenum">
              <a:rPr lang="ru-RU" smtClean="0"/>
              <a:t>‹#›</a:t>
            </a:fld>
            <a:endParaRPr lang="ru-RU"/>
          </a:p>
        </p:txBody>
      </p:sp>
    </p:spTree>
    <p:extLst>
      <p:ext uri="{BB962C8B-B14F-4D97-AF65-F5344CB8AC3E}">
        <p14:creationId xmlns:p14="http://schemas.microsoft.com/office/powerpoint/2010/main" val="4241248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34234610-7DC6-4639-93BE-5FEDFB274DA9}"/>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C631E6A9-FDF2-45D4-B52A-1AB174142D7A}"/>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4795D580-C993-474C-ABA3-4733D59CC111}"/>
              </a:ext>
            </a:extLst>
          </p:cNvPr>
          <p:cNvSpPr>
            <a:spLocks noGrp="1"/>
          </p:cNvSpPr>
          <p:nvPr>
            <p:ph type="dt" sz="half" idx="10"/>
          </p:nvPr>
        </p:nvSpPr>
        <p:spPr/>
        <p:txBody>
          <a:bodyPr/>
          <a:lstStyle/>
          <a:p>
            <a:fld id="{2041CCED-C0C2-4932-8177-0752D71C80AB}" type="datetimeFigureOut">
              <a:rPr lang="ru-RU" smtClean="0"/>
              <a:t>24.12.2025</a:t>
            </a:fld>
            <a:endParaRPr lang="ru-RU"/>
          </a:p>
        </p:txBody>
      </p:sp>
      <p:sp>
        <p:nvSpPr>
          <p:cNvPr id="5" name="Нижний колонтитул 4">
            <a:extLst>
              <a:ext uri="{FF2B5EF4-FFF2-40B4-BE49-F238E27FC236}">
                <a16:creationId xmlns:a16="http://schemas.microsoft.com/office/drawing/2014/main" xmlns="" id="{C399C274-789A-49DA-A439-1FE03824AD3E}"/>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9DB9E6F3-357D-41D6-88BF-A84EA38FC2AF}"/>
              </a:ext>
            </a:extLst>
          </p:cNvPr>
          <p:cNvSpPr>
            <a:spLocks noGrp="1"/>
          </p:cNvSpPr>
          <p:nvPr>
            <p:ph type="sldNum" sz="quarter" idx="12"/>
          </p:nvPr>
        </p:nvSpPr>
        <p:spPr/>
        <p:txBody>
          <a:bodyPr/>
          <a:lstStyle/>
          <a:p>
            <a:fld id="{A7927D63-3695-4B24-A5F5-D4EAD5202754}" type="slidenum">
              <a:rPr lang="ru-RU" smtClean="0"/>
              <a:t>‹#›</a:t>
            </a:fld>
            <a:endParaRPr lang="ru-RU"/>
          </a:p>
        </p:txBody>
      </p:sp>
    </p:spTree>
    <p:extLst>
      <p:ext uri="{BB962C8B-B14F-4D97-AF65-F5344CB8AC3E}">
        <p14:creationId xmlns:p14="http://schemas.microsoft.com/office/powerpoint/2010/main" val="34966655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53A6E58-AAEC-4CBD-A1FB-503BB1AC6DA4}"/>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xmlns="" id="{10374AD1-3497-4C3F-82CD-D1319D1B19A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xmlns="" id="{DEFEC197-8D16-4432-BB1B-5CB58BA23175}"/>
              </a:ext>
            </a:extLst>
          </p:cNvPr>
          <p:cNvSpPr>
            <a:spLocks noGrp="1"/>
          </p:cNvSpPr>
          <p:nvPr>
            <p:ph type="dt" sz="half" idx="10"/>
          </p:nvPr>
        </p:nvSpPr>
        <p:spPr/>
        <p:txBody>
          <a:bodyPr/>
          <a:lstStyle/>
          <a:p>
            <a:fld id="{2041CCED-C0C2-4932-8177-0752D71C80AB}" type="datetimeFigureOut">
              <a:rPr lang="ru-RU" smtClean="0"/>
              <a:t>24.12.2025</a:t>
            </a:fld>
            <a:endParaRPr lang="ru-RU"/>
          </a:p>
        </p:txBody>
      </p:sp>
      <p:sp>
        <p:nvSpPr>
          <p:cNvPr id="5" name="Нижний колонтитул 4">
            <a:extLst>
              <a:ext uri="{FF2B5EF4-FFF2-40B4-BE49-F238E27FC236}">
                <a16:creationId xmlns:a16="http://schemas.microsoft.com/office/drawing/2014/main" xmlns="" id="{A7660726-8C87-443B-B2F0-B4324892F8D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55DA1384-F5AF-4484-AEA9-862A6D139CEF}"/>
              </a:ext>
            </a:extLst>
          </p:cNvPr>
          <p:cNvSpPr>
            <a:spLocks noGrp="1"/>
          </p:cNvSpPr>
          <p:nvPr>
            <p:ph type="sldNum" sz="quarter" idx="12"/>
          </p:nvPr>
        </p:nvSpPr>
        <p:spPr/>
        <p:txBody>
          <a:bodyPr/>
          <a:lstStyle/>
          <a:p>
            <a:fld id="{A7927D63-3695-4B24-A5F5-D4EAD5202754}" type="slidenum">
              <a:rPr lang="ru-RU" smtClean="0"/>
              <a:t>‹#›</a:t>
            </a:fld>
            <a:endParaRPr lang="ru-RU"/>
          </a:p>
        </p:txBody>
      </p:sp>
    </p:spTree>
    <p:extLst>
      <p:ext uri="{BB962C8B-B14F-4D97-AF65-F5344CB8AC3E}">
        <p14:creationId xmlns:p14="http://schemas.microsoft.com/office/powerpoint/2010/main" val="37155620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6CFF1FD-5B1A-4787-B107-DAF424B5E9F0}"/>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9BCD5B26-A4AA-4F11-BA80-A929C73A38CE}"/>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xmlns="" id="{9A68E033-AA75-4607-B753-640B73AB97B5}"/>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xmlns="" id="{0367911E-9F98-4431-963A-D57D34354DAC}"/>
              </a:ext>
            </a:extLst>
          </p:cNvPr>
          <p:cNvSpPr>
            <a:spLocks noGrp="1"/>
          </p:cNvSpPr>
          <p:nvPr>
            <p:ph type="dt" sz="half" idx="10"/>
          </p:nvPr>
        </p:nvSpPr>
        <p:spPr/>
        <p:txBody>
          <a:bodyPr/>
          <a:lstStyle/>
          <a:p>
            <a:fld id="{2041CCED-C0C2-4932-8177-0752D71C80AB}" type="datetimeFigureOut">
              <a:rPr lang="ru-RU" smtClean="0"/>
              <a:t>24.12.2025</a:t>
            </a:fld>
            <a:endParaRPr lang="ru-RU"/>
          </a:p>
        </p:txBody>
      </p:sp>
      <p:sp>
        <p:nvSpPr>
          <p:cNvPr id="6" name="Нижний колонтитул 5">
            <a:extLst>
              <a:ext uri="{FF2B5EF4-FFF2-40B4-BE49-F238E27FC236}">
                <a16:creationId xmlns:a16="http://schemas.microsoft.com/office/drawing/2014/main" xmlns="" id="{4255E637-4FFF-4D4E-8C76-7213A9C99910}"/>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AA08ED3D-2FF7-4EE2-9C17-E980F99E2A21}"/>
              </a:ext>
            </a:extLst>
          </p:cNvPr>
          <p:cNvSpPr>
            <a:spLocks noGrp="1"/>
          </p:cNvSpPr>
          <p:nvPr>
            <p:ph type="sldNum" sz="quarter" idx="12"/>
          </p:nvPr>
        </p:nvSpPr>
        <p:spPr/>
        <p:txBody>
          <a:bodyPr/>
          <a:lstStyle/>
          <a:p>
            <a:fld id="{A7927D63-3695-4B24-A5F5-D4EAD5202754}" type="slidenum">
              <a:rPr lang="ru-RU" smtClean="0"/>
              <a:t>‹#›</a:t>
            </a:fld>
            <a:endParaRPr lang="ru-RU"/>
          </a:p>
        </p:txBody>
      </p:sp>
    </p:spTree>
    <p:extLst>
      <p:ext uri="{BB962C8B-B14F-4D97-AF65-F5344CB8AC3E}">
        <p14:creationId xmlns:p14="http://schemas.microsoft.com/office/powerpoint/2010/main" val="36323532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877CE39-5E8B-4579-80C0-BECA3B2A1414}"/>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xmlns="" id="{C6A252FA-3E6B-4231-808D-903AB6D410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xmlns="" id="{F2885D72-7EEC-4962-BCA8-CADAE6D75183}"/>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xmlns="" id="{F805048B-92B1-4A40-BEC1-6C7BB5E0AB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xmlns="" id="{38BB1459-3A3E-4FAA-895C-30E2B47F5FCE}"/>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xmlns="" id="{5618FAAE-DD54-4608-A17E-670CD86214CC}"/>
              </a:ext>
            </a:extLst>
          </p:cNvPr>
          <p:cNvSpPr>
            <a:spLocks noGrp="1"/>
          </p:cNvSpPr>
          <p:nvPr>
            <p:ph type="dt" sz="half" idx="10"/>
          </p:nvPr>
        </p:nvSpPr>
        <p:spPr/>
        <p:txBody>
          <a:bodyPr/>
          <a:lstStyle/>
          <a:p>
            <a:fld id="{2041CCED-C0C2-4932-8177-0752D71C80AB}" type="datetimeFigureOut">
              <a:rPr lang="ru-RU" smtClean="0"/>
              <a:t>24.12.2025</a:t>
            </a:fld>
            <a:endParaRPr lang="ru-RU"/>
          </a:p>
        </p:txBody>
      </p:sp>
      <p:sp>
        <p:nvSpPr>
          <p:cNvPr id="8" name="Нижний колонтитул 7">
            <a:extLst>
              <a:ext uri="{FF2B5EF4-FFF2-40B4-BE49-F238E27FC236}">
                <a16:creationId xmlns:a16="http://schemas.microsoft.com/office/drawing/2014/main" xmlns="" id="{55FBE9E7-5E46-42B3-8EFF-FDE54C9055FA}"/>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xmlns="" id="{80D5C739-D97C-4608-B574-79E91334F784}"/>
              </a:ext>
            </a:extLst>
          </p:cNvPr>
          <p:cNvSpPr>
            <a:spLocks noGrp="1"/>
          </p:cNvSpPr>
          <p:nvPr>
            <p:ph type="sldNum" sz="quarter" idx="12"/>
          </p:nvPr>
        </p:nvSpPr>
        <p:spPr/>
        <p:txBody>
          <a:bodyPr/>
          <a:lstStyle/>
          <a:p>
            <a:fld id="{A7927D63-3695-4B24-A5F5-D4EAD5202754}" type="slidenum">
              <a:rPr lang="ru-RU" smtClean="0"/>
              <a:t>‹#›</a:t>
            </a:fld>
            <a:endParaRPr lang="ru-RU"/>
          </a:p>
        </p:txBody>
      </p:sp>
    </p:spTree>
    <p:extLst>
      <p:ext uri="{BB962C8B-B14F-4D97-AF65-F5344CB8AC3E}">
        <p14:creationId xmlns:p14="http://schemas.microsoft.com/office/powerpoint/2010/main" val="2598541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BCFFE52-424E-401A-8551-38FF4FBDA9C6}"/>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xmlns="" id="{A6C8F68E-F933-432C-BD56-28124D08A7C5}"/>
              </a:ext>
            </a:extLst>
          </p:cNvPr>
          <p:cNvSpPr>
            <a:spLocks noGrp="1"/>
          </p:cNvSpPr>
          <p:nvPr>
            <p:ph type="dt" sz="half" idx="10"/>
          </p:nvPr>
        </p:nvSpPr>
        <p:spPr/>
        <p:txBody>
          <a:bodyPr/>
          <a:lstStyle/>
          <a:p>
            <a:fld id="{2041CCED-C0C2-4932-8177-0752D71C80AB}" type="datetimeFigureOut">
              <a:rPr lang="ru-RU" smtClean="0"/>
              <a:t>24.12.2025</a:t>
            </a:fld>
            <a:endParaRPr lang="ru-RU"/>
          </a:p>
        </p:txBody>
      </p:sp>
      <p:sp>
        <p:nvSpPr>
          <p:cNvPr id="4" name="Нижний колонтитул 3">
            <a:extLst>
              <a:ext uri="{FF2B5EF4-FFF2-40B4-BE49-F238E27FC236}">
                <a16:creationId xmlns:a16="http://schemas.microsoft.com/office/drawing/2014/main" xmlns="" id="{7BBF4DC0-DED9-4444-B0F1-54C3D57BD1A8}"/>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xmlns="" id="{BB82C370-F006-45C9-9C34-28F69F7F795C}"/>
              </a:ext>
            </a:extLst>
          </p:cNvPr>
          <p:cNvSpPr>
            <a:spLocks noGrp="1"/>
          </p:cNvSpPr>
          <p:nvPr>
            <p:ph type="sldNum" sz="quarter" idx="12"/>
          </p:nvPr>
        </p:nvSpPr>
        <p:spPr/>
        <p:txBody>
          <a:bodyPr/>
          <a:lstStyle/>
          <a:p>
            <a:fld id="{A7927D63-3695-4B24-A5F5-D4EAD5202754}" type="slidenum">
              <a:rPr lang="ru-RU" smtClean="0"/>
              <a:t>‹#›</a:t>
            </a:fld>
            <a:endParaRPr lang="ru-RU"/>
          </a:p>
        </p:txBody>
      </p:sp>
    </p:spTree>
    <p:extLst>
      <p:ext uri="{BB962C8B-B14F-4D97-AF65-F5344CB8AC3E}">
        <p14:creationId xmlns:p14="http://schemas.microsoft.com/office/powerpoint/2010/main" val="1953732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xmlns="" id="{8F981F90-BB09-4F41-94D8-D0C872D5D447}"/>
              </a:ext>
            </a:extLst>
          </p:cNvPr>
          <p:cNvSpPr>
            <a:spLocks noGrp="1"/>
          </p:cNvSpPr>
          <p:nvPr>
            <p:ph type="dt" sz="half" idx="10"/>
          </p:nvPr>
        </p:nvSpPr>
        <p:spPr/>
        <p:txBody>
          <a:bodyPr/>
          <a:lstStyle/>
          <a:p>
            <a:fld id="{2041CCED-C0C2-4932-8177-0752D71C80AB}" type="datetimeFigureOut">
              <a:rPr lang="ru-RU" smtClean="0"/>
              <a:t>24.12.2025</a:t>
            </a:fld>
            <a:endParaRPr lang="ru-RU"/>
          </a:p>
        </p:txBody>
      </p:sp>
      <p:sp>
        <p:nvSpPr>
          <p:cNvPr id="3" name="Нижний колонтитул 2">
            <a:extLst>
              <a:ext uri="{FF2B5EF4-FFF2-40B4-BE49-F238E27FC236}">
                <a16:creationId xmlns:a16="http://schemas.microsoft.com/office/drawing/2014/main" xmlns="" id="{751C4CC4-62CF-40D3-87A2-D77445948F7C}"/>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xmlns="" id="{F767B13C-B276-4522-BAAA-8C3DB655AF57}"/>
              </a:ext>
            </a:extLst>
          </p:cNvPr>
          <p:cNvSpPr>
            <a:spLocks noGrp="1"/>
          </p:cNvSpPr>
          <p:nvPr>
            <p:ph type="sldNum" sz="quarter" idx="12"/>
          </p:nvPr>
        </p:nvSpPr>
        <p:spPr/>
        <p:txBody>
          <a:bodyPr/>
          <a:lstStyle/>
          <a:p>
            <a:fld id="{A7927D63-3695-4B24-A5F5-D4EAD5202754}" type="slidenum">
              <a:rPr lang="ru-RU" smtClean="0"/>
              <a:t>‹#›</a:t>
            </a:fld>
            <a:endParaRPr lang="ru-RU"/>
          </a:p>
        </p:txBody>
      </p:sp>
    </p:spTree>
    <p:extLst>
      <p:ext uri="{BB962C8B-B14F-4D97-AF65-F5344CB8AC3E}">
        <p14:creationId xmlns:p14="http://schemas.microsoft.com/office/powerpoint/2010/main" val="1094556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389F1781-30CA-466B-8CDC-58B6926A84DB}"/>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xmlns="" id="{313F0F9D-E0E9-4779-B0A6-5A6CEB90850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xmlns="" id="{4A9AF0E2-05F5-44EE-AB3F-D7843999DF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08AA6652-D0D5-4F76-9324-8D86913FAD73}"/>
              </a:ext>
            </a:extLst>
          </p:cNvPr>
          <p:cNvSpPr>
            <a:spLocks noGrp="1"/>
          </p:cNvSpPr>
          <p:nvPr>
            <p:ph type="dt" sz="half" idx="10"/>
          </p:nvPr>
        </p:nvSpPr>
        <p:spPr/>
        <p:txBody>
          <a:bodyPr/>
          <a:lstStyle/>
          <a:p>
            <a:fld id="{2041CCED-C0C2-4932-8177-0752D71C80AB}" type="datetimeFigureOut">
              <a:rPr lang="ru-RU" smtClean="0"/>
              <a:t>24.12.2025</a:t>
            </a:fld>
            <a:endParaRPr lang="ru-RU"/>
          </a:p>
        </p:txBody>
      </p:sp>
      <p:sp>
        <p:nvSpPr>
          <p:cNvPr id="6" name="Нижний колонтитул 5">
            <a:extLst>
              <a:ext uri="{FF2B5EF4-FFF2-40B4-BE49-F238E27FC236}">
                <a16:creationId xmlns:a16="http://schemas.microsoft.com/office/drawing/2014/main" xmlns="" id="{F2CC9C35-F942-47D1-A8EF-D168FE65F40C}"/>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5E40391D-C685-40CD-8144-4E557C22D4B0}"/>
              </a:ext>
            </a:extLst>
          </p:cNvPr>
          <p:cNvSpPr>
            <a:spLocks noGrp="1"/>
          </p:cNvSpPr>
          <p:nvPr>
            <p:ph type="sldNum" sz="quarter" idx="12"/>
          </p:nvPr>
        </p:nvSpPr>
        <p:spPr/>
        <p:txBody>
          <a:bodyPr/>
          <a:lstStyle/>
          <a:p>
            <a:fld id="{A7927D63-3695-4B24-A5F5-D4EAD5202754}" type="slidenum">
              <a:rPr lang="ru-RU" smtClean="0"/>
              <a:t>‹#›</a:t>
            </a:fld>
            <a:endParaRPr lang="ru-RU"/>
          </a:p>
        </p:txBody>
      </p:sp>
    </p:spTree>
    <p:extLst>
      <p:ext uri="{BB962C8B-B14F-4D97-AF65-F5344CB8AC3E}">
        <p14:creationId xmlns:p14="http://schemas.microsoft.com/office/powerpoint/2010/main" val="1936336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08BA315-CCB7-478A-82B7-42DA3D7514AB}"/>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xmlns="" id="{B3CD47BE-F08C-46A0-A921-C5D3BB9976F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xmlns="" id="{C7972802-D1A2-4169-9311-F54D2BC748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205EE65B-F32D-4B74-A4AF-DD79DB5C8F13}"/>
              </a:ext>
            </a:extLst>
          </p:cNvPr>
          <p:cNvSpPr>
            <a:spLocks noGrp="1"/>
          </p:cNvSpPr>
          <p:nvPr>
            <p:ph type="dt" sz="half" idx="10"/>
          </p:nvPr>
        </p:nvSpPr>
        <p:spPr/>
        <p:txBody>
          <a:bodyPr/>
          <a:lstStyle/>
          <a:p>
            <a:fld id="{2041CCED-C0C2-4932-8177-0752D71C80AB}" type="datetimeFigureOut">
              <a:rPr lang="ru-RU" smtClean="0"/>
              <a:t>24.12.2025</a:t>
            </a:fld>
            <a:endParaRPr lang="ru-RU"/>
          </a:p>
        </p:txBody>
      </p:sp>
      <p:sp>
        <p:nvSpPr>
          <p:cNvPr id="6" name="Нижний колонтитул 5">
            <a:extLst>
              <a:ext uri="{FF2B5EF4-FFF2-40B4-BE49-F238E27FC236}">
                <a16:creationId xmlns:a16="http://schemas.microsoft.com/office/drawing/2014/main" xmlns="" id="{89248817-ACEB-4ED9-A45F-967D2AC19EA4}"/>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3982B7BB-3FB6-4BC8-B349-801E852B3509}"/>
              </a:ext>
            </a:extLst>
          </p:cNvPr>
          <p:cNvSpPr>
            <a:spLocks noGrp="1"/>
          </p:cNvSpPr>
          <p:nvPr>
            <p:ph type="sldNum" sz="quarter" idx="12"/>
          </p:nvPr>
        </p:nvSpPr>
        <p:spPr/>
        <p:txBody>
          <a:bodyPr/>
          <a:lstStyle/>
          <a:p>
            <a:fld id="{A7927D63-3695-4B24-A5F5-D4EAD5202754}" type="slidenum">
              <a:rPr lang="ru-RU" smtClean="0"/>
              <a:t>‹#›</a:t>
            </a:fld>
            <a:endParaRPr lang="ru-RU"/>
          </a:p>
        </p:txBody>
      </p:sp>
    </p:spTree>
    <p:extLst>
      <p:ext uri="{BB962C8B-B14F-4D97-AF65-F5344CB8AC3E}">
        <p14:creationId xmlns:p14="http://schemas.microsoft.com/office/powerpoint/2010/main" val="3325263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8488C4"/>
            </a:gs>
            <a:gs pos="53000">
              <a:srgbClr val="D4DEFF"/>
            </a:gs>
            <a:gs pos="83000">
              <a:srgbClr val="D4DEFF"/>
            </a:gs>
            <a:gs pos="100000">
              <a:srgbClr val="96AB94"/>
            </a:gs>
          </a:gsLst>
          <a:lin ang="5400000" scaled="0"/>
          <a:tileRect/>
        </a:gra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6BD8456D-E0F2-47B5-AE6E-A2AD61BAE5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xmlns="" id="{91FAAA1B-A95E-4BDC-A65A-3A61381505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00905744-AEE1-49D3-A99B-BAE0482A3E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41CCED-C0C2-4932-8177-0752D71C80AB}" type="datetimeFigureOut">
              <a:rPr lang="ru-RU" smtClean="0"/>
              <a:t>24.12.2025</a:t>
            </a:fld>
            <a:endParaRPr lang="ru-RU"/>
          </a:p>
        </p:txBody>
      </p:sp>
      <p:sp>
        <p:nvSpPr>
          <p:cNvPr id="5" name="Нижний колонтитул 4">
            <a:extLst>
              <a:ext uri="{FF2B5EF4-FFF2-40B4-BE49-F238E27FC236}">
                <a16:creationId xmlns:a16="http://schemas.microsoft.com/office/drawing/2014/main" xmlns="" id="{D29164B1-20D8-41A6-AD03-23205960F40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xmlns="" id="{3F28CFF2-3AEE-4A57-8C4C-058B9C94294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927D63-3695-4B24-A5F5-D4EAD5202754}" type="slidenum">
              <a:rPr lang="ru-RU" smtClean="0"/>
              <a:t>‹#›</a:t>
            </a:fld>
            <a:endParaRPr lang="ru-RU"/>
          </a:p>
        </p:txBody>
      </p:sp>
    </p:spTree>
    <p:extLst>
      <p:ext uri="{BB962C8B-B14F-4D97-AF65-F5344CB8AC3E}">
        <p14:creationId xmlns:p14="http://schemas.microsoft.com/office/powerpoint/2010/main" val="26206655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disk.yandex.ru/i/dqmtDaVC9i-RGQ"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E3B1DA6-4CE6-4987-8C0D-042C4358D462}"/>
              </a:ext>
            </a:extLst>
          </p:cNvPr>
          <p:cNvSpPr>
            <a:spLocks noGrp="1"/>
          </p:cNvSpPr>
          <p:nvPr>
            <p:ph type="ctrTitle"/>
          </p:nvPr>
        </p:nvSpPr>
        <p:spPr>
          <a:xfrm>
            <a:off x="1597446" y="2047034"/>
            <a:ext cx="9144000" cy="2387600"/>
          </a:xfrm>
        </p:spPr>
        <p:txBody>
          <a:bodyPr>
            <a:normAutofit fontScale="90000"/>
          </a:bodyPr>
          <a:lstStyle/>
          <a:p>
            <a:r>
              <a:rPr lang="ru-RU" sz="16000" dirty="0" smtClean="0">
                <a:effectLst>
                  <a:glow rad="228600">
                    <a:schemeClr val="accent4">
                      <a:satMod val="175000"/>
                      <a:alpha val="40000"/>
                    </a:schemeClr>
                  </a:glow>
                </a:effectLst>
                <a:latin typeface="+mn-lt"/>
              </a:rPr>
              <a:t>СЛОВО:</a:t>
            </a:r>
            <a:r>
              <a:rPr lang="ru-RU" dirty="0">
                <a:latin typeface="+mn-lt"/>
              </a:rPr>
              <a:t/>
            </a:r>
            <a:br>
              <a:rPr lang="ru-RU" dirty="0">
                <a:latin typeface="+mn-lt"/>
              </a:rPr>
            </a:br>
            <a:r>
              <a:rPr lang="ru-RU" b="1" dirty="0" smtClean="0">
                <a:latin typeface="+mn-lt"/>
              </a:rPr>
              <a:t>дар</a:t>
            </a:r>
            <a:r>
              <a:rPr lang="ru-RU" b="1" dirty="0">
                <a:latin typeface="+mn-lt"/>
              </a:rPr>
              <a:t>, оружие и </a:t>
            </a:r>
            <a:r>
              <a:rPr lang="ru-RU" b="1" dirty="0" smtClean="0">
                <a:latin typeface="+mn-lt"/>
              </a:rPr>
              <a:t>ответственность</a:t>
            </a:r>
            <a:endParaRPr lang="ru-RU" dirty="0">
              <a:latin typeface="+mn-lt"/>
            </a:endParaRPr>
          </a:p>
        </p:txBody>
      </p:sp>
      <p:sp>
        <p:nvSpPr>
          <p:cNvPr id="3" name="Заголовок 1">
            <a:extLst>
              <a:ext uri="{FF2B5EF4-FFF2-40B4-BE49-F238E27FC236}">
                <a16:creationId xmlns:a16="http://schemas.microsoft.com/office/drawing/2014/main" xmlns="" id="{C2298AA1-86FE-481D-8065-5CADADD179CD}"/>
              </a:ext>
            </a:extLst>
          </p:cNvPr>
          <p:cNvSpPr txBox="1">
            <a:spLocks/>
          </p:cNvSpPr>
          <p:nvPr/>
        </p:nvSpPr>
        <p:spPr>
          <a:xfrm>
            <a:off x="1344976" y="4693185"/>
            <a:ext cx="9396470" cy="109577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ru-RU" dirty="0" smtClean="0">
                <a:effectLst/>
              </a:rPr>
              <a:t>Беседа о сквернословии</a:t>
            </a:r>
            <a:endParaRPr lang="ru-RU" dirty="0">
              <a:effectLst/>
            </a:endParaRPr>
          </a:p>
        </p:txBody>
      </p:sp>
    </p:spTree>
    <p:extLst>
      <p:ext uri="{BB962C8B-B14F-4D97-AF65-F5344CB8AC3E}">
        <p14:creationId xmlns:p14="http://schemas.microsoft.com/office/powerpoint/2010/main" val="12191916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58440D7-2C16-41F5-8459-5C29C01F0568}"/>
              </a:ext>
            </a:extLst>
          </p:cNvPr>
          <p:cNvSpPr>
            <a:spLocks noGrp="1"/>
          </p:cNvSpPr>
          <p:nvPr>
            <p:ph type="title"/>
          </p:nvPr>
        </p:nvSpPr>
        <p:spPr>
          <a:xfrm>
            <a:off x="404949" y="329643"/>
            <a:ext cx="10515600" cy="1325563"/>
          </a:xfrm>
        </p:spPr>
        <p:txBody>
          <a:bodyPr>
            <a:normAutofit/>
          </a:bodyPr>
          <a:lstStyle/>
          <a:p>
            <a:r>
              <a:rPr lang="ru-RU" sz="4000" dirty="0"/>
              <a:t>1.Откуда и когда на Русь пришли скверные слова?</a:t>
            </a:r>
          </a:p>
        </p:txBody>
      </p:sp>
      <p:sp>
        <p:nvSpPr>
          <p:cNvPr id="4" name="Заголовок 1">
            <a:extLst>
              <a:ext uri="{FF2B5EF4-FFF2-40B4-BE49-F238E27FC236}">
                <a16:creationId xmlns:a16="http://schemas.microsoft.com/office/drawing/2014/main" xmlns="" id="{D53613E7-D701-41F2-9932-42D7A348B177}"/>
              </a:ext>
            </a:extLst>
          </p:cNvPr>
          <p:cNvSpPr txBox="1">
            <a:spLocks/>
          </p:cNvSpPr>
          <p:nvPr/>
        </p:nvSpPr>
        <p:spPr>
          <a:xfrm>
            <a:off x="404949" y="1676513"/>
            <a:ext cx="110291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sz="4000" dirty="0"/>
              <a:t>2. Есть ли в других народах скверные слова?</a:t>
            </a:r>
          </a:p>
        </p:txBody>
      </p:sp>
      <p:sp>
        <p:nvSpPr>
          <p:cNvPr id="7" name="Заголовок 1">
            <a:extLst>
              <a:ext uri="{FF2B5EF4-FFF2-40B4-BE49-F238E27FC236}">
                <a16:creationId xmlns:a16="http://schemas.microsoft.com/office/drawing/2014/main" xmlns="" id="{81BE800A-2533-44D8-BCC8-7A735F548C66}"/>
              </a:ext>
            </a:extLst>
          </p:cNvPr>
          <p:cNvSpPr txBox="1">
            <a:spLocks/>
          </p:cNvSpPr>
          <p:nvPr/>
        </p:nvSpPr>
        <p:spPr>
          <a:xfrm>
            <a:off x="404949" y="301214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sz="4000" dirty="0"/>
              <a:t>3. Во всех ли языках и культурах матерная лексика обозначает одно и то же?</a:t>
            </a:r>
          </a:p>
        </p:txBody>
      </p:sp>
      <p:sp>
        <p:nvSpPr>
          <p:cNvPr id="8" name="Заголовок 1">
            <a:extLst>
              <a:ext uri="{FF2B5EF4-FFF2-40B4-BE49-F238E27FC236}">
                <a16:creationId xmlns:a16="http://schemas.microsoft.com/office/drawing/2014/main" xmlns="" id="{79F9D1B5-50F8-4C4D-8009-2C2123DF5FCE}"/>
              </a:ext>
            </a:extLst>
          </p:cNvPr>
          <p:cNvSpPr txBox="1">
            <a:spLocks/>
          </p:cNvSpPr>
          <p:nvPr/>
        </p:nvSpPr>
        <p:spPr>
          <a:xfrm>
            <a:off x="404949" y="477393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sz="4000" dirty="0"/>
              <a:t>4. Какова природа матерной брани?</a:t>
            </a:r>
          </a:p>
        </p:txBody>
      </p:sp>
      <p:sp>
        <p:nvSpPr>
          <p:cNvPr id="9" name="TextBox 8">
            <a:extLst>
              <a:ext uri="{FF2B5EF4-FFF2-40B4-BE49-F238E27FC236}">
                <a16:creationId xmlns:a16="http://schemas.microsoft.com/office/drawing/2014/main" xmlns="" id="{D07980B1-C3B6-4C1D-A565-DA3C44FEBA5F}"/>
              </a:ext>
            </a:extLst>
          </p:cNvPr>
          <p:cNvSpPr txBox="1"/>
          <p:nvPr/>
        </p:nvSpPr>
        <p:spPr>
          <a:xfrm>
            <a:off x="2875325" y="1364450"/>
            <a:ext cx="9043959" cy="46166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sz="2400" i="1" dirty="0">
                <a:solidFill>
                  <a:srgbClr val="002060"/>
                </a:solidFill>
              </a:rPr>
              <a:t>Это наследие языческих культов, культов Древнего Востока</a:t>
            </a:r>
          </a:p>
        </p:txBody>
      </p:sp>
      <p:sp>
        <p:nvSpPr>
          <p:cNvPr id="10" name="TextBox 9">
            <a:extLst>
              <a:ext uri="{FF2B5EF4-FFF2-40B4-BE49-F238E27FC236}">
                <a16:creationId xmlns:a16="http://schemas.microsoft.com/office/drawing/2014/main" xmlns="" id="{E185089D-3E82-4E7C-84E8-FBED14004498}"/>
              </a:ext>
            </a:extLst>
          </p:cNvPr>
          <p:cNvSpPr txBox="1"/>
          <p:nvPr/>
        </p:nvSpPr>
        <p:spPr>
          <a:xfrm>
            <a:off x="5919535" y="2636160"/>
            <a:ext cx="5594907" cy="46166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sz="2400" i="1" dirty="0">
                <a:solidFill>
                  <a:srgbClr val="002060"/>
                </a:solidFill>
              </a:rPr>
              <a:t>Да, такие слова есть и у других народов</a:t>
            </a:r>
          </a:p>
        </p:txBody>
      </p:sp>
      <p:sp>
        <p:nvSpPr>
          <p:cNvPr id="11" name="TextBox 10">
            <a:extLst>
              <a:ext uri="{FF2B5EF4-FFF2-40B4-BE49-F238E27FC236}">
                <a16:creationId xmlns:a16="http://schemas.microsoft.com/office/drawing/2014/main" xmlns="" id="{0FC41AA5-7C72-4412-B930-84776FA7C43A}"/>
              </a:ext>
            </a:extLst>
          </p:cNvPr>
          <p:cNvSpPr txBox="1"/>
          <p:nvPr/>
        </p:nvSpPr>
        <p:spPr>
          <a:xfrm>
            <a:off x="910389" y="4196835"/>
            <a:ext cx="11165305"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sz="2400" i="1" dirty="0">
                <a:solidFill>
                  <a:srgbClr val="002060"/>
                </a:solidFill>
              </a:rPr>
              <a:t>Во всех языках и культурах матерная лексика обозначает одно и то же: части тела, гениталии, слова связанные с блудом, физиологическими отправлениями.</a:t>
            </a:r>
          </a:p>
        </p:txBody>
      </p:sp>
      <p:sp>
        <p:nvSpPr>
          <p:cNvPr id="12" name="TextBox 11">
            <a:extLst>
              <a:ext uri="{FF2B5EF4-FFF2-40B4-BE49-F238E27FC236}">
                <a16:creationId xmlns:a16="http://schemas.microsoft.com/office/drawing/2014/main" xmlns="" id="{03530AAD-EB26-4531-A734-14F025B35F6A}"/>
              </a:ext>
            </a:extLst>
          </p:cNvPr>
          <p:cNvSpPr txBox="1"/>
          <p:nvPr/>
        </p:nvSpPr>
        <p:spPr>
          <a:xfrm>
            <a:off x="910390" y="5797024"/>
            <a:ext cx="10010160"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sz="2400" i="1" dirty="0">
                <a:solidFill>
                  <a:srgbClr val="002060"/>
                </a:solidFill>
              </a:rPr>
              <a:t>Мат являлся языком общения с демоническими силами, таково его предназначение. Его природа –инфернальная, адская, бесовская.</a:t>
            </a:r>
          </a:p>
        </p:txBody>
      </p:sp>
    </p:spTree>
    <p:extLst>
      <p:ext uri="{BB962C8B-B14F-4D97-AF65-F5344CB8AC3E}">
        <p14:creationId xmlns:p14="http://schemas.microsoft.com/office/powerpoint/2010/main" val="3075028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9D5309D-E76A-4566-AE4F-5C2D7CD3BD70}"/>
              </a:ext>
            </a:extLst>
          </p:cNvPr>
          <p:cNvSpPr>
            <a:spLocks noGrp="1"/>
          </p:cNvSpPr>
          <p:nvPr>
            <p:ph type="title"/>
          </p:nvPr>
        </p:nvSpPr>
        <p:spPr/>
        <p:txBody>
          <a:bodyPr/>
          <a:lstStyle/>
          <a:p>
            <a:pPr algn="ctr"/>
            <a:r>
              <a:rPr lang="ru-RU" b="1" dirty="0"/>
              <a:t>К кому обращаются </a:t>
            </a:r>
            <a:br>
              <a:rPr lang="ru-RU" b="1" dirty="0"/>
            </a:br>
            <a:r>
              <a:rPr lang="ru-RU" b="1" dirty="0"/>
              <a:t>сквернословы и </a:t>
            </a:r>
            <a:r>
              <a:rPr lang="ru-RU" b="1" dirty="0" err="1"/>
              <a:t>матершинники</a:t>
            </a:r>
            <a:r>
              <a:rPr lang="ru-RU" b="1" dirty="0"/>
              <a:t>?</a:t>
            </a:r>
          </a:p>
        </p:txBody>
      </p:sp>
      <p:sp>
        <p:nvSpPr>
          <p:cNvPr id="4" name="TextBox 3">
            <a:extLst>
              <a:ext uri="{FF2B5EF4-FFF2-40B4-BE49-F238E27FC236}">
                <a16:creationId xmlns:a16="http://schemas.microsoft.com/office/drawing/2014/main" xmlns="" id="{C717F0A7-B545-4B40-8A06-956EAAFD9C57}"/>
              </a:ext>
            </a:extLst>
          </p:cNvPr>
          <p:cNvSpPr txBox="1"/>
          <p:nvPr/>
        </p:nvSpPr>
        <p:spPr>
          <a:xfrm>
            <a:off x="663967" y="3429000"/>
            <a:ext cx="10864065" cy="2800767"/>
          </a:xfrm>
          <a:prstGeom prst="rect">
            <a:avLst/>
          </a:prstGeom>
          <a:noFill/>
        </p:spPr>
        <p:txBody>
          <a:bodyPr wrap="square" rtlCol="0">
            <a:spAutoFit/>
          </a:bodyPr>
          <a:lstStyle/>
          <a:p>
            <a:pPr algn="ctr"/>
            <a:r>
              <a:rPr lang="ru-RU" sz="8800" dirty="0"/>
              <a:t>Кого зовёшь, </a:t>
            </a:r>
          </a:p>
          <a:p>
            <a:pPr algn="ctr"/>
            <a:r>
              <a:rPr lang="ru-RU" sz="8800" dirty="0"/>
              <a:t>тот и приходит!</a:t>
            </a:r>
          </a:p>
        </p:txBody>
      </p:sp>
      <p:sp>
        <p:nvSpPr>
          <p:cNvPr id="6" name="TextBox 5">
            <a:extLst>
              <a:ext uri="{FF2B5EF4-FFF2-40B4-BE49-F238E27FC236}">
                <a16:creationId xmlns:a16="http://schemas.microsoft.com/office/drawing/2014/main" xmlns="" id="{E81F1D01-FBBA-4C91-8193-CCFF1186DE99}"/>
              </a:ext>
            </a:extLst>
          </p:cNvPr>
          <p:cNvSpPr txBox="1"/>
          <p:nvPr/>
        </p:nvSpPr>
        <p:spPr>
          <a:xfrm>
            <a:off x="1178962" y="1956994"/>
            <a:ext cx="9978774" cy="1077218"/>
          </a:xfrm>
          <a:prstGeom prst="rect">
            <a:avLst/>
          </a:prstGeom>
          <a:noFill/>
        </p:spPr>
        <p:txBody>
          <a:bodyPr wrap="square">
            <a:spAutoFit/>
          </a:bodyPr>
          <a:lstStyle/>
          <a:p>
            <a:pPr algn="ctr"/>
            <a:r>
              <a:rPr lang="ru-RU" sz="3200" b="0" i="0" dirty="0">
                <a:solidFill>
                  <a:srgbClr val="FF0000"/>
                </a:solidFill>
                <a:effectLst/>
                <a:latin typeface="Helvetica" panose="020B0604020202020204" pitchFamily="34" charset="0"/>
              </a:rPr>
              <a:t>Через скверные слова человек сам отдаёт себя в руки беса, становится одержимым. </a:t>
            </a:r>
            <a:endParaRPr lang="ru-RU" sz="3200" dirty="0">
              <a:solidFill>
                <a:srgbClr val="FF0000"/>
              </a:solidFill>
            </a:endParaRPr>
          </a:p>
        </p:txBody>
      </p:sp>
    </p:spTree>
    <p:extLst>
      <p:ext uri="{BB962C8B-B14F-4D97-AF65-F5344CB8AC3E}">
        <p14:creationId xmlns:p14="http://schemas.microsoft.com/office/powerpoint/2010/main" val="57580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700" fill="hold">
                                          <p:stCondLst>
                                            <p:cond delay="0"/>
                                          </p:stCondLst>
                                        </p:cTn>
                                        <p:tgtEl>
                                          <p:spTgt spid="4"/>
                                        </p:tgtEl>
                                        <p:attrNameLst>
                                          <p:attrName>r</p:attrName>
                                        </p:attrNameLst>
                                      </p:cBhvr>
                                    </p:animRot>
                                    <p:animRot by="-240000">
                                      <p:cBhvr>
                                        <p:cTn id="7" dur="1400" fill="hold">
                                          <p:stCondLst>
                                            <p:cond delay="1400"/>
                                          </p:stCondLst>
                                        </p:cTn>
                                        <p:tgtEl>
                                          <p:spTgt spid="4"/>
                                        </p:tgtEl>
                                        <p:attrNameLst>
                                          <p:attrName>r</p:attrName>
                                        </p:attrNameLst>
                                      </p:cBhvr>
                                    </p:animRot>
                                    <p:animRot by="240000">
                                      <p:cBhvr>
                                        <p:cTn id="8" dur="1400" fill="hold">
                                          <p:stCondLst>
                                            <p:cond delay="2800"/>
                                          </p:stCondLst>
                                        </p:cTn>
                                        <p:tgtEl>
                                          <p:spTgt spid="4"/>
                                        </p:tgtEl>
                                        <p:attrNameLst>
                                          <p:attrName>r</p:attrName>
                                        </p:attrNameLst>
                                      </p:cBhvr>
                                    </p:animRot>
                                    <p:animRot by="-240000">
                                      <p:cBhvr>
                                        <p:cTn id="9" dur="1400" fill="hold">
                                          <p:stCondLst>
                                            <p:cond delay="4200"/>
                                          </p:stCondLst>
                                        </p:cTn>
                                        <p:tgtEl>
                                          <p:spTgt spid="4"/>
                                        </p:tgtEl>
                                        <p:attrNameLst>
                                          <p:attrName>r</p:attrName>
                                        </p:attrNameLst>
                                      </p:cBhvr>
                                    </p:animRot>
                                    <p:animRot by="120000">
                                      <p:cBhvr>
                                        <p:cTn id="10" dur="1400" fill="hold">
                                          <p:stCondLst>
                                            <p:cond delay="560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C53AC07-3175-47EE-A849-78A101309EF3}"/>
              </a:ext>
            </a:extLst>
          </p:cNvPr>
          <p:cNvSpPr>
            <a:spLocks noGrp="1"/>
          </p:cNvSpPr>
          <p:nvPr>
            <p:ph type="title"/>
          </p:nvPr>
        </p:nvSpPr>
        <p:spPr/>
        <p:txBody>
          <a:bodyPr/>
          <a:lstStyle/>
          <a:p>
            <a:pPr algn="ctr"/>
            <a:r>
              <a:rPr lang="ru-RU" b="1" dirty="0"/>
              <a:t>Состояния и заболевания, </a:t>
            </a:r>
            <a:br>
              <a:rPr lang="ru-RU" b="1" dirty="0"/>
            </a:br>
            <a:r>
              <a:rPr lang="ru-RU" b="1" dirty="0"/>
              <a:t>связанные со сквернословием.</a:t>
            </a:r>
          </a:p>
        </p:txBody>
      </p:sp>
      <p:sp>
        <p:nvSpPr>
          <p:cNvPr id="3" name="Объект 2">
            <a:extLst>
              <a:ext uri="{FF2B5EF4-FFF2-40B4-BE49-F238E27FC236}">
                <a16:creationId xmlns:a16="http://schemas.microsoft.com/office/drawing/2014/main" xmlns="" id="{4852F5FE-7848-4CF6-A12E-843A0228FB41}"/>
              </a:ext>
            </a:extLst>
          </p:cNvPr>
          <p:cNvSpPr>
            <a:spLocks noGrp="1"/>
          </p:cNvSpPr>
          <p:nvPr>
            <p:ph idx="1"/>
          </p:nvPr>
        </p:nvSpPr>
        <p:spPr/>
        <p:txBody>
          <a:bodyPr>
            <a:normAutofit/>
          </a:bodyPr>
          <a:lstStyle/>
          <a:p>
            <a:r>
              <a:rPr lang="ru-RU" sz="2000" b="1" i="0" dirty="0" err="1">
                <a:solidFill>
                  <a:srgbClr val="333333"/>
                </a:solidFill>
                <a:effectLst/>
                <a:latin typeface="YS Text"/>
              </a:rPr>
              <a:t>Копролалия</a:t>
            </a:r>
            <a:r>
              <a:rPr lang="ru-RU" sz="2000" b="0" i="0" dirty="0">
                <a:solidFill>
                  <a:srgbClr val="333333"/>
                </a:solidFill>
                <a:effectLst/>
                <a:latin typeface="YS Text"/>
              </a:rPr>
              <a:t> — патологическое состояние, при котором наблюдается неконтролируемая тяга к сквернословию, в том числе к произнесению матерных и иных ругательных слов. </a:t>
            </a:r>
          </a:p>
          <a:p>
            <a:r>
              <a:rPr lang="ru-RU" sz="2000" dirty="0">
                <a:solidFill>
                  <a:srgbClr val="333333"/>
                </a:solidFill>
                <a:latin typeface="YS Text"/>
              </a:rPr>
              <a:t>В медицине известны случаи, когда при параличе, когда человек не может говорить даже «да» и «нет», тем не менее, он совершенно свободно говорит слова и целые выражения «непечатной» брани (скверные, матерные слова).</a:t>
            </a:r>
          </a:p>
          <a:p>
            <a:endParaRPr lang="ru-RU" sz="2000" dirty="0">
              <a:solidFill>
                <a:srgbClr val="333333"/>
              </a:solidFill>
              <a:latin typeface="YS Text"/>
            </a:endParaRPr>
          </a:p>
          <a:p>
            <a:pPr marL="0" indent="0">
              <a:buNone/>
            </a:pPr>
            <a:r>
              <a:rPr lang="ru-RU" sz="2000" b="1" i="1" dirty="0">
                <a:solidFill>
                  <a:srgbClr val="333333"/>
                </a:solidFill>
                <a:latin typeface="YS Text"/>
              </a:rPr>
              <a:t>Получается, что мат проходит по иным нервным цепочкам, чем остальная речь? С чем это может быть связано, как не с тем, что бес уже при жизни показывает свою власть над частично омертвелым телом? А что же будет после смерти? </a:t>
            </a:r>
          </a:p>
        </p:txBody>
      </p:sp>
    </p:spTree>
    <p:extLst>
      <p:ext uri="{BB962C8B-B14F-4D97-AF65-F5344CB8AC3E}">
        <p14:creationId xmlns:p14="http://schemas.microsoft.com/office/powerpoint/2010/main" val="27754210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xmlns="" id="{ECBA2063-1C47-4146-B320-9458B34CD648}"/>
              </a:ext>
            </a:extLst>
          </p:cNvPr>
          <p:cNvSpPr>
            <a:spLocks noChangeArrowheads="1"/>
          </p:cNvSpPr>
          <p:nvPr/>
        </p:nvSpPr>
        <p:spPr bwMode="auto">
          <a:xfrm rot="10800000" flipV="1">
            <a:off x="765335" y="354214"/>
            <a:ext cx="10974536" cy="3200876"/>
          </a:xfrm>
          <a:prstGeom prst="rect">
            <a:avLst/>
          </a:prstGeom>
          <a:noFill/>
          <a:ln>
            <a:noFill/>
          </a:ln>
        </p:spPr>
        <p:style>
          <a:lnRef idx="0">
            <a:scrgbClr r="0" g="0" b="0"/>
          </a:lnRef>
          <a:fillRef idx="0">
            <a:scrgbClr r="0" g="0" b="0"/>
          </a:fillRef>
          <a:effectRef idx="0">
            <a:scrgbClr r="0" g="0" b="0"/>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5400" b="0" i="0" u="none" strike="noStrike" cap="none" normalizeH="0" baseline="0" dirty="0">
                <a:ln>
                  <a:noFill/>
                </a:ln>
                <a:solidFill>
                  <a:schemeClr val="tx1"/>
                </a:solidFill>
                <a:effectLst/>
                <a:latin typeface="Gabriola" panose="04040605051002020D02" pitchFamily="82" charset="0"/>
              </a:rPr>
              <a:t>«Никакое гнилое слово да не исходит из уст ваших, а только доброе для назидания в вере, дабы оно доставляло благодать слушающим.» </a:t>
            </a:r>
          </a:p>
          <a:p>
            <a:pPr algn="r" eaLnBrk="0" fontAlgn="base" hangingPunct="0">
              <a:spcBef>
                <a:spcPct val="0"/>
              </a:spcBef>
              <a:spcAft>
                <a:spcPct val="0"/>
              </a:spcAft>
            </a:pPr>
            <a:endParaRPr lang="ru-RU" sz="2000" b="1" i="0" dirty="0">
              <a:solidFill>
                <a:srgbClr val="333333"/>
              </a:solidFill>
              <a:effectLst/>
              <a:latin typeface="YS Text"/>
            </a:endParaRPr>
          </a:p>
          <a:p>
            <a:pPr algn="r" eaLnBrk="0" fontAlgn="base" hangingPunct="0">
              <a:spcBef>
                <a:spcPct val="0"/>
              </a:spcBef>
              <a:spcAft>
                <a:spcPct val="0"/>
              </a:spcAft>
            </a:pPr>
            <a:r>
              <a:rPr lang="ru-RU" sz="2000" b="1" i="0" dirty="0">
                <a:solidFill>
                  <a:srgbClr val="333333"/>
                </a:solidFill>
                <a:effectLst/>
                <a:latin typeface="YS Text"/>
              </a:rPr>
              <a:t>Послание апостола Павла к </a:t>
            </a:r>
            <a:r>
              <a:rPr lang="ru-RU" sz="2000" b="1" i="0" dirty="0" err="1">
                <a:solidFill>
                  <a:srgbClr val="333333"/>
                </a:solidFill>
                <a:effectLst/>
                <a:latin typeface="YS Text"/>
              </a:rPr>
              <a:t>Ефесянам</a:t>
            </a:r>
            <a:r>
              <a:rPr lang="ru-RU" sz="2000" b="1" i="0" dirty="0">
                <a:solidFill>
                  <a:srgbClr val="333333"/>
                </a:solidFill>
                <a:effectLst/>
                <a:latin typeface="YS Text"/>
              </a:rPr>
              <a:t> </a:t>
            </a:r>
            <a:r>
              <a:rPr kumimoji="0" lang="ru-RU" altLang="ru-RU" sz="2000" b="0" i="0" u="none" strike="noStrike" cap="none" normalizeH="0" baseline="0" dirty="0">
                <a:ln>
                  <a:noFill/>
                </a:ln>
                <a:solidFill>
                  <a:schemeClr val="tx1"/>
                </a:solidFill>
                <a:effectLst/>
                <a:latin typeface="Arial" panose="020B0604020202020204" pitchFamily="34" charset="0"/>
              </a:rPr>
              <a:t>4:29 </a:t>
            </a:r>
            <a:r>
              <a:rPr lang="ru-RU" sz="2000" b="0" i="0" dirty="0">
                <a:solidFill>
                  <a:srgbClr val="333333"/>
                </a:solidFill>
                <a:effectLst/>
                <a:latin typeface="YS Text"/>
              </a:rPr>
              <a:t> (Новый Завет, Библия)</a:t>
            </a:r>
          </a:p>
        </p:txBody>
      </p:sp>
      <p:pic>
        <p:nvPicPr>
          <p:cNvPr id="4099" name="Picture 3" descr="Picture background">
            <a:extLst>
              <a:ext uri="{FF2B5EF4-FFF2-40B4-BE49-F238E27FC236}">
                <a16:creationId xmlns:a16="http://schemas.microsoft.com/office/drawing/2014/main" xmlns="" id="{D28447B2-A237-4D43-8D0C-40DFFD16B22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7475" y="3863293"/>
            <a:ext cx="4694210" cy="2640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28890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3F6B15FA-4C37-4590-9C71-0639D778D06B}"/>
              </a:ext>
            </a:extLst>
          </p:cNvPr>
          <p:cNvSpPr txBox="1"/>
          <p:nvPr/>
        </p:nvSpPr>
        <p:spPr>
          <a:xfrm>
            <a:off x="917417" y="5856199"/>
            <a:ext cx="10678332" cy="707886"/>
          </a:xfrm>
          <a:prstGeom prst="rect">
            <a:avLst/>
          </a:prstGeom>
          <a:noFill/>
        </p:spPr>
        <p:txBody>
          <a:bodyPr wrap="square">
            <a:spAutoFit/>
          </a:bodyPr>
          <a:lstStyle/>
          <a:p>
            <a:r>
              <a:rPr lang="en-US" sz="4000" dirty="0">
                <a:hlinkClick r:id="rId2"/>
              </a:rPr>
              <a:t>https://disk.yandex.ru/i/dqmtDaVC9i-RGQ</a:t>
            </a:r>
            <a:r>
              <a:rPr lang="ru-RU" sz="4000" dirty="0"/>
              <a:t>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2048" y="471494"/>
            <a:ext cx="9384574" cy="4824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646280" y="5334486"/>
            <a:ext cx="6716110" cy="584775"/>
          </a:xfrm>
          <a:prstGeom prst="rect">
            <a:avLst/>
          </a:prstGeom>
          <a:noFill/>
        </p:spPr>
        <p:txBody>
          <a:bodyPr wrap="square" rtlCol="0">
            <a:spAutoFit/>
          </a:bodyPr>
          <a:lstStyle/>
          <a:p>
            <a:r>
              <a:rPr lang="ru-RU" sz="3200" dirty="0" smtClean="0"/>
              <a:t>Смотреть видео:</a:t>
            </a:r>
            <a:endParaRPr lang="ru-RU" sz="3200" dirty="0"/>
          </a:p>
        </p:txBody>
      </p:sp>
    </p:spTree>
    <p:extLst>
      <p:ext uri="{BB962C8B-B14F-4D97-AF65-F5344CB8AC3E}">
        <p14:creationId xmlns:p14="http://schemas.microsoft.com/office/powerpoint/2010/main" val="17538017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64D17657-F087-44A1-B3E4-597FF1F4B5DF}"/>
              </a:ext>
            </a:extLst>
          </p:cNvPr>
          <p:cNvSpPr>
            <a:spLocks noGrp="1"/>
          </p:cNvSpPr>
          <p:nvPr>
            <p:ph type="title"/>
          </p:nvPr>
        </p:nvSpPr>
        <p:spPr>
          <a:xfrm>
            <a:off x="838200" y="365126"/>
            <a:ext cx="9620892" cy="888322"/>
          </a:xfrm>
        </p:spPr>
        <p:txBody>
          <a:bodyPr/>
          <a:lstStyle/>
          <a:p>
            <a:r>
              <a:rPr lang="ru-RU" b="1" dirty="0"/>
              <a:t>История борьбы со сквернословием</a:t>
            </a:r>
          </a:p>
        </p:txBody>
      </p:sp>
      <p:pic>
        <p:nvPicPr>
          <p:cNvPr id="3076" name="Picture 4" descr="Picture background">
            <a:extLst>
              <a:ext uri="{FF2B5EF4-FFF2-40B4-BE49-F238E27FC236}">
                <a16:creationId xmlns:a16="http://schemas.microsoft.com/office/drawing/2014/main" xmlns="" id="{49D977EC-9114-4FC7-AC22-BEE0C1A00AC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4168"/>
          <a:stretch/>
        </p:blipFill>
        <p:spPr bwMode="auto">
          <a:xfrm>
            <a:off x="5371750" y="1576869"/>
            <a:ext cx="6364448" cy="465016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Picture background">
            <a:extLst>
              <a:ext uri="{FF2B5EF4-FFF2-40B4-BE49-F238E27FC236}">
                <a16:creationId xmlns:a16="http://schemas.microsoft.com/office/drawing/2014/main" xmlns="" id="{D17CF9DF-8626-4273-A47D-B7BBA7A90EF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9881" t="10698" r="1569" b="17816"/>
          <a:stretch/>
        </p:blipFill>
        <p:spPr bwMode="auto">
          <a:xfrm>
            <a:off x="838200" y="1526796"/>
            <a:ext cx="4262306" cy="4706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28113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EF573A7-2D42-4F14-97DD-72ED5C34F12D}"/>
              </a:ext>
            </a:extLst>
          </p:cNvPr>
          <p:cNvSpPr>
            <a:spLocks noGrp="1"/>
          </p:cNvSpPr>
          <p:nvPr>
            <p:ph type="title"/>
          </p:nvPr>
        </p:nvSpPr>
        <p:spPr>
          <a:xfrm>
            <a:off x="838200" y="365125"/>
            <a:ext cx="10894888" cy="1325563"/>
          </a:xfrm>
        </p:spPr>
        <p:txBody>
          <a:bodyPr/>
          <a:lstStyle/>
          <a:p>
            <a:r>
              <a:rPr lang="ru-RU" dirty="0"/>
              <a:t>В IV веке святитель Иоанн Златоуст говорил:</a:t>
            </a:r>
          </a:p>
        </p:txBody>
      </p:sp>
      <p:sp>
        <p:nvSpPr>
          <p:cNvPr id="5" name="TextBox 4">
            <a:extLst>
              <a:ext uri="{FF2B5EF4-FFF2-40B4-BE49-F238E27FC236}">
                <a16:creationId xmlns:a16="http://schemas.microsoft.com/office/drawing/2014/main" xmlns="" id="{6579DCD6-E4A8-4238-8001-BB306C550D27}"/>
              </a:ext>
            </a:extLst>
          </p:cNvPr>
          <p:cNvSpPr txBox="1"/>
          <p:nvPr/>
        </p:nvSpPr>
        <p:spPr>
          <a:xfrm>
            <a:off x="458912" y="1414562"/>
            <a:ext cx="7637980" cy="5078313"/>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a:spAutoFit/>
          </a:bodyPr>
          <a:lstStyle/>
          <a:p>
            <a:pPr algn="just"/>
            <a:r>
              <a:rPr lang="ru-RU" sz="3600" dirty="0">
                <a:latin typeface="Gabriola" panose="04040605051002020D02" pitchFamily="82" charset="0"/>
              </a:rPr>
              <a:t>«Егда кто матерными словами ругается, тогда у Престола Господня Мати Божия данный Ею молитвенный покров от человека отнимает и Сама отступает, и который человек матерно </a:t>
            </a:r>
            <a:r>
              <a:rPr lang="ru-RU" sz="3600" dirty="0" err="1">
                <a:latin typeface="Gabriola" panose="04040605051002020D02" pitchFamily="82" charset="0"/>
              </a:rPr>
              <a:t>избранится</a:t>
            </a:r>
            <a:r>
              <a:rPr lang="ru-RU" sz="3600" dirty="0">
                <a:latin typeface="Gabriola" panose="04040605051002020D02" pitchFamily="82" charset="0"/>
              </a:rPr>
              <a:t>, себя в той день проклятию подвергает, понеже мать свою ругает и горько ее оскорбляет. С тем человеком не подобает нам </a:t>
            </a:r>
            <a:r>
              <a:rPr lang="ru-RU" sz="3600" dirty="0" err="1">
                <a:latin typeface="Gabriola" panose="04040605051002020D02" pitchFamily="82" charset="0"/>
              </a:rPr>
              <a:t>ясти</a:t>
            </a:r>
            <a:r>
              <a:rPr lang="ru-RU" sz="3600" dirty="0">
                <a:latin typeface="Gabriola" panose="04040605051002020D02" pitchFamily="82" charset="0"/>
              </a:rPr>
              <a:t> и </a:t>
            </a:r>
            <a:r>
              <a:rPr lang="ru-RU" sz="3600" dirty="0" err="1">
                <a:latin typeface="Gabriola" panose="04040605051002020D02" pitchFamily="82" charset="0"/>
              </a:rPr>
              <a:t>пити</a:t>
            </a:r>
            <a:r>
              <a:rPr lang="ru-RU" sz="3600" dirty="0">
                <a:latin typeface="Gabriola" panose="04040605051002020D02" pitchFamily="82" charset="0"/>
              </a:rPr>
              <a:t>, аще не отстанет от </a:t>
            </a:r>
            <a:r>
              <a:rPr lang="ru-RU" sz="3600" dirty="0" err="1">
                <a:latin typeface="Gabriola" panose="04040605051002020D02" pitchFamily="82" charset="0"/>
              </a:rPr>
              <a:t>онаго</a:t>
            </a:r>
            <a:r>
              <a:rPr lang="ru-RU" sz="3600" dirty="0">
                <a:latin typeface="Gabriola" panose="04040605051002020D02" pitchFamily="82" charset="0"/>
              </a:rPr>
              <a:t> матерного слова». </a:t>
            </a:r>
          </a:p>
        </p:txBody>
      </p:sp>
      <p:pic>
        <p:nvPicPr>
          <p:cNvPr id="1028" name="Picture 4" descr="Picture background">
            <a:extLst>
              <a:ext uri="{FF2B5EF4-FFF2-40B4-BE49-F238E27FC236}">
                <a16:creationId xmlns:a16="http://schemas.microsoft.com/office/drawing/2014/main" xmlns="" id="{0E8888BF-9786-4C16-AEBF-38CD0A27D85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66120" y="1690385"/>
            <a:ext cx="3266968" cy="4355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7626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a:extLst>
              <a:ext uri="{FF2B5EF4-FFF2-40B4-BE49-F238E27FC236}">
                <a16:creationId xmlns:a16="http://schemas.microsoft.com/office/drawing/2014/main" xmlns="" id="{8EBFF2DF-9EE4-4AE4-8561-071F51EEE9E1}"/>
              </a:ext>
            </a:extLst>
          </p:cNvPr>
          <p:cNvSpPr>
            <a:spLocks noChangeArrowheads="1"/>
          </p:cNvSpPr>
          <p:nvPr/>
        </p:nvSpPr>
        <p:spPr bwMode="auto">
          <a:xfrm>
            <a:off x="625642" y="0"/>
            <a:ext cx="11261558"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ru-RU" altLang="ru-RU" sz="3600" dirty="0">
                <a:latin typeface="Gabriola" panose="04040605051002020D02" pitchFamily="82" charset="0"/>
              </a:rPr>
              <a:t>А</a:t>
            </a:r>
            <a:r>
              <a:rPr kumimoji="0" lang="ru-RU" altLang="ru-RU" sz="3600" b="0" i="0" u="none" strike="noStrike" cap="none" normalizeH="0" baseline="0" dirty="0">
                <a:ln>
                  <a:noFill/>
                </a:ln>
                <a:solidFill>
                  <a:schemeClr val="tx1"/>
                </a:solidFill>
                <a:effectLst/>
                <a:latin typeface="Gabriola" panose="04040605051002020D02" pitchFamily="82" charset="0"/>
              </a:rPr>
              <a:t> язык укротить никто из людей не может: это – неудержимое зло; он исполнен смертоносного яда. Им благословляем Бога и Отца, и им проклинаем человеков, сотворенных по подобию Божию. Из тех же уст исходит благословение и проклятие: не должно, братия мои, сему так быть. Течет ли из одного отверстия источника сладкая и горькая </a:t>
            </a:r>
            <a:r>
              <a:rPr kumimoji="0" lang="ru-RU" altLang="ru-RU" sz="3600" b="0" i="1" u="none" strike="noStrike" cap="none" normalizeH="0" baseline="0" dirty="0">
                <a:ln>
                  <a:noFill/>
                </a:ln>
                <a:solidFill>
                  <a:schemeClr val="tx1"/>
                </a:solidFill>
                <a:effectLst/>
                <a:latin typeface="Gabriola" panose="04040605051002020D02" pitchFamily="82" charset="0"/>
              </a:rPr>
              <a:t>вода?</a:t>
            </a:r>
            <a:r>
              <a:rPr kumimoji="0" lang="ru-RU" altLang="ru-RU" sz="3600" b="0" i="0" u="none" strike="noStrike" cap="none" normalizeH="0" baseline="0" dirty="0">
                <a:ln>
                  <a:noFill/>
                </a:ln>
                <a:solidFill>
                  <a:schemeClr val="tx1"/>
                </a:solidFill>
                <a:effectLst/>
                <a:latin typeface="Gabriola" panose="04040605051002020D02" pitchFamily="82" charset="0"/>
              </a:rPr>
              <a:t> Не может, братия мои, смоковница приносить маслины или виноградная лоза смоквы. Также и один источник не </a:t>
            </a:r>
            <a:r>
              <a:rPr kumimoji="0" lang="ru-RU" altLang="ru-RU" sz="3600" b="0" i="1" u="none" strike="noStrike" cap="none" normalizeH="0" baseline="0" dirty="0">
                <a:ln>
                  <a:noFill/>
                </a:ln>
                <a:solidFill>
                  <a:schemeClr val="tx1"/>
                </a:solidFill>
                <a:effectLst/>
                <a:latin typeface="Gabriola" panose="04040605051002020D02" pitchFamily="82" charset="0"/>
              </a:rPr>
              <a:t>может</a:t>
            </a:r>
            <a:r>
              <a:rPr kumimoji="0" lang="ru-RU" altLang="ru-RU" sz="3600" b="0" i="0" u="none" strike="noStrike" cap="none" normalizeH="0" baseline="0" dirty="0">
                <a:ln>
                  <a:noFill/>
                </a:ln>
                <a:solidFill>
                  <a:schemeClr val="tx1"/>
                </a:solidFill>
                <a:effectLst/>
                <a:latin typeface="Gabriola" panose="04040605051002020D02" pitchFamily="82" charset="0"/>
              </a:rPr>
              <a:t> изливать соленую и сладкую воду. </a:t>
            </a:r>
          </a:p>
          <a:p>
            <a:pPr marL="0" marR="0" lvl="0" indent="0" algn="r" defTabSz="914400" rtl="0" eaLnBrk="0" fontAlgn="base" latinLnBrk="0" hangingPunct="0">
              <a:lnSpc>
                <a:spcPct val="100000"/>
              </a:lnSpc>
              <a:spcBef>
                <a:spcPct val="0"/>
              </a:spcBef>
              <a:spcAft>
                <a:spcPct val="0"/>
              </a:spcAft>
              <a:buClrTx/>
              <a:buSzTx/>
              <a:buFontTx/>
              <a:buNone/>
              <a:tabLst/>
            </a:pPr>
            <a:r>
              <a:rPr kumimoji="0" lang="ru-RU" altLang="ru-RU" sz="3600" b="0" i="0" u="none" strike="noStrike" cap="none" normalizeH="0" baseline="0" dirty="0">
                <a:ln>
                  <a:noFill/>
                </a:ln>
                <a:solidFill>
                  <a:schemeClr val="tx1"/>
                </a:solidFill>
                <a:effectLst/>
                <a:latin typeface="Gabriola" panose="04040605051002020D02" pitchFamily="82" charset="0"/>
              </a:rPr>
              <a:t>(Иак.3:8-12).</a:t>
            </a:r>
          </a:p>
        </p:txBody>
      </p:sp>
      <p:pic>
        <p:nvPicPr>
          <p:cNvPr id="3077" name="Picture 5" descr="Picture background">
            <a:extLst>
              <a:ext uri="{FF2B5EF4-FFF2-40B4-BE49-F238E27FC236}">
                <a16:creationId xmlns:a16="http://schemas.microsoft.com/office/drawing/2014/main" xmlns="" id="{A4849467-6182-418E-B4BD-B1151E587B2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75860" y="4196139"/>
            <a:ext cx="4725404" cy="2469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17123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C225E286-91EB-4737-B57B-7D0261537443}"/>
              </a:ext>
            </a:extLst>
          </p:cNvPr>
          <p:cNvPicPr>
            <a:picLocks noChangeAspect="1"/>
          </p:cNvPicPr>
          <p:nvPr/>
        </p:nvPicPr>
        <p:blipFill rotWithShape="1">
          <a:blip r:embed="rId3"/>
          <a:srcRect l="28093" t="22825" r="25509" b="13726"/>
          <a:stretch/>
        </p:blipFill>
        <p:spPr>
          <a:xfrm>
            <a:off x="1677551" y="77389"/>
            <a:ext cx="8535086" cy="6659426"/>
          </a:xfrm>
          <a:prstGeom prst="rect">
            <a:avLst/>
          </a:prstGeom>
        </p:spPr>
      </p:pic>
    </p:spTree>
    <p:extLst>
      <p:ext uri="{BB962C8B-B14F-4D97-AF65-F5344CB8AC3E}">
        <p14:creationId xmlns:p14="http://schemas.microsoft.com/office/powerpoint/2010/main" val="32259094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xmlns="" id="{20D44910-604D-42B3-A53D-6A54FAD89062}"/>
              </a:ext>
            </a:extLst>
          </p:cNvPr>
          <p:cNvPicPr>
            <a:picLocks noChangeAspect="1"/>
          </p:cNvPicPr>
          <p:nvPr/>
        </p:nvPicPr>
        <p:blipFill rotWithShape="1">
          <a:blip r:embed="rId3"/>
          <a:srcRect l="29110" t="21297" r="25890" b="15254"/>
          <a:stretch/>
        </p:blipFill>
        <p:spPr>
          <a:xfrm>
            <a:off x="1771973" y="1"/>
            <a:ext cx="8646933" cy="6858000"/>
          </a:xfrm>
          <a:prstGeom prst="rect">
            <a:avLst/>
          </a:prstGeom>
        </p:spPr>
      </p:pic>
    </p:spTree>
    <p:extLst>
      <p:ext uri="{BB962C8B-B14F-4D97-AF65-F5344CB8AC3E}">
        <p14:creationId xmlns:p14="http://schemas.microsoft.com/office/powerpoint/2010/main" val="16210703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2298AA1-86FE-481D-8065-5CADADD179CD}"/>
              </a:ext>
            </a:extLst>
          </p:cNvPr>
          <p:cNvSpPr>
            <a:spLocks noGrp="1"/>
          </p:cNvSpPr>
          <p:nvPr>
            <p:ph type="title"/>
          </p:nvPr>
        </p:nvSpPr>
        <p:spPr/>
        <p:txBody>
          <a:bodyPr>
            <a:normAutofit/>
          </a:bodyPr>
          <a:lstStyle/>
          <a:p>
            <a:r>
              <a:rPr lang="ru-RU" sz="6000" b="1" dirty="0">
                <a:effectLst>
                  <a:glow rad="228600">
                    <a:schemeClr val="accent4">
                      <a:satMod val="175000"/>
                      <a:alpha val="40000"/>
                    </a:schemeClr>
                  </a:glow>
                  <a:outerShdw blurRad="38100" dist="38100" dir="2700000" algn="tl">
                    <a:srgbClr val="000000">
                      <a:alpha val="43137"/>
                    </a:srgbClr>
                  </a:outerShdw>
                </a:effectLst>
              </a:rPr>
              <a:t>Что такое «слово»?</a:t>
            </a:r>
          </a:p>
        </p:txBody>
      </p:sp>
      <p:sp>
        <p:nvSpPr>
          <p:cNvPr id="3" name="Объект 2">
            <a:extLst>
              <a:ext uri="{FF2B5EF4-FFF2-40B4-BE49-F238E27FC236}">
                <a16:creationId xmlns:a16="http://schemas.microsoft.com/office/drawing/2014/main" xmlns="" id="{F4759A3A-8461-4AC6-8B52-CC6FD2CD430A}"/>
              </a:ext>
            </a:extLst>
          </p:cNvPr>
          <p:cNvSpPr>
            <a:spLocks noGrp="1"/>
          </p:cNvSpPr>
          <p:nvPr>
            <p:ph idx="1"/>
          </p:nvPr>
        </p:nvSpPr>
        <p:spPr/>
        <p:txBody>
          <a:bodyPr>
            <a:normAutofit/>
          </a:bodyPr>
          <a:lstStyle/>
          <a:p>
            <a:pPr marL="0" indent="0">
              <a:buNone/>
            </a:pPr>
            <a:r>
              <a:rPr lang="ru-RU" sz="4400" dirty="0"/>
              <a:t>- это часть нашей речи, единица нашего языка, которая имеет </a:t>
            </a:r>
            <a:r>
              <a:rPr lang="ru-RU" sz="4400" b="1" dirty="0"/>
              <a:t>значение, смысл.</a:t>
            </a:r>
          </a:p>
          <a:p>
            <a:endParaRPr lang="ru-RU" sz="4400" dirty="0"/>
          </a:p>
          <a:p>
            <a:pPr algn="ctr">
              <a:buFont typeface="Wingdings" panose="05000000000000000000" pitchFamily="2" charset="2"/>
              <a:buChar char="ü"/>
            </a:pPr>
            <a:r>
              <a:rPr lang="ru-RU" dirty="0"/>
              <a:t>Называет понятия, предметы, явления признаки, действия; </a:t>
            </a:r>
          </a:p>
          <a:p>
            <a:pPr algn="ctr">
              <a:buFont typeface="Wingdings" panose="05000000000000000000" pitchFamily="2" charset="2"/>
              <a:buChar char="ü"/>
            </a:pPr>
            <a:r>
              <a:rPr lang="ru-RU" dirty="0"/>
              <a:t>Выражает отношения, эмоции, чувства;</a:t>
            </a:r>
          </a:p>
          <a:p>
            <a:pPr algn="ctr">
              <a:buFont typeface="Wingdings" panose="05000000000000000000" pitchFamily="2" charset="2"/>
              <a:buChar char="ü"/>
            </a:pPr>
            <a:r>
              <a:rPr lang="ru-RU" dirty="0"/>
              <a:t>Служит средством общения и сообщения.</a:t>
            </a:r>
          </a:p>
        </p:txBody>
      </p:sp>
    </p:spTree>
    <p:extLst>
      <p:ext uri="{BB962C8B-B14F-4D97-AF65-F5344CB8AC3E}">
        <p14:creationId xmlns:p14="http://schemas.microsoft.com/office/powerpoint/2010/main" val="22406615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72576CB-C3AC-48A4-A6D0-5C2BD1E2AD83}"/>
              </a:ext>
            </a:extLst>
          </p:cNvPr>
          <p:cNvSpPr>
            <a:spLocks noGrp="1"/>
          </p:cNvSpPr>
          <p:nvPr>
            <p:ph type="title"/>
          </p:nvPr>
        </p:nvSpPr>
        <p:spPr>
          <a:xfrm>
            <a:off x="937352" y="2771306"/>
            <a:ext cx="10515600" cy="1325563"/>
          </a:xfrm>
        </p:spPr>
        <p:txBody>
          <a:bodyPr>
            <a:normAutofit fontScale="90000"/>
          </a:bodyPr>
          <a:lstStyle/>
          <a:p>
            <a:r>
              <a:rPr lang="ru-RU" sz="8000" dirty="0">
                <a:effectLst>
                  <a:glow rad="228600">
                    <a:schemeClr val="accent4">
                      <a:satMod val="175000"/>
                      <a:alpha val="40000"/>
                    </a:schemeClr>
                  </a:glow>
                </a:effectLst>
              </a:rPr>
              <a:t>Благодарю за внимание!</a:t>
            </a:r>
          </a:p>
        </p:txBody>
      </p:sp>
    </p:spTree>
    <p:extLst>
      <p:ext uri="{BB962C8B-B14F-4D97-AF65-F5344CB8AC3E}">
        <p14:creationId xmlns:p14="http://schemas.microsoft.com/office/powerpoint/2010/main" val="21380962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
            <a:extLst>
              <a:ext uri="{FF2B5EF4-FFF2-40B4-BE49-F238E27FC236}">
                <a16:creationId xmlns:a16="http://schemas.microsoft.com/office/drawing/2014/main" xmlns="" id="{BB870676-0DD3-44E9-818D-F6275EC78366}"/>
              </a:ext>
            </a:extLst>
          </p:cNvPr>
          <p:cNvSpPr>
            <a:spLocks noChangeArrowheads="1"/>
          </p:cNvSpPr>
          <p:nvPr/>
        </p:nvSpPr>
        <p:spPr bwMode="auto">
          <a:xfrm>
            <a:off x="-156798" y="2193984"/>
            <a:ext cx="4229966" cy="1938992"/>
          </a:xfrm>
          <a:custGeom>
            <a:avLst/>
            <a:gdLst>
              <a:gd name="connsiteX0" fmla="*/ 0 w 4229966"/>
              <a:gd name="connsiteY0" fmla="*/ 0 h 1938992"/>
              <a:gd name="connsiteX1" fmla="*/ 571045 w 4229966"/>
              <a:gd name="connsiteY1" fmla="*/ 0 h 1938992"/>
              <a:gd name="connsiteX2" fmla="*/ 1057492 w 4229966"/>
              <a:gd name="connsiteY2" fmla="*/ 0 h 1938992"/>
              <a:gd name="connsiteX3" fmla="*/ 1586237 w 4229966"/>
              <a:gd name="connsiteY3" fmla="*/ 0 h 1938992"/>
              <a:gd name="connsiteX4" fmla="*/ 2114983 w 4229966"/>
              <a:gd name="connsiteY4" fmla="*/ 0 h 1938992"/>
              <a:gd name="connsiteX5" fmla="*/ 2728328 w 4229966"/>
              <a:gd name="connsiteY5" fmla="*/ 0 h 1938992"/>
              <a:gd name="connsiteX6" fmla="*/ 3172475 w 4229966"/>
              <a:gd name="connsiteY6" fmla="*/ 0 h 1938992"/>
              <a:gd name="connsiteX7" fmla="*/ 3743520 w 4229966"/>
              <a:gd name="connsiteY7" fmla="*/ 0 h 1938992"/>
              <a:gd name="connsiteX8" fmla="*/ 4229966 w 4229966"/>
              <a:gd name="connsiteY8" fmla="*/ 0 h 1938992"/>
              <a:gd name="connsiteX9" fmla="*/ 4229966 w 4229966"/>
              <a:gd name="connsiteY9" fmla="*/ 484748 h 1938992"/>
              <a:gd name="connsiteX10" fmla="*/ 4229966 w 4229966"/>
              <a:gd name="connsiteY10" fmla="*/ 950106 h 1938992"/>
              <a:gd name="connsiteX11" fmla="*/ 4229966 w 4229966"/>
              <a:gd name="connsiteY11" fmla="*/ 1376684 h 1938992"/>
              <a:gd name="connsiteX12" fmla="*/ 4229966 w 4229966"/>
              <a:gd name="connsiteY12" fmla="*/ 1938992 h 1938992"/>
              <a:gd name="connsiteX13" fmla="*/ 3701220 w 4229966"/>
              <a:gd name="connsiteY13" fmla="*/ 1938992 h 1938992"/>
              <a:gd name="connsiteX14" fmla="*/ 3130175 w 4229966"/>
              <a:gd name="connsiteY14" fmla="*/ 1938992 h 1938992"/>
              <a:gd name="connsiteX15" fmla="*/ 2516830 w 4229966"/>
              <a:gd name="connsiteY15" fmla="*/ 1938992 h 1938992"/>
              <a:gd name="connsiteX16" fmla="*/ 2114983 w 4229966"/>
              <a:gd name="connsiteY16" fmla="*/ 1938992 h 1938992"/>
              <a:gd name="connsiteX17" fmla="*/ 1713136 w 4229966"/>
              <a:gd name="connsiteY17" fmla="*/ 1938992 h 1938992"/>
              <a:gd name="connsiteX18" fmla="*/ 1311289 w 4229966"/>
              <a:gd name="connsiteY18" fmla="*/ 1938992 h 1938992"/>
              <a:gd name="connsiteX19" fmla="*/ 782544 w 4229966"/>
              <a:gd name="connsiteY19" fmla="*/ 1938992 h 1938992"/>
              <a:gd name="connsiteX20" fmla="*/ 0 w 4229966"/>
              <a:gd name="connsiteY20" fmla="*/ 1938992 h 1938992"/>
              <a:gd name="connsiteX21" fmla="*/ 0 w 4229966"/>
              <a:gd name="connsiteY21" fmla="*/ 1415464 h 1938992"/>
              <a:gd name="connsiteX22" fmla="*/ 0 w 4229966"/>
              <a:gd name="connsiteY22" fmla="*/ 988886 h 1938992"/>
              <a:gd name="connsiteX23" fmla="*/ 0 w 4229966"/>
              <a:gd name="connsiteY23" fmla="*/ 523528 h 1938992"/>
              <a:gd name="connsiteX24" fmla="*/ 0 w 4229966"/>
              <a:gd name="connsiteY24" fmla="*/ 0 h 193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29966" h="1938992" fill="none" extrusionOk="0">
                <a:moveTo>
                  <a:pt x="0" y="0"/>
                </a:moveTo>
                <a:cubicBezTo>
                  <a:pt x="195850" y="-13567"/>
                  <a:pt x="453201" y="1352"/>
                  <a:pt x="571045" y="0"/>
                </a:cubicBezTo>
                <a:cubicBezTo>
                  <a:pt x="688890" y="-1352"/>
                  <a:pt x="890598" y="37833"/>
                  <a:pt x="1057492" y="0"/>
                </a:cubicBezTo>
                <a:cubicBezTo>
                  <a:pt x="1224386" y="-37833"/>
                  <a:pt x="1385165" y="11507"/>
                  <a:pt x="1586237" y="0"/>
                </a:cubicBezTo>
                <a:cubicBezTo>
                  <a:pt x="1787310" y="-11507"/>
                  <a:pt x="1910293" y="29473"/>
                  <a:pt x="2114983" y="0"/>
                </a:cubicBezTo>
                <a:cubicBezTo>
                  <a:pt x="2319673" y="-29473"/>
                  <a:pt x="2434583" y="72726"/>
                  <a:pt x="2728328" y="0"/>
                </a:cubicBezTo>
                <a:cubicBezTo>
                  <a:pt x="3022074" y="-72726"/>
                  <a:pt x="3060168" y="3623"/>
                  <a:pt x="3172475" y="0"/>
                </a:cubicBezTo>
                <a:cubicBezTo>
                  <a:pt x="3284782" y="-3623"/>
                  <a:pt x="3465234" y="42308"/>
                  <a:pt x="3743520" y="0"/>
                </a:cubicBezTo>
                <a:cubicBezTo>
                  <a:pt x="4021807" y="-42308"/>
                  <a:pt x="4048304" y="25347"/>
                  <a:pt x="4229966" y="0"/>
                </a:cubicBezTo>
                <a:cubicBezTo>
                  <a:pt x="4246181" y="232666"/>
                  <a:pt x="4179327" y="245276"/>
                  <a:pt x="4229966" y="484748"/>
                </a:cubicBezTo>
                <a:cubicBezTo>
                  <a:pt x="4280605" y="724220"/>
                  <a:pt x="4206344" y="722340"/>
                  <a:pt x="4229966" y="950106"/>
                </a:cubicBezTo>
                <a:cubicBezTo>
                  <a:pt x="4253588" y="1177872"/>
                  <a:pt x="4219534" y="1227571"/>
                  <a:pt x="4229966" y="1376684"/>
                </a:cubicBezTo>
                <a:cubicBezTo>
                  <a:pt x="4240398" y="1525797"/>
                  <a:pt x="4169233" y="1764952"/>
                  <a:pt x="4229966" y="1938992"/>
                </a:cubicBezTo>
                <a:cubicBezTo>
                  <a:pt x="4078284" y="1981012"/>
                  <a:pt x="3861654" y="1920570"/>
                  <a:pt x="3701220" y="1938992"/>
                </a:cubicBezTo>
                <a:cubicBezTo>
                  <a:pt x="3540786" y="1957414"/>
                  <a:pt x="3404107" y="1899513"/>
                  <a:pt x="3130175" y="1938992"/>
                </a:cubicBezTo>
                <a:cubicBezTo>
                  <a:pt x="2856243" y="1978471"/>
                  <a:pt x="2748393" y="1922994"/>
                  <a:pt x="2516830" y="1938992"/>
                </a:cubicBezTo>
                <a:cubicBezTo>
                  <a:pt x="2285268" y="1954990"/>
                  <a:pt x="2219597" y="1931211"/>
                  <a:pt x="2114983" y="1938992"/>
                </a:cubicBezTo>
                <a:cubicBezTo>
                  <a:pt x="2010369" y="1946773"/>
                  <a:pt x="1804351" y="1906859"/>
                  <a:pt x="1713136" y="1938992"/>
                </a:cubicBezTo>
                <a:cubicBezTo>
                  <a:pt x="1621921" y="1971125"/>
                  <a:pt x="1409187" y="1924356"/>
                  <a:pt x="1311289" y="1938992"/>
                </a:cubicBezTo>
                <a:cubicBezTo>
                  <a:pt x="1213391" y="1953628"/>
                  <a:pt x="943113" y="1914811"/>
                  <a:pt x="782544" y="1938992"/>
                </a:cubicBezTo>
                <a:cubicBezTo>
                  <a:pt x="621976" y="1963173"/>
                  <a:pt x="360802" y="1874200"/>
                  <a:pt x="0" y="1938992"/>
                </a:cubicBezTo>
                <a:cubicBezTo>
                  <a:pt x="-55982" y="1810441"/>
                  <a:pt x="37484" y="1643330"/>
                  <a:pt x="0" y="1415464"/>
                </a:cubicBezTo>
                <a:cubicBezTo>
                  <a:pt x="-37484" y="1187598"/>
                  <a:pt x="27215" y="1170607"/>
                  <a:pt x="0" y="988886"/>
                </a:cubicBezTo>
                <a:cubicBezTo>
                  <a:pt x="-27215" y="807165"/>
                  <a:pt x="45479" y="658082"/>
                  <a:pt x="0" y="523528"/>
                </a:cubicBezTo>
                <a:cubicBezTo>
                  <a:pt x="-45479" y="388974"/>
                  <a:pt x="49664" y="248978"/>
                  <a:pt x="0" y="0"/>
                </a:cubicBezTo>
                <a:close/>
              </a:path>
              <a:path w="4229966" h="1938992" stroke="0" extrusionOk="0">
                <a:moveTo>
                  <a:pt x="0" y="0"/>
                </a:moveTo>
                <a:cubicBezTo>
                  <a:pt x="152683" y="-35144"/>
                  <a:pt x="220448" y="22070"/>
                  <a:pt x="401847" y="0"/>
                </a:cubicBezTo>
                <a:cubicBezTo>
                  <a:pt x="583246" y="-22070"/>
                  <a:pt x="635635" y="16855"/>
                  <a:pt x="803694" y="0"/>
                </a:cubicBezTo>
                <a:cubicBezTo>
                  <a:pt x="971753" y="-16855"/>
                  <a:pt x="1170429" y="2429"/>
                  <a:pt x="1374739" y="0"/>
                </a:cubicBezTo>
                <a:cubicBezTo>
                  <a:pt x="1579049" y="-2429"/>
                  <a:pt x="1737014" y="48903"/>
                  <a:pt x="1988084" y="0"/>
                </a:cubicBezTo>
                <a:cubicBezTo>
                  <a:pt x="2239155" y="-48903"/>
                  <a:pt x="2382933" y="38939"/>
                  <a:pt x="2601429" y="0"/>
                </a:cubicBezTo>
                <a:cubicBezTo>
                  <a:pt x="2819925" y="-38939"/>
                  <a:pt x="3028641" y="2027"/>
                  <a:pt x="3172475" y="0"/>
                </a:cubicBezTo>
                <a:cubicBezTo>
                  <a:pt x="3316309" y="-2027"/>
                  <a:pt x="3523806" y="26088"/>
                  <a:pt x="3743520" y="0"/>
                </a:cubicBezTo>
                <a:cubicBezTo>
                  <a:pt x="3963235" y="-26088"/>
                  <a:pt x="3991278" y="8703"/>
                  <a:pt x="4229966" y="0"/>
                </a:cubicBezTo>
                <a:cubicBezTo>
                  <a:pt x="4241876" y="127837"/>
                  <a:pt x="4208164" y="305597"/>
                  <a:pt x="4229966" y="523528"/>
                </a:cubicBezTo>
                <a:cubicBezTo>
                  <a:pt x="4251768" y="741459"/>
                  <a:pt x="4221768" y="845498"/>
                  <a:pt x="4229966" y="1047056"/>
                </a:cubicBezTo>
                <a:cubicBezTo>
                  <a:pt x="4238164" y="1248614"/>
                  <a:pt x="4166209" y="1691726"/>
                  <a:pt x="4229966" y="1938992"/>
                </a:cubicBezTo>
                <a:cubicBezTo>
                  <a:pt x="4112933" y="1945185"/>
                  <a:pt x="3854987" y="1904584"/>
                  <a:pt x="3701220" y="1938992"/>
                </a:cubicBezTo>
                <a:cubicBezTo>
                  <a:pt x="3547453" y="1973400"/>
                  <a:pt x="3457800" y="1905109"/>
                  <a:pt x="3257074" y="1938992"/>
                </a:cubicBezTo>
                <a:cubicBezTo>
                  <a:pt x="3056348" y="1972875"/>
                  <a:pt x="2992272" y="1916729"/>
                  <a:pt x="2728328" y="1938992"/>
                </a:cubicBezTo>
                <a:cubicBezTo>
                  <a:pt x="2464384" y="1961255"/>
                  <a:pt x="2427679" y="1923459"/>
                  <a:pt x="2199582" y="1938992"/>
                </a:cubicBezTo>
                <a:cubicBezTo>
                  <a:pt x="1971485" y="1954525"/>
                  <a:pt x="1918442" y="1885731"/>
                  <a:pt x="1713136" y="1938992"/>
                </a:cubicBezTo>
                <a:cubicBezTo>
                  <a:pt x="1507830" y="1992253"/>
                  <a:pt x="1415639" y="1887759"/>
                  <a:pt x="1184390" y="1938992"/>
                </a:cubicBezTo>
                <a:cubicBezTo>
                  <a:pt x="953141" y="1990225"/>
                  <a:pt x="828235" y="1918866"/>
                  <a:pt x="613345" y="1938992"/>
                </a:cubicBezTo>
                <a:cubicBezTo>
                  <a:pt x="398456" y="1959118"/>
                  <a:pt x="146902" y="1935192"/>
                  <a:pt x="0" y="1938992"/>
                </a:cubicBezTo>
                <a:cubicBezTo>
                  <a:pt x="-6767" y="1711612"/>
                  <a:pt x="29536" y="1689509"/>
                  <a:pt x="0" y="1473634"/>
                </a:cubicBezTo>
                <a:cubicBezTo>
                  <a:pt x="-29536" y="1257759"/>
                  <a:pt x="6623" y="1258611"/>
                  <a:pt x="0" y="1047056"/>
                </a:cubicBezTo>
                <a:cubicBezTo>
                  <a:pt x="-6623" y="835501"/>
                  <a:pt x="48593" y="783864"/>
                  <a:pt x="0" y="620477"/>
                </a:cubicBezTo>
                <a:cubicBezTo>
                  <a:pt x="-48593" y="457090"/>
                  <a:pt x="66639" y="208960"/>
                  <a:pt x="0" y="0"/>
                </a:cubicBezTo>
                <a:close/>
              </a:path>
            </a:pathLst>
          </a:custGeom>
          <a:ln>
            <a:extLst>
              <a:ext uri="{C807C97D-BFC1-408E-A445-0C87EB9F89A2}">
                <ask:lineSketchStyleProps xmlns:ask="http://schemas.microsoft.com/office/drawing/2018/sketchyshapes" xmlns="" sd="2869288067">
                  <a:prstGeom prst="rect">
                    <a:avLst/>
                  </a:prstGeom>
                  <ask:type>
                    <ask:lineSketchScribble/>
                  </ask:type>
                </ask:lineSketchStyleProps>
              </a:ext>
            </a:extLst>
          </a:ln>
          <a:scene3d>
            <a:camera prst="perspectiveContrastingRightFacing"/>
            <a:lightRig rig="threePt" dir="t"/>
          </a:scene3d>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400" b="0" i="1" u="none" strike="noStrike" cap="none" normalizeH="0" baseline="0" dirty="0">
                <a:ln>
                  <a:noFill/>
                </a:ln>
                <a:solidFill>
                  <a:schemeClr val="bg1"/>
                </a:solidFill>
                <a:effectLst>
                  <a:glow rad="228600">
                    <a:schemeClr val="accent6">
                      <a:satMod val="175000"/>
                      <a:alpha val="40000"/>
                    </a:schemeClr>
                  </a:glow>
                </a:effectLst>
                <a:latin typeface="Arial" panose="020B0604020202020204" pitchFamily="34" charset="0"/>
              </a:rPr>
              <a:t>Добрый человек из доброго сокровища выносит доброе, а злой человек из злого сокровища выносит злое</a:t>
            </a:r>
            <a:r>
              <a:rPr kumimoji="0" lang="ru-RU" altLang="ru-RU" sz="2400" b="0" i="0" u="none" strike="noStrike" cap="none" normalizeH="0" baseline="0" dirty="0">
                <a:ln>
                  <a:noFill/>
                </a:ln>
                <a:solidFill>
                  <a:schemeClr val="bg1"/>
                </a:solidFill>
                <a:effectLst>
                  <a:glow rad="228600">
                    <a:schemeClr val="accent6">
                      <a:satMod val="175000"/>
                      <a:alpha val="40000"/>
                    </a:schemeClr>
                  </a:glow>
                </a:effectLst>
                <a:latin typeface="Arial" panose="020B0604020202020204" pitchFamily="34" charset="0"/>
              </a:rPr>
              <a:t> (Мф.12:35).</a:t>
            </a:r>
          </a:p>
        </p:txBody>
      </p:sp>
      <p:sp>
        <p:nvSpPr>
          <p:cNvPr id="2" name="TextBox 1">
            <a:extLst>
              <a:ext uri="{FF2B5EF4-FFF2-40B4-BE49-F238E27FC236}">
                <a16:creationId xmlns:a16="http://schemas.microsoft.com/office/drawing/2014/main" xmlns="" id="{4CDB6135-17B2-4E01-BE41-9DF072566643}"/>
              </a:ext>
            </a:extLst>
          </p:cNvPr>
          <p:cNvSpPr txBox="1"/>
          <p:nvPr/>
        </p:nvSpPr>
        <p:spPr>
          <a:xfrm>
            <a:off x="3702969" y="408787"/>
            <a:ext cx="3436702"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4000" dirty="0"/>
              <a:t>МЫСЛЬ</a:t>
            </a:r>
          </a:p>
        </p:txBody>
      </p:sp>
      <p:sp>
        <p:nvSpPr>
          <p:cNvPr id="3" name="Стрелка: вниз 2">
            <a:extLst>
              <a:ext uri="{FF2B5EF4-FFF2-40B4-BE49-F238E27FC236}">
                <a16:creationId xmlns:a16="http://schemas.microsoft.com/office/drawing/2014/main" xmlns="" id="{62B0B3FF-BC5B-4C6C-9C22-8372E89B2F9D}"/>
              </a:ext>
            </a:extLst>
          </p:cNvPr>
          <p:cNvSpPr/>
          <p:nvPr/>
        </p:nvSpPr>
        <p:spPr>
          <a:xfrm>
            <a:off x="4876793" y="3882023"/>
            <a:ext cx="1089061" cy="165413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a:extLst>
              <a:ext uri="{FF2B5EF4-FFF2-40B4-BE49-F238E27FC236}">
                <a16:creationId xmlns:a16="http://schemas.microsoft.com/office/drawing/2014/main" xmlns="" id="{29CB2F99-7328-468F-90ED-76318A7FC203}"/>
              </a:ext>
            </a:extLst>
          </p:cNvPr>
          <p:cNvSpPr txBox="1"/>
          <p:nvPr/>
        </p:nvSpPr>
        <p:spPr>
          <a:xfrm>
            <a:off x="3212379" y="2760533"/>
            <a:ext cx="4417887" cy="1107996"/>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ru-RU" sz="6600" dirty="0"/>
              <a:t>СЛОВО</a:t>
            </a:r>
          </a:p>
        </p:txBody>
      </p:sp>
      <p:sp>
        <p:nvSpPr>
          <p:cNvPr id="6" name="Стрелка: вниз 5">
            <a:extLst>
              <a:ext uri="{FF2B5EF4-FFF2-40B4-BE49-F238E27FC236}">
                <a16:creationId xmlns:a16="http://schemas.microsoft.com/office/drawing/2014/main" xmlns="" id="{2CCA605E-3AE3-402A-A1E8-191F263E52BF}"/>
              </a:ext>
            </a:extLst>
          </p:cNvPr>
          <p:cNvSpPr/>
          <p:nvPr/>
        </p:nvSpPr>
        <p:spPr>
          <a:xfrm>
            <a:off x="4850766" y="1113857"/>
            <a:ext cx="1089061" cy="165413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TextBox 6">
            <a:extLst>
              <a:ext uri="{FF2B5EF4-FFF2-40B4-BE49-F238E27FC236}">
                <a16:creationId xmlns:a16="http://schemas.microsoft.com/office/drawing/2014/main" xmlns="" id="{6FF1F2ED-79B2-46FB-B28E-B35DBE13DEAD}"/>
              </a:ext>
            </a:extLst>
          </p:cNvPr>
          <p:cNvSpPr txBox="1"/>
          <p:nvPr/>
        </p:nvSpPr>
        <p:spPr>
          <a:xfrm>
            <a:off x="2587366" y="5536162"/>
            <a:ext cx="5667911" cy="92333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sz="5400" dirty="0"/>
              <a:t>ДЕЛО</a:t>
            </a:r>
          </a:p>
        </p:txBody>
      </p:sp>
      <p:sp>
        <p:nvSpPr>
          <p:cNvPr id="4" name="TextBox 3">
            <a:extLst>
              <a:ext uri="{FF2B5EF4-FFF2-40B4-BE49-F238E27FC236}">
                <a16:creationId xmlns:a16="http://schemas.microsoft.com/office/drawing/2014/main" xmlns="" id="{5EBCE0E5-AC9F-4ED8-A079-EB3C4098F62E}"/>
              </a:ext>
            </a:extLst>
          </p:cNvPr>
          <p:cNvSpPr txBox="1"/>
          <p:nvPr/>
        </p:nvSpPr>
        <p:spPr>
          <a:xfrm>
            <a:off x="4530890" y="94659"/>
            <a:ext cx="1780861" cy="369332"/>
          </a:xfrm>
          <a:prstGeom prst="rect">
            <a:avLst/>
          </a:prstGeom>
          <a:noFill/>
        </p:spPr>
        <p:txBody>
          <a:bodyPr wrap="square" rtlCol="0">
            <a:spAutoFit/>
          </a:bodyPr>
          <a:lstStyle/>
          <a:p>
            <a:r>
              <a:rPr lang="ru-RU" i="1" dirty="0">
                <a:solidFill>
                  <a:srgbClr val="FF0000"/>
                </a:solidFill>
              </a:rPr>
              <a:t>источник слова</a:t>
            </a:r>
          </a:p>
        </p:txBody>
      </p:sp>
      <p:sp>
        <p:nvSpPr>
          <p:cNvPr id="9" name="TextBox 8">
            <a:extLst>
              <a:ext uri="{FF2B5EF4-FFF2-40B4-BE49-F238E27FC236}">
                <a16:creationId xmlns:a16="http://schemas.microsoft.com/office/drawing/2014/main" xmlns="" id="{9E9C5D78-F78B-434E-9679-708A748C241C}"/>
              </a:ext>
            </a:extLst>
          </p:cNvPr>
          <p:cNvSpPr txBox="1"/>
          <p:nvPr/>
        </p:nvSpPr>
        <p:spPr>
          <a:xfrm>
            <a:off x="2033205" y="1448016"/>
            <a:ext cx="2746624" cy="523220"/>
          </a:xfrm>
          <a:prstGeom prst="rect">
            <a:avLst/>
          </a:prstGeom>
          <a:noFill/>
        </p:spPr>
        <p:txBody>
          <a:bodyPr wrap="square" rtlCol="0">
            <a:spAutoFit/>
          </a:bodyPr>
          <a:lstStyle/>
          <a:p>
            <a:r>
              <a:rPr lang="ru-RU" sz="2800" i="1" dirty="0">
                <a:solidFill>
                  <a:srgbClr val="FF0000"/>
                </a:solidFill>
              </a:rPr>
              <a:t>порождает</a:t>
            </a:r>
          </a:p>
        </p:txBody>
      </p:sp>
      <p:cxnSp>
        <p:nvCxnSpPr>
          <p:cNvPr id="10" name="Прямая со стрелкой 9">
            <a:extLst>
              <a:ext uri="{FF2B5EF4-FFF2-40B4-BE49-F238E27FC236}">
                <a16:creationId xmlns:a16="http://schemas.microsoft.com/office/drawing/2014/main" xmlns="" id="{461FA248-10AD-40A0-9FD8-438CA467297D}"/>
              </a:ext>
            </a:extLst>
          </p:cNvPr>
          <p:cNvCxnSpPr>
            <a:cxnSpLocks/>
          </p:cNvCxnSpPr>
          <p:nvPr/>
        </p:nvCxnSpPr>
        <p:spPr>
          <a:xfrm>
            <a:off x="4191856" y="1106394"/>
            <a:ext cx="0" cy="1654139"/>
          </a:xfrm>
          <a:prstGeom prst="straightConnector1">
            <a:avLst/>
          </a:prstGeom>
          <a:ln w="76200">
            <a:tailEnd type="triangle"/>
          </a:ln>
        </p:spPr>
        <p:style>
          <a:lnRef idx="3">
            <a:schemeClr val="dk1"/>
          </a:lnRef>
          <a:fillRef idx="0">
            <a:schemeClr val="dk1"/>
          </a:fillRef>
          <a:effectRef idx="2">
            <a:schemeClr val="dk1"/>
          </a:effectRef>
          <a:fontRef idx="minor">
            <a:schemeClr val="tx1"/>
          </a:fontRef>
        </p:style>
      </p:cxnSp>
      <p:cxnSp>
        <p:nvCxnSpPr>
          <p:cNvPr id="13" name="Прямая со стрелкой 12">
            <a:extLst>
              <a:ext uri="{FF2B5EF4-FFF2-40B4-BE49-F238E27FC236}">
                <a16:creationId xmlns:a16="http://schemas.microsoft.com/office/drawing/2014/main" xmlns="" id="{E0619E3B-A8A5-4682-943B-4E192A3DD0BE}"/>
              </a:ext>
            </a:extLst>
          </p:cNvPr>
          <p:cNvCxnSpPr>
            <a:cxnSpLocks/>
          </p:cNvCxnSpPr>
          <p:nvPr/>
        </p:nvCxnSpPr>
        <p:spPr>
          <a:xfrm flipV="1">
            <a:off x="6765096" y="1116673"/>
            <a:ext cx="0" cy="1657354"/>
          </a:xfrm>
          <a:prstGeom prst="straightConnector1">
            <a:avLst/>
          </a:prstGeom>
          <a:ln w="76200">
            <a:solidFill>
              <a:srgbClr val="FFC000"/>
            </a:solidFill>
            <a:tailEnd type="triangle"/>
          </a:ln>
        </p:spPr>
        <p:style>
          <a:lnRef idx="3">
            <a:schemeClr val="dk1"/>
          </a:lnRef>
          <a:fillRef idx="0">
            <a:schemeClr val="dk1"/>
          </a:fillRef>
          <a:effectRef idx="2">
            <a:schemeClr val="dk1"/>
          </a:effectRef>
          <a:fontRef idx="minor">
            <a:schemeClr val="tx1"/>
          </a:fontRef>
        </p:style>
      </p:cxnSp>
      <p:sp>
        <p:nvSpPr>
          <p:cNvPr id="19" name="TextBox 18">
            <a:extLst>
              <a:ext uri="{FF2B5EF4-FFF2-40B4-BE49-F238E27FC236}">
                <a16:creationId xmlns:a16="http://schemas.microsoft.com/office/drawing/2014/main" xmlns="" id="{B2ABDAAF-5FB5-4789-9DB5-609CCCEE15AC}"/>
              </a:ext>
            </a:extLst>
          </p:cNvPr>
          <p:cNvSpPr txBox="1"/>
          <p:nvPr/>
        </p:nvSpPr>
        <p:spPr>
          <a:xfrm>
            <a:off x="6938480" y="1601904"/>
            <a:ext cx="4958994" cy="461665"/>
          </a:xfrm>
          <a:prstGeom prst="rect">
            <a:avLst/>
          </a:prstGeom>
          <a:noFill/>
        </p:spPr>
        <p:txBody>
          <a:bodyPr wrap="square" rtlCol="0">
            <a:spAutoFit/>
          </a:bodyPr>
          <a:lstStyle/>
          <a:p>
            <a:r>
              <a:rPr lang="ru-RU" sz="2400" i="1" dirty="0">
                <a:solidFill>
                  <a:srgbClr val="FF0000"/>
                </a:solidFill>
              </a:rPr>
              <a:t>выражает мысли души и сердца</a:t>
            </a:r>
          </a:p>
        </p:txBody>
      </p:sp>
      <p:sp>
        <p:nvSpPr>
          <p:cNvPr id="20" name="TextBox 19">
            <a:extLst>
              <a:ext uri="{FF2B5EF4-FFF2-40B4-BE49-F238E27FC236}">
                <a16:creationId xmlns:a16="http://schemas.microsoft.com/office/drawing/2014/main" xmlns="" id="{FDC26BF9-3C5F-4476-81E0-6828835257CA}"/>
              </a:ext>
            </a:extLst>
          </p:cNvPr>
          <p:cNvSpPr txBox="1"/>
          <p:nvPr/>
        </p:nvSpPr>
        <p:spPr>
          <a:xfrm>
            <a:off x="7862393" y="2661107"/>
            <a:ext cx="4229966" cy="1384995"/>
          </a:xfrm>
          <a:prstGeom prst="rect">
            <a:avLst/>
          </a:prstGeom>
          <a:noFill/>
        </p:spPr>
        <p:txBody>
          <a:bodyPr wrap="square" rtlCol="0">
            <a:spAutoFit/>
          </a:bodyPr>
          <a:lstStyle/>
          <a:p>
            <a:r>
              <a:rPr lang="ru-RU" sz="2800" i="1" dirty="0">
                <a:solidFill>
                  <a:srgbClr val="7030A0"/>
                </a:solidFill>
              </a:rPr>
              <a:t>-это размышление, приоткрывающееся при помощи голоса</a:t>
            </a:r>
          </a:p>
        </p:txBody>
      </p:sp>
      <p:sp>
        <p:nvSpPr>
          <p:cNvPr id="24" name="TextBox 23">
            <a:extLst>
              <a:ext uri="{FF2B5EF4-FFF2-40B4-BE49-F238E27FC236}">
                <a16:creationId xmlns:a16="http://schemas.microsoft.com/office/drawing/2014/main" xmlns="" id="{3E9091B9-31B1-4F44-90FC-C8E0D20C5CB4}"/>
              </a:ext>
            </a:extLst>
          </p:cNvPr>
          <p:cNvSpPr txBox="1"/>
          <p:nvPr/>
        </p:nvSpPr>
        <p:spPr>
          <a:xfrm>
            <a:off x="8316598" y="5813161"/>
            <a:ext cx="3096172" cy="369332"/>
          </a:xfrm>
          <a:prstGeom prst="rect">
            <a:avLst/>
          </a:prstGeom>
          <a:noFill/>
        </p:spPr>
        <p:txBody>
          <a:bodyPr wrap="square" rtlCol="0">
            <a:spAutoFit/>
          </a:bodyPr>
          <a:lstStyle/>
          <a:p>
            <a:r>
              <a:rPr lang="ru-RU" i="1" dirty="0">
                <a:solidFill>
                  <a:srgbClr val="FF0000"/>
                </a:solidFill>
              </a:rPr>
              <a:t>приводит мысль в действие</a:t>
            </a:r>
          </a:p>
        </p:txBody>
      </p:sp>
    </p:spTree>
    <p:extLst>
      <p:ext uri="{BB962C8B-B14F-4D97-AF65-F5344CB8AC3E}">
        <p14:creationId xmlns:p14="http://schemas.microsoft.com/office/powerpoint/2010/main" val="2934406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down)">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down)">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barn(inVertical)">
                                      <p:cBhvr>
                                        <p:cTn id="51" dur="5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32" presetClass="emph" presetSubtype="0" fill="hold" grpId="0" nodeType="clickEffect">
                                  <p:stCondLst>
                                    <p:cond delay="0"/>
                                  </p:stCondLst>
                                  <p:childTnLst>
                                    <p:animRot by="120000">
                                      <p:cBhvr>
                                        <p:cTn id="55" dur="975" fill="hold">
                                          <p:stCondLst>
                                            <p:cond delay="0"/>
                                          </p:stCondLst>
                                        </p:cTn>
                                        <p:tgtEl>
                                          <p:spTgt spid="18"/>
                                        </p:tgtEl>
                                        <p:attrNameLst>
                                          <p:attrName>r</p:attrName>
                                        </p:attrNameLst>
                                      </p:cBhvr>
                                    </p:animRot>
                                    <p:animRot by="-240000">
                                      <p:cBhvr>
                                        <p:cTn id="56" dur="1950" fill="hold">
                                          <p:stCondLst>
                                            <p:cond delay="1950"/>
                                          </p:stCondLst>
                                        </p:cTn>
                                        <p:tgtEl>
                                          <p:spTgt spid="18"/>
                                        </p:tgtEl>
                                        <p:attrNameLst>
                                          <p:attrName>r</p:attrName>
                                        </p:attrNameLst>
                                      </p:cBhvr>
                                    </p:animRot>
                                    <p:animRot by="240000">
                                      <p:cBhvr>
                                        <p:cTn id="57" dur="1950" fill="hold">
                                          <p:stCondLst>
                                            <p:cond delay="3900"/>
                                          </p:stCondLst>
                                        </p:cTn>
                                        <p:tgtEl>
                                          <p:spTgt spid="18"/>
                                        </p:tgtEl>
                                        <p:attrNameLst>
                                          <p:attrName>r</p:attrName>
                                        </p:attrNameLst>
                                      </p:cBhvr>
                                    </p:animRot>
                                    <p:animRot by="-240000">
                                      <p:cBhvr>
                                        <p:cTn id="58" dur="1950" fill="hold">
                                          <p:stCondLst>
                                            <p:cond delay="5850"/>
                                          </p:stCondLst>
                                        </p:cTn>
                                        <p:tgtEl>
                                          <p:spTgt spid="18"/>
                                        </p:tgtEl>
                                        <p:attrNameLst>
                                          <p:attrName>r</p:attrName>
                                        </p:attrNameLst>
                                      </p:cBhvr>
                                    </p:animRot>
                                    <p:animRot by="120000">
                                      <p:cBhvr>
                                        <p:cTn id="59" dur="1950" fill="hold">
                                          <p:stCondLst>
                                            <p:cond delay="780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3" grpId="0" animBg="1"/>
      <p:bldP spid="5" grpId="0" animBg="1"/>
      <p:bldP spid="7" grpId="0" animBg="1"/>
      <p:bldP spid="9" grpId="0"/>
      <p:bldP spid="19" grpId="0"/>
      <p:bldP spid="20"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7BACA09-B490-4CEB-962A-D99547DC851B}"/>
              </a:ext>
            </a:extLst>
          </p:cNvPr>
          <p:cNvSpPr>
            <a:spLocks noGrp="1"/>
          </p:cNvSpPr>
          <p:nvPr>
            <p:ph type="title"/>
          </p:nvPr>
        </p:nvSpPr>
        <p:spPr/>
        <p:txBody>
          <a:bodyPr>
            <a:normAutofit/>
          </a:bodyPr>
          <a:lstStyle/>
          <a:p>
            <a:pPr algn="ctr"/>
            <a:r>
              <a:rPr lang="ru-RU" sz="4000" b="1" dirty="0"/>
              <a:t>Что нам сообщает о слове Священное Писание?</a:t>
            </a:r>
          </a:p>
        </p:txBody>
      </p:sp>
      <p:sp>
        <p:nvSpPr>
          <p:cNvPr id="3" name="Объект 2">
            <a:extLst>
              <a:ext uri="{FF2B5EF4-FFF2-40B4-BE49-F238E27FC236}">
                <a16:creationId xmlns:a16="http://schemas.microsoft.com/office/drawing/2014/main" xmlns="" id="{2F8D8A8D-3984-4061-A389-B15081FB82E0}"/>
              </a:ext>
            </a:extLst>
          </p:cNvPr>
          <p:cNvSpPr>
            <a:spLocks noGrp="1"/>
          </p:cNvSpPr>
          <p:nvPr>
            <p:ph idx="1"/>
          </p:nvPr>
        </p:nvSpPr>
        <p:spPr>
          <a:xfrm>
            <a:off x="421955" y="1824253"/>
            <a:ext cx="4597867" cy="4351338"/>
          </a:xfrm>
        </p:spPr>
        <p:txBody>
          <a:bodyPr>
            <a:normAutofit lnSpcReduction="10000"/>
          </a:bodyPr>
          <a:lstStyle/>
          <a:p>
            <a:pPr marL="0" indent="0">
              <a:buNone/>
            </a:pPr>
            <a:r>
              <a:rPr lang="ru-RU" sz="2400" dirty="0"/>
              <a:t>«Слово» (Логос) – второе Лицо Пресвятой Троицы. </a:t>
            </a:r>
          </a:p>
          <a:p>
            <a:pPr marL="0" indent="0">
              <a:buNone/>
            </a:pPr>
            <a:r>
              <a:rPr lang="ru-RU" sz="2400" dirty="0"/>
              <a:t>Человек, имея образ Божий, наделен </a:t>
            </a:r>
            <a:r>
              <a:rPr lang="ru-RU" sz="2400" b="1" dirty="0"/>
              <a:t>даром слова </a:t>
            </a:r>
            <a:r>
              <a:rPr lang="ru-RU" sz="2400" dirty="0"/>
              <a:t>по образу безначального Слова. </a:t>
            </a:r>
          </a:p>
          <a:p>
            <a:pPr marL="0" indent="0" algn="just">
              <a:buNone/>
            </a:pPr>
            <a:r>
              <a:rPr lang="ru-RU" sz="2400" dirty="0"/>
              <a:t>По замыслу Творца человеку </a:t>
            </a:r>
            <a:r>
              <a:rPr lang="ru-RU" sz="2400" b="1" dirty="0"/>
              <a:t>дано слово</a:t>
            </a:r>
            <a:r>
              <a:rPr lang="ru-RU" sz="2400" dirty="0"/>
              <a:t>, прежде всего для молитвенного обращения к Своему Небесному Родителю, общения с людьми на началах любви и мира, а также для реализации своих творческих талантов. </a:t>
            </a:r>
          </a:p>
        </p:txBody>
      </p:sp>
      <p:pic>
        <p:nvPicPr>
          <p:cNvPr id="1026" name="Picture 2" descr="Picture background">
            <a:extLst>
              <a:ext uri="{FF2B5EF4-FFF2-40B4-BE49-F238E27FC236}">
                <a16:creationId xmlns:a16="http://schemas.microsoft.com/office/drawing/2014/main" xmlns="" id="{115A19A6-F647-427A-8824-5942C41CE3E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6154"/>
          <a:stretch/>
        </p:blipFill>
        <p:spPr bwMode="auto">
          <a:xfrm>
            <a:off x="5276676" y="1314915"/>
            <a:ext cx="6603106" cy="5177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13489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09364C24-C108-4C29-8F0F-C7034B3FF280}"/>
              </a:ext>
            </a:extLst>
          </p:cNvPr>
          <p:cNvSpPr>
            <a:spLocks noGrp="1"/>
          </p:cNvSpPr>
          <p:nvPr>
            <p:ph type="title"/>
          </p:nvPr>
        </p:nvSpPr>
        <p:spPr/>
        <p:txBody>
          <a:bodyPr>
            <a:normAutofit/>
          </a:bodyPr>
          <a:lstStyle/>
          <a:p>
            <a:pPr algn="ctr"/>
            <a:r>
              <a:rPr lang="ru-RU" sz="4800" b="1" i="0" dirty="0">
                <a:solidFill>
                  <a:srgbClr val="000000"/>
                </a:solidFill>
                <a:effectLst/>
                <a:latin typeface="-apple-system"/>
              </a:rPr>
              <a:t>ДЛЯ ЧЕГО ЧЕЛОВЕКУ СЛОВО?</a:t>
            </a:r>
            <a:endParaRPr lang="ru-RU" sz="4800" b="1" dirty="0"/>
          </a:p>
        </p:txBody>
      </p:sp>
      <p:sp>
        <p:nvSpPr>
          <p:cNvPr id="5" name="TextBox 4">
            <a:extLst>
              <a:ext uri="{FF2B5EF4-FFF2-40B4-BE49-F238E27FC236}">
                <a16:creationId xmlns:a16="http://schemas.microsoft.com/office/drawing/2014/main" xmlns="" id="{44AA44C1-1D2E-4D9B-8FF4-F64B13EB070E}"/>
              </a:ext>
            </a:extLst>
          </p:cNvPr>
          <p:cNvSpPr txBox="1"/>
          <p:nvPr/>
        </p:nvSpPr>
        <p:spPr>
          <a:xfrm>
            <a:off x="6366545" y="1690688"/>
            <a:ext cx="5489833" cy="3108543"/>
          </a:xfrm>
          <a:prstGeom prst="rect">
            <a:avLst/>
          </a:prstGeom>
          <a:noFill/>
        </p:spPr>
        <p:txBody>
          <a:bodyPr wrap="square">
            <a:spAutoFit/>
          </a:bodyPr>
          <a:lstStyle/>
          <a:p>
            <a:pPr algn="l"/>
            <a:r>
              <a:rPr lang="ru-RU" sz="2800" b="0" i="0" dirty="0">
                <a:solidFill>
                  <a:srgbClr val="000000"/>
                </a:solidFill>
                <a:effectLst/>
                <a:latin typeface="-apple-system"/>
              </a:rPr>
              <a:t/>
            </a:r>
            <a:br>
              <a:rPr lang="ru-RU" sz="2800" b="0" i="0" dirty="0">
                <a:solidFill>
                  <a:srgbClr val="000000"/>
                </a:solidFill>
                <a:effectLst/>
                <a:latin typeface="-apple-system"/>
              </a:rPr>
            </a:br>
            <a:endParaRPr lang="ru-RU" sz="2800" b="0" i="0" dirty="0">
              <a:solidFill>
                <a:srgbClr val="000000"/>
              </a:solidFill>
              <a:effectLst/>
              <a:latin typeface="-apple-system"/>
            </a:endParaRPr>
          </a:p>
          <a:p>
            <a:r>
              <a:rPr lang="ru-RU" sz="2800" b="0" i="0" dirty="0">
                <a:solidFill>
                  <a:srgbClr val="000000"/>
                </a:solidFill>
                <a:effectLst/>
                <a:latin typeface="-apple-system"/>
              </a:rPr>
              <a:t>Чтоб к добру было сердце готово,</a:t>
            </a:r>
            <a:r>
              <a:rPr lang="ru-RU" sz="2800" dirty="0"/>
              <a:t/>
            </a:r>
            <a:br>
              <a:rPr lang="ru-RU" sz="2800" dirty="0"/>
            </a:br>
            <a:r>
              <a:rPr lang="ru-RU" sz="2800" b="0" i="0" dirty="0">
                <a:solidFill>
                  <a:srgbClr val="000000"/>
                </a:solidFill>
                <a:effectLst/>
                <a:latin typeface="-apple-system"/>
              </a:rPr>
              <a:t>Чтоб творить, а не вытворять,</a:t>
            </a:r>
            <a:r>
              <a:rPr lang="ru-RU" sz="2800" dirty="0"/>
              <a:t/>
            </a:r>
            <a:br>
              <a:rPr lang="ru-RU" sz="2800" dirty="0"/>
            </a:br>
            <a:r>
              <a:rPr lang="ru-RU" sz="2800" b="0" i="0" dirty="0">
                <a:solidFill>
                  <a:srgbClr val="000000"/>
                </a:solidFill>
                <a:effectLst/>
                <a:latin typeface="-apple-system"/>
              </a:rPr>
              <a:t>Чтоб дарить, любить, создавать!</a:t>
            </a:r>
            <a:r>
              <a:rPr lang="ru-RU" sz="2800" dirty="0"/>
              <a:t/>
            </a:r>
            <a:br>
              <a:rPr lang="ru-RU" sz="2800" dirty="0"/>
            </a:br>
            <a:r>
              <a:rPr lang="ru-RU" sz="2800" b="0" i="0" dirty="0">
                <a:solidFill>
                  <a:srgbClr val="000000"/>
                </a:solidFill>
                <a:effectLst/>
                <a:latin typeface="-apple-system"/>
              </a:rPr>
              <a:t>Прежде чем говорить, мы снова</a:t>
            </a:r>
            <a:r>
              <a:rPr lang="ru-RU" sz="2800" dirty="0"/>
              <a:t/>
            </a:r>
            <a:br>
              <a:rPr lang="ru-RU" sz="2800" dirty="0"/>
            </a:br>
            <a:r>
              <a:rPr lang="ru-RU" sz="2800" b="0" i="0" dirty="0">
                <a:solidFill>
                  <a:srgbClr val="000000"/>
                </a:solidFill>
                <a:effectLst/>
                <a:latin typeface="-apple-system"/>
              </a:rPr>
              <a:t>Будем думать: зачем нам СЛОВО?!</a:t>
            </a:r>
            <a:endParaRPr lang="ru-RU" sz="2800" dirty="0"/>
          </a:p>
        </p:txBody>
      </p:sp>
      <p:pic>
        <p:nvPicPr>
          <p:cNvPr id="2050" name="Picture 2" descr="Picture background">
            <a:extLst>
              <a:ext uri="{FF2B5EF4-FFF2-40B4-BE49-F238E27FC236}">
                <a16:creationId xmlns:a16="http://schemas.microsoft.com/office/drawing/2014/main" xmlns="" id="{891F5F8E-3A58-42E4-9E80-D3F79B166E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702" y="1855784"/>
            <a:ext cx="6146843" cy="41297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7531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24FCCB9-7A7A-41D2-A002-2F3D2349B898}"/>
              </a:ext>
            </a:extLst>
          </p:cNvPr>
          <p:cNvSpPr>
            <a:spLocks noChangeArrowheads="1"/>
          </p:cNvSpPr>
          <p:nvPr/>
        </p:nvSpPr>
        <p:spPr bwMode="auto">
          <a:xfrm>
            <a:off x="1052512" y="643084"/>
            <a:ext cx="10487025" cy="2923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kumimoji="0" lang="ru-RU" altLang="ru-RU" sz="3200" b="0" i="1" u="none" strike="noStrike" cap="none" normalizeH="0" baseline="0" dirty="0">
                <a:ln>
                  <a:noFill/>
                </a:ln>
                <a:solidFill>
                  <a:schemeClr val="tx1"/>
                </a:solidFill>
                <a:effectLst/>
                <a:latin typeface="Arial" panose="020B0604020202020204" pitchFamily="34" charset="0"/>
              </a:rPr>
              <a:t>Говорю же вам, что за всякое праздное слово,</a:t>
            </a:r>
          </a:p>
          <a:p>
            <a:pPr algn="ctr" eaLnBrk="0" fontAlgn="base" hangingPunct="0">
              <a:spcBef>
                <a:spcPct val="0"/>
              </a:spcBef>
              <a:spcAft>
                <a:spcPct val="0"/>
              </a:spcAft>
            </a:pPr>
            <a:r>
              <a:rPr kumimoji="0" lang="ru-RU" altLang="ru-RU" sz="3200" b="0" i="1" u="none" strike="noStrike" cap="none" normalizeH="0" baseline="0" dirty="0">
                <a:ln>
                  <a:noFill/>
                </a:ln>
                <a:solidFill>
                  <a:schemeClr val="tx1"/>
                </a:solidFill>
                <a:effectLst/>
                <a:latin typeface="Arial" panose="020B0604020202020204" pitchFamily="34" charset="0"/>
              </a:rPr>
              <a:t> какое скажут люди,</a:t>
            </a:r>
          </a:p>
          <a:p>
            <a:pPr algn="ctr" eaLnBrk="0" fontAlgn="base" hangingPunct="0">
              <a:spcBef>
                <a:spcPct val="0"/>
              </a:spcBef>
              <a:spcAft>
                <a:spcPct val="0"/>
              </a:spcAft>
            </a:pPr>
            <a:r>
              <a:rPr kumimoji="0" lang="ru-RU" altLang="ru-RU" sz="3200" b="0" i="1" u="none" strike="noStrike" cap="none" normalizeH="0" baseline="0" dirty="0">
                <a:ln>
                  <a:noFill/>
                </a:ln>
                <a:solidFill>
                  <a:schemeClr val="tx1"/>
                </a:solidFill>
                <a:effectLst/>
                <a:latin typeface="Arial" panose="020B0604020202020204" pitchFamily="34" charset="0"/>
              </a:rPr>
              <a:t> дадут они ответ в день суда: </a:t>
            </a:r>
          </a:p>
          <a:p>
            <a:pPr algn="ctr" eaLnBrk="0" fontAlgn="base" hangingPunct="0">
              <a:spcBef>
                <a:spcPct val="0"/>
              </a:spcBef>
              <a:spcAft>
                <a:spcPct val="0"/>
              </a:spcAft>
            </a:pPr>
            <a:r>
              <a:rPr kumimoji="0" lang="ru-RU" altLang="ru-RU" sz="3200" b="0" i="1" u="none" strike="noStrike" cap="none" normalizeH="0" baseline="0" dirty="0">
                <a:ln>
                  <a:noFill/>
                </a:ln>
                <a:solidFill>
                  <a:schemeClr val="tx1"/>
                </a:solidFill>
                <a:effectLst/>
                <a:latin typeface="Arial" panose="020B0604020202020204" pitchFamily="34" charset="0"/>
              </a:rPr>
              <a:t>ибо от слов своих оправдаешься, </a:t>
            </a:r>
          </a:p>
          <a:p>
            <a:pPr algn="ctr" eaLnBrk="0" fontAlgn="base" hangingPunct="0">
              <a:spcBef>
                <a:spcPct val="0"/>
              </a:spcBef>
              <a:spcAft>
                <a:spcPct val="0"/>
              </a:spcAft>
            </a:pPr>
            <a:r>
              <a:rPr kumimoji="0" lang="ru-RU" altLang="ru-RU" sz="3200" b="0" i="1" u="none" strike="noStrike" cap="none" normalizeH="0" baseline="0" dirty="0">
                <a:ln>
                  <a:noFill/>
                </a:ln>
                <a:solidFill>
                  <a:schemeClr val="tx1"/>
                </a:solidFill>
                <a:effectLst/>
                <a:latin typeface="Arial" panose="020B0604020202020204" pitchFamily="34" charset="0"/>
              </a:rPr>
              <a:t>и от слов своих </a:t>
            </a:r>
            <a:r>
              <a:rPr kumimoji="0" lang="ru-RU" altLang="ru-RU" sz="3200" b="0" i="1" u="none" strike="noStrike" cap="none" normalizeH="0" baseline="0" dirty="0" err="1">
                <a:ln>
                  <a:noFill/>
                </a:ln>
                <a:solidFill>
                  <a:schemeClr val="tx1"/>
                </a:solidFill>
                <a:effectLst/>
                <a:latin typeface="Arial" panose="020B0604020202020204" pitchFamily="34" charset="0"/>
              </a:rPr>
              <a:t>осудишься</a:t>
            </a:r>
            <a:r>
              <a:rPr kumimoji="0" lang="ru-RU" altLang="ru-RU" sz="3200" b="0" i="1" u="none" strike="noStrike" cap="none" normalizeH="0" baseline="0" dirty="0">
                <a:ln>
                  <a:noFill/>
                </a:ln>
                <a:solidFill>
                  <a:schemeClr val="tx1"/>
                </a:solidFill>
                <a:effectLst/>
                <a:latin typeface="Arial" panose="020B0604020202020204" pitchFamily="34" charset="0"/>
              </a:rPr>
              <a:t>.</a:t>
            </a:r>
            <a:endParaRPr kumimoji="0" lang="ru-RU" altLang="ru-RU" sz="3200" b="0" i="0" u="none" strike="noStrike" cap="none" normalizeH="0" baseline="0" dirty="0">
              <a:ln>
                <a:noFill/>
              </a:ln>
              <a:solidFill>
                <a:schemeClr val="tx1"/>
              </a:solidFill>
              <a:effectLst/>
              <a:latin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altLang="ru-RU" sz="2400" b="0" i="0" u="none" strike="noStrike" cap="none" normalizeH="0" baseline="0" dirty="0">
                <a:ln>
                  <a:noFill/>
                </a:ln>
                <a:solidFill>
                  <a:schemeClr val="tx1"/>
                </a:solidFill>
                <a:effectLst/>
                <a:latin typeface="Arial" panose="020B0604020202020204" pitchFamily="34" charset="0"/>
              </a:rPr>
              <a:t>(Евангелие от Матфея 12:36).</a:t>
            </a:r>
          </a:p>
        </p:txBody>
      </p:sp>
      <p:pic>
        <p:nvPicPr>
          <p:cNvPr id="2053" name="Picture 5">
            <a:extLst>
              <a:ext uri="{FF2B5EF4-FFF2-40B4-BE49-F238E27FC236}">
                <a16:creationId xmlns:a16="http://schemas.microsoft.com/office/drawing/2014/main" xmlns="" id="{8E8695CB-ACD2-49AF-9706-3B1EE5E9E7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5294" y="3692846"/>
            <a:ext cx="5211812" cy="2931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6143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266FC50-C401-46AC-BBA1-A563948A43F6}"/>
              </a:ext>
            </a:extLst>
          </p:cNvPr>
          <p:cNvSpPr>
            <a:spLocks noGrp="1"/>
          </p:cNvSpPr>
          <p:nvPr>
            <p:ph type="title"/>
          </p:nvPr>
        </p:nvSpPr>
        <p:spPr/>
        <p:txBody>
          <a:bodyPr>
            <a:normAutofit/>
          </a:bodyPr>
          <a:lstStyle/>
          <a:p>
            <a:pPr algn="ctr"/>
            <a:r>
              <a:rPr lang="ru-RU" sz="6600" b="1" dirty="0"/>
              <a:t>Сила слова</a:t>
            </a:r>
          </a:p>
        </p:txBody>
      </p:sp>
      <p:sp>
        <p:nvSpPr>
          <p:cNvPr id="3" name="Объект 2">
            <a:extLst>
              <a:ext uri="{FF2B5EF4-FFF2-40B4-BE49-F238E27FC236}">
                <a16:creationId xmlns:a16="http://schemas.microsoft.com/office/drawing/2014/main" xmlns="" id="{2BECD4B2-5AE3-484D-91EF-2E462F51F791}"/>
              </a:ext>
            </a:extLst>
          </p:cNvPr>
          <p:cNvSpPr>
            <a:spLocks noGrp="1"/>
          </p:cNvSpPr>
          <p:nvPr>
            <p:ph idx="1"/>
          </p:nvPr>
        </p:nvSpPr>
        <p:spPr/>
        <p:txBody>
          <a:bodyPr>
            <a:normAutofit fontScale="70000" lnSpcReduction="20000"/>
          </a:bodyPr>
          <a:lstStyle/>
          <a:p>
            <a:pPr marL="0" indent="0">
              <a:buNone/>
            </a:pPr>
            <a:r>
              <a:rPr lang="ru-RU" b="0" i="0" dirty="0">
                <a:solidFill>
                  <a:srgbClr val="1C3749"/>
                </a:solidFill>
                <a:effectLst/>
                <a:latin typeface="Jost"/>
              </a:rPr>
              <a:t>Влияние слов на человека происходит одновременно на нескольких уровнях: психологическом, эмоциональном и физиологическом. </a:t>
            </a:r>
          </a:p>
          <a:p>
            <a:pPr marL="0" indent="0" algn="l">
              <a:buNone/>
            </a:pPr>
            <a:r>
              <a:rPr lang="ru-RU" b="0" i="0" dirty="0">
                <a:solidFill>
                  <a:srgbClr val="1C3749"/>
                </a:solidFill>
                <a:effectLst/>
                <a:latin typeface="Jost"/>
              </a:rPr>
              <a:t>Слова способны вызывать вполне измеримые физиологические реакции в организме. Исследования показывают, что:</a:t>
            </a:r>
          </a:p>
          <a:p>
            <a:pPr algn="l">
              <a:buFont typeface="Arial" panose="020B0604020202020204" pitchFamily="34" charset="0"/>
              <a:buChar char="•"/>
            </a:pPr>
            <a:r>
              <a:rPr lang="ru-RU" b="0" i="1" dirty="0">
                <a:solidFill>
                  <a:srgbClr val="201B1B"/>
                </a:solidFill>
                <a:effectLst/>
                <a:latin typeface="Jost"/>
              </a:rPr>
              <a:t>При восприятии позитивных слов улучшается выработка "гормонов счастья" - эндорфинов и серотонина</a:t>
            </a:r>
          </a:p>
          <a:p>
            <a:pPr algn="l">
              <a:buFont typeface="Arial" panose="020B0604020202020204" pitchFamily="34" charset="0"/>
              <a:buChar char="•"/>
            </a:pPr>
            <a:r>
              <a:rPr lang="ru-RU" b="0" i="1" dirty="0">
                <a:solidFill>
                  <a:srgbClr val="201B1B"/>
                </a:solidFill>
                <a:effectLst/>
                <a:latin typeface="Jost"/>
              </a:rPr>
              <a:t>Негативные выражения могут повышать уровень кортизола - гормона стресса</a:t>
            </a:r>
          </a:p>
          <a:p>
            <a:pPr algn="l">
              <a:buFont typeface="Arial" panose="020B0604020202020204" pitchFamily="34" charset="0"/>
              <a:buChar char="•"/>
            </a:pPr>
            <a:r>
              <a:rPr lang="ru-RU" b="0" i="1" dirty="0">
                <a:solidFill>
                  <a:srgbClr val="201B1B"/>
                </a:solidFill>
                <a:effectLst/>
                <a:latin typeface="Jost"/>
              </a:rPr>
              <a:t>Определенные формулировки влияют на сердечный ритм и дыхание</a:t>
            </a:r>
          </a:p>
          <a:p>
            <a:pPr algn="l">
              <a:buFont typeface="Arial" panose="020B0604020202020204" pitchFamily="34" charset="0"/>
              <a:buChar char="•"/>
            </a:pPr>
            <a:r>
              <a:rPr lang="ru-RU" b="0" i="1" dirty="0">
                <a:solidFill>
                  <a:srgbClr val="201B1B"/>
                </a:solidFill>
                <a:effectLst/>
                <a:latin typeface="Jost"/>
              </a:rPr>
              <a:t>Эмоционально окрашенные фразы меняют электрическую активность мозга</a:t>
            </a:r>
          </a:p>
          <a:p>
            <a:pPr marL="0" indent="0" algn="l">
              <a:buNone/>
            </a:pPr>
            <a:r>
              <a:rPr lang="ru-RU" b="0" i="0" dirty="0">
                <a:solidFill>
                  <a:srgbClr val="1C3749"/>
                </a:solidFill>
                <a:effectLst/>
                <a:latin typeface="Jost"/>
              </a:rPr>
              <a:t>Особенно интересен тот факт, что физиологическая реакция на слова может возникать даже на расстоянии и через время. Например, прочитанное доброе сообщение от близкого человека способно нормализовать сердечный ритм и снизить уровень стресса.</a:t>
            </a:r>
          </a:p>
        </p:txBody>
      </p:sp>
    </p:spTree>
    <p:extLst>
      <p:ext uri="{BB962C8B-B14F-4D97-AF65-F5344CB8AC3E}">
        <p14:creationId xmlns:p14="http://schemas.microsoft.com/office/powerpoint/2010/main" val="11475833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266FC50-C401-46AC-BBA1-A563948A43F6}"/>
              </a:ext>
            </a:extLst>
          </p:cNvPr>
          <p:cNvSpPr>
            <a:spLocks noGrp="1"/>
          </p:cNvSpPr>
          <p:nvPr>
            <p:ph type="title"/>
          </p:nvPr>
        </p:nvSpPr>
        <p:spPr/>
        <p:txBody>
          <a:bodyPr>
            <a:normAutofit/>
          </a:bodyPr>
          <a:lstStyle/>
          <a:p>
            <a:pPr algn="ctr"/>
            <a:r>
              <a:rPr lang="ru-RU" sz="6600" b="1" dirty="0"/>
              <a:t>Сила слова</a:t>
            </a:r>
          </a:p>
        </p:txBody>
      </p:sp>
      <p:sp>
        <p:nvSpPr>
          <p:cNvPr id="3" name="Объект 2">
            <a:extLst>
              <a:ext uri="{FF2B5EF4-FFF2-40B4-BE49-F238E27FC236}">
                <a16:creationId xmlns:a16="http://schemas.microsoft.com/office/drawing/2014/main" xmlns="" id="{2BECD4B2-5AE3-484D-91EF-2E462F51F791}"/>
              </a:ext>
            </a:extLst>
          </p:cNvPr>
          <p:cNvSpPr>
            <a:spLocks noGrp="1"/>
          </p:cNvSpPr>
          <p:nvPr>
            <p:ph idx="1"/>
          </p:nvPr>
        </p:nvSpPr>
        <p:spPr/>
        <p:txBody>
          <a:bodyPr>
            <a:normAutofit fontScale="92500" lnSpcReduction="20000"/>
          </a:bodyPr>
          <a:lstStyle/>
          <a:p>
            <a:r>
              <a:rPr lang="ru-RU" i="0" dirty="0">
                <a:solidFill>
                  <a:srgbClr val="1C3749"/>
                </a:solidFill>
                <a:effectLst/>
                <a:latin typeface="Jost"/>
              </a:rPr>
              <a:t>Каждое написанное или произнесенное предложение создает определенные нейронные паттерны, которые впоследствии влияют на наши действия и решения. </a:t>
            </a:r>
          </a:p>
          <a:p>
            <a:r>
              <a:rPr lang="ru-RU" i="0" dirty="0">
                <a:solidFill>
                  <a:srgbClr val="1C3749"/>
                </a:solidFill>
                <a:effectLst/>
                <a:latin typeface="Jost"/>
              </a:rPr>
              <a:t>эффект слова проявляется не только в общении с другими, но и во внутреннем диалоге. То, как мы разговариваем с собой, формирует наше самовосприятие и влияет на принятие решений. Психологи утверждают: изменив свой словарный набор, можно существенно повлиять на качество жизни и уровень личной эффективности.</a:t>
            </a:r>
          </a:p>
          <a:p>
            <a:r>
              <a:rPr lang="ru-RU" dirty="0">
                <a:solidFill>
                  <a:srgbClr val="1C3749"/>
                </a:solidFill>
                <a:latin typeface="Jost"/>
              </a:rPr>
              <a:t>Н</a:t>
            </a:r>
            <a:r>
              <a:rPr lang="ru-RU" i="0" dirty="0">
                <a:solidFill>
                  <a:srgbClr val="1C3749"/>
                </a:solidFill>
                <a:effectLst/>
                <a:latin typeface="Jost"/>
              </a:rPr>
              <a:t>егативные слова повышают активность миндалевидного тела – участка мозга, отвечающего за страх и стресс. Напротив, позитивные слова стимулируют префронтальную кору, способствуя выработке гормонов счастья.</a:t>
            </a:r>
          </a:p>
          <a:p>
            <a:endParaRPr lang="ru-RU" dirty="0"/>
          </a:p>
        </p:txBody>
      </p:sp>
    </p:spTree>
    <p:extLst>
      <p:ext uri="{BB962C8B-B14F-4D97-AF65-F5344CB8AC3E}">
        <p14:creationId xmlns:p14="http://schemas.microsoft.com/office/powerpoint/2010/main" val="86121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6BF280A2-1FB1-449D-8198-C453B3609893}"/>
              </a:ext>
            </a:extLst>
          </p:cNvPr>
          <p:cNvSpPr>
            <a:spLocks noGrp="1"/>
          </p:cNvSpPr>
          <p:nvPr>
            <p:ph type="title"/>
          </p:nvPr>
        </p:nvSpPr>
        <p:spPr>
          <a:xfrm>
            <a:off x="838200" y="319771"/>
            <a:ext cx="10515600" cy="1325563"/>
          </a:xfrm>
        </p:spPr>
        <p:txBody>
          <a:bodyPr>
            <a:normAutofit fontScale="90000"/>
          </a:bodyPr>
          <a:lstStyle/>
          <a:p>
            <a:pPr algn="ctr"/>
            <a:r>
              <a:rPr lang="ru-RU" sz="4000" dirty="0">
                <a:solidFill>
                  <a:srgbClr val="000000"/>
                </a:solidFill>
                <a:effectLst/>
                <a:latin typeface="Roboto" panose="02000000000000000000" pitchFamily="2" charset="0"/>
                <a:ea typeface="Times New Roman" panose="02020603050405020304" pitchFamily="18" charset="0"/>
                <a:cs typeface="Times New Roman" panose="02020603050405020304" pitchFamily="18" charset="0"/>
              </a:rPr>
              <a:t/>
            </a:r>
            <a:br>
              <a:rPr lang="ru-RU" sz="4000" dirty="0">
                <a:solidFill>
                  <a:srgbClr val="000000"/>
                </a:solidFill>
                <a:effectLst/>
                <a:latin typeface="Roboto" panose="02000000000000000000" pitchFamily="2" charset="0"/>
                <a:ea typeface="Times New Roman" panose="02020603050405020304" pitchFamily="18" charset="0"/>
                <a:cs typeface="Times New Roman" panose="02020603050405020304" pitchFamily="18" charset="0"/>
              </a:rPr>
            </a:br>
            <a:r>
              <a:rPr lang="ru-RU" b="1" dirty="0">
                <a:solidFill>
                  <a:srgbClr val="000000"/>
                </a:solidFill>
                <a:effectLst/>
                <a:latin typeface="Roboto" panose="02000000000000000000" pitchFamily="2" charset="0"/>
                <a:ea typeface="Times New Roman" panose="02020603050405020304" pitchFamily="18" charset="0"/>
                <a:cs typeface="Times New Roman" panose="02020603050405020304" pitchFamily="18" charset="0"/>
              </a:rPr>
              <a:t/>
            </a:r>
            <a:br>
              <a:rPr lang="ru-RU" b="1" dirty="0">
                <a:solidFill>
                  <a:srgbClr val="000000"/>
                </a:solidFill>
                <a:effectLst/>
                <a:latin typeface="Roboto" panose="02000000000000000000" pitchFamily="2" charset="0"/>
                <a:ea typeface="Times New Roman" panose="02020603050405020304" pitchFamily="18" charset="0"/>
                <a:cs typeface="Times New Roman" panose="02020603050405020304" pitchFamily="18" charset="0"/>
              </a:rPr>
            </a:br>
            <a:r>
              <a:rPr lang="ru-RU" b="1" dirty="0">
                <a:solidFill>
                  <a:srgbClr val="000000"/>
                </a:solidFill>
                <a:effectLst/>
                <a:latin typeface="Roboto" panose="02000000000000000000" pitchFamily="2" charset="0"/>
                <a:ea typeface="Times New Roman" panose="02020603050405020304" pitchFamily="18" charset="0"/>
                <a:cs typeface="Times New Roman" panose="02020603050405020304" pitchFamily="18" charset="0"/>
              </a:rPr>
              <a:t/>
            </a:r>
            <a:br>
              <a:rPr lang="ru-RU" b="1" dirty="0">
                <a:solidFill>
                  <a:srgbClr val="000000"/>
                </a:solidFill>
                <a:effectLst/>
                <a:latin typeface="Roboto" panose="02000000000000000000" pitchFamily="2" charset="0"/>
                <a:ea typeface="Times New Roman" panose="02020603050405020304" pitchFamily="18" charset="0"/>
                <a:cs typeface="Times New Roman" panose="02020603050405020304" pitchFamily="18" charset="0"/>
              </a:rPr>
            </a:br>
            <a:r>
              <a:rPr lang="ru-RU" b="1" dirty="0">
                <a:solidFill>
                  <a:srgbClr val="000000"/>
                </a:solidFill>
                <a:effectLst/>
                <a:latin typeface="Roboto" panose="02000000000000000000" pitchFamily="2" charset="0"/>
                <a:ea typeface="Times New Roman" panose="02020603050405020304" pitchFamily="18" charset="0"/>
                <a:cs typeface="Times New Roman" panose="02020603050405020304" pitchFamily="18" charset="0"/>
              </a:rPr>
              <a:t>Что такое сквернословие*?</a:t>
            </a:r>
            <a:r>
              <a:rPr lang="ru-RU" sz="4000" dirty="0">
                <a:solidFill>
                  <a:srgbClr val="000000"/>
                </a:solidFill>
                <a:latin typeface="Roboto" panose="02000000000000000000" pitchFamily="2" charset="0"/>
                <a:ea typeface="Times New Roman" panose="02020603050405020304" pitchFamily="18" charset="0"/>
                <a:cs typeface="Times New Roman" panose="02020603050405020304" pitchFamily="18" charset="0"/>
              </a:rPr>
              <a:t/>
            </a:r>
            <a:br>
              <a:rPr lang="ru-RU" sz="4000" dirty="0">
                <a:solidFill>
                  <a:srgbClr val="000000"/>
                </a:solidFill>
                <a:latin typeface="Roboto" panose="02000000000000000000" pitchFamily="2" charset="0"/>
                <a:ea typeface="Times New Roman" panose="02020603050405020304" pitchFamily="18" charset="0"/>
                <a:cs typeface="Times New Roman" panose="02020603050405020304" pitchFamily="18" charset="0"/>
              </a:rPr>
            </a:br>
            <a:r>
              <a:rPr lang="ru-RU" sz="2200" dirty="0">
                <a:solidFill>
                  <a:srgbClr val="000000"/>
                </a:solidFill>
                <a:latin typeface="Roboto" panose="02000000000000000000" pitchFamily="2" charset="0"/>
                <a:ea typeface="Times New Roman" panose="02020603050405020304" pitchFamily="18" charset="0"/>
                <a:cs typeface="Times New Roman" panose="02020603050405020304" pitchFamily="18" charset="0"/>
              </a:rPr>
              <a:t>Сквернословие – это использование человеком неприличных, непристойных слов, выражений; брань, ругательства.</a:t>
            </a:r>
            <a:r>
              <a:rPr lang="ru-RU" sz="22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a:r>
            <a:br>
              <a:rPr lang="ru-RU" sz="22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br>
            <a:r>
              <a:rPr lang="ru-RU" sz="2200" dirty="0">
                <a:solidFill>
                  <a:srgbClr val="000000"/>
                </a:solidFill>
                <a:effectLst/>
                <a:latin typeface="Roboto" panose="02000000000000000000" pitchFamily="2" charset="0"/>
                <a:ea typeface="Times New Roman" panose="02020603050405020304" pitchFamily="18" charset="0"/>
                <a:cs typeface="Times New Roman" panose="02020603050405020304" pitchFamily="18" charset="0"/>
              </a:rPr>
              <a:t/>
            </a:r>
            <a:br>
              <a:rPr lang="ru-RU" sz="2200" dirty="0">
                <a:solidFill>
                  <a:srgbClr val="000000"/>
                </a:solidFill>
                <a:effectLst/>
                <a:latin typeface="Roboto" panose="02000000000000000000" pitchFamily="2" charset="0"/>
                <a:ea typeface="Times New Roman" panose="02020603050405020304" pitchFamily="18" charset="0"/>
                <a:cs typeface="Times New Roman" panose="02020603050405020304" pitchFamily="18" charset="0"/>
              </a:rPr>
            </a:br>
            <a:endParaRPr lang="ru-RU" sz="8000" dirty="0"/>
          </a:p>
        </p:txBody>
      </p:sp>
      <p:sp>
        <p:nvSpPr>
          <p:cNvPr id="3" name="Объект 2">
            <a:extLst>
              <a:ext uri="{FF2B5EF4-FFF2-40B4-BE49-F238E27FC236}">
                <a16:creationId xmlns:a16="http://schemas.microsoft.com/office/drawing/2014/main" xmlns="" id="{E85B1964-DEA2-492E-A6F6-F7E1813DCDB6}"/>
              </a:ext>
            </a:extLst>
          </p:cNvPr>
          <p:cNvSpPr>
            <a:spLocks noGrp="1"/>
          </p:cNvSpPr>
          <p:nvPr>
            <p:ph idx="1"/>
          </p:nvPr>
        </p:nvSpPr>
        <p:spPr>
          <a:xfrm>
            <a:off x="561975" y="2291665"/>
            <a:ext cx="4895850" cy="4486275"/>
          </a:xfrm>
          <a:ln/>
        </p:spPr>
        <p:style>
          <a:lnRef idx="0">
            <a:schemeClr val="dk1"/>
          </a:lnRef>
          <a:fillRef idx="3">
            <a:schemeClr val="dk1"/>
          </a:fillRef>
          <a:effectRef idx="3">
            <a:schemeClr val="dk1"/>
          </a:effectRef>
          <a:fontRef idx="minor">
            <a:schemeClr val="lt1"/>
          </a:fontRef>
        </p:style>
        <p:txBody>
          <a:bodyPr numCol="2">
            <a:normAutofit/>
          </a:bodyPr>
          <a:lstStyle/>
          <a:p>
            <a:r>
              <a:rPr lang="ru-RU" sz="18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мерзость,</a:t>
            </a:r>
          </a:p>
          <a:p>
            <a:r>
              <a:rPr lang="ru-RU" sz="18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 гадость, </a:t>
            </a:r>
          </a:p>
          <a:p>
            <a:r>
              <a:rPr lang="ru-RU" sz="18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пакость, </a:t>
            </a:r>
          </a:p>
          <a:p>
            <a:r>
              <a:rPr lang="ru-RU" sz="18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все гнусное, </a:t>
            </a:r>
          </a:p>
          <a:p>
            <a:r>
              <a:rPr lang="ru-RU" sz="18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противное,</a:t>
            </a:r>
          </a:p>
          <a:p>
            <a:r>
              <a:rPr lang="ru-RU" sz="18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 отвратительное,</a:t>
            </a:r>
          </a:p>
          <a:p>
            <a:r>
              <a:rPr lang="ru-RU" sz="18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 непотребное</a:t>
            </a:r>
          </a:p>
          <a:p>
            <a:r>
              <a:rPr lang="ru-RU" sz="18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что мерзит плотски и духовно,</a:t>
            </a:r>
          </a:p>
          <a:p>
            <a:r>
              <a:rPr lang="ru-RU" sz="18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 нечистота, грязь и гниль, </a:t>
            </a:r>
          </a:p>
          <a:p>
            <a:r>
              <a:rPr lang="ru-RU" sz="18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тление,</a:t>
            </a:r>
          </a:p>
          <a:p>
            <a:r>
              <a:rPr lang="ru-RU" sz="18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 мертвечина,</a:t>
            </a:r>
          </a:p>
          <a:p>
            <a:r>
              <a:rPr lang="ru-RU" sz="18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 извержения,</a:t>
            </a:r>
          </a:p>
          <a:p>
            <a:r>
              <a:rPr lang="ru-RU" sz="18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 кал;</a:t>
            </a:r>
          </a:p>
          <a:p>
            <a:r>
              <a:rPr lang="ru-RU" sz="18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 смрад, </a:t>
            </a:r>
          </a:p>
          <a:p>
            <a:r>
              <a:rPr lang="ru-RU" sz="18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вонь;</a:t>
            </a:r>
          </a:p>
          <a:p>
            <a:r>
              <a:rPr lang="ru-RU" sz="18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 непотребство,</a:t>
            </a:r>
          </a:p>
          <a:p>
            <a:r>
              <a:rPr lang="ru-RU" sz="18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 разврат, </a:t>
            </a:r>
          </a:p>
          <a:p>
            <a:r>
              <a:rPr lang="ru-RU" sz="18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нравственное растление;</a:t>
            </a:r>
          </a:p>
          <a:p>
            <a:r>
              <a:rPr lang="ru-RU" sz="18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 все богопротивное»</a:t>
            </a:r>
            <a:endParaRPr lang="ru-RU"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solidFill>
                <a:srgbClr val="FF0000"/>
              </a:solidFill>
            </a:endParaRPr>
          </a:p>
        </p:txBody>
      </p:sp>
      <p:sp>
        <p:nvSpPr>
          <p:cNvPr id="5" name="TextBox 4">
            <a:extLst>
              <a:ext uri="{FF2B5EF4-FFF2-40B4-BE49-F238E27FC236}">
                <a16:creationId xmlns:a16="http://schemas.microsoft.com/office/drawing/2014/main" xmlns="" id="{CF52E4B5-F927-4162-9C91-3B39EC432B07}"/>
              </a:ext>
            </a:extLst>
          </p:cNvPr>
          <p:cNvSpPr txBox="1"/>
          <p:nvPr/>
        </p:nvSpPr>
        <p:spPr>
          <a:xfrm>
            <a:off x="234167" y="1367111"/>
            <a:ext cx="6500010" cy="1200329"/>
          </a:xfrm>
          <a:prstGeom prst="rect">
            <a:avLst/>
          </a:prstGeom>
          <a:noFill/>
        </p:spPr>
        <p:txBody>
          <a:bodyPr wrap="square">
            <a:spAutoFit/>
          </a:bodyPr>
          <a:lstStyle/>
          <a:p>
            <a:endParaRPr lang="ru-RU" sz="2400" dirty="0">
              <a:solidFill>
                <a:srgbClr val="FF0000"/>
              </a:solidFill>
              <a:latin typeface="Roboto" panose="02000000000000000000" pitchFamily="2" charset="0"/>
              <a:ea typeface="Times New Roman" panose="02020603050405020304" pitchFamily="18" charset="0"/>
              <a:cs typeface="Times New Roman" panose="02020603050405020304" pitchFamily="18" charset="0"/>
            </a:endParaRPr>
          </a:p>
          <a:p>
            <a:r>
              <a:rPr lang="ru-RU" sz="2400" dirty="0">
                <a:solidFill>
                  <a:srgbClr val="FF0000"/>
                </a:solidFill>
                <a:latin typeface="Roboto" panose="02000000000000000000" pitchFamily="2" charset="0"/>
                <a:ea typeface="Times New Roman" panose="02020603050405020304" pitchFamily="18" charset="0"/>
                <a:cs typeface="Times New Roman" panose="02020603050405020304" pitchFamily="18" charset="0"/>
              </a:rPr>
              <a:t>  В словаре Даля читаем: «Скверна –это…</a:t>
            </a:r>
            <a:r>
              <a:rPr lang="ru-RU" sz="2400" dirty="0">
                <a:solidFill>
                  <a:srgbClr val="000000"/>
                </a:solidFill>
                <a:latin typeface="Roboto" panose="02000000000000000000" pitchFamily="2" charset="0"/>
                <a:ea typeface="Times New Roman" panose="02020603050405020304" pitchFamily="18" charset="0"/>
                <a:cs typeface="Times New Roman" panose="02020603050405020304" pitchFamily="18" charset="0"/>
              </a:rPr>
              <a:t/>
            </a:r>
            <a:br>
              <a:rPr lang="ru-RU" sz="2400" dirty="0">
                <a:solidFill>
                  <a:srgbClr val="000000"/>
                </a:solidFill>
                <a:latin typeface="Roboto" panose="02000000000000000000" pitchFamily="2" charset="0"/>
                <a:ea typeface="Times New Roman" panose="02020603050405020304" pitchFamily="18" charset="0"/>
                <a:cs typeface="Times New Roman" panose="02020603050405020304" pitchFamily="18" charset="0"/>
              </a:rPr>
            </a:br>
            <a:endParaRPr lang="ru-RU" sz="2400" dirty="0"/>
          </a:p>
        </p:txBody>
      </p:sp>
      <p:sp>
        <p:nvSpPr>
          <p:cNvPr id="7" name="Крест 6">
            <a:extLst>
              <a:ext uri="{FF2B5EF4-FFF2-40B4-BE49-F238E27FC236}">
                <a16:creationId xmlns:a16="http://schemas.microsoft.com/office/drawing/2014/main" xmlns="" id="{03F0F7B4-8C3B-4B14-A065-BC860EE899AA}"/>
              </a:ext>
            </a:extLst>
          </p:cNvPr>
          <p:cNvSpPr/>
          <p:nvPr/>
        </p:nvSpPr>
        <p:spPr>
          <a:xfrm>
            <a:off x="5886450" y="3334181"/>
            <a:ext cx="1257300" cy="1242705"/>
          </a:xfrm>
          <a:prstGeom prst="pl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sp>
        <p:nvSpPr>
          <p:cNvPr id="8" name="TextBox 7">
            <a:extLst>
              <a:ext uri="{FF2B5EF4-FFF2-40B4-BE49-F238E27FC236}">
                <a16:creationId xmlns:a16="http://schemas.microsoft.com/office/drawing/2014/main" xmlns="" id="{9CB50E0B-104E-4916-8F72-7DB56426465A}"/>
              </a:ext>
            </a:extLst>
          </p:cNvPr>
          <p:cNvSpPr txBox="1"/>
          <p:nvPr/>
        </p:nvSpPr>
        <p:spPr>
          <a:xfrm>
            <a:off x="7572375" y="3225155"/>
            <a:ext cx="3571875" cy="144655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r>
              <a:rPr lang="ru-RU" sz="8800" dirty="0"/>
              <a:t>СЛОВО</a:t>
            </a:r>
          </a:p>
        </p:txBody>
      </p:sp>
      <p:sp>
        <p:nvSpPr>
          <p:cNvPr id="10" name="TextBox 9">
            <a:extLst>
              <a:ext uri="{FF2B5EF4-FFF2-40B4-BE49-F238E27FC236}">
                <a16:creationId xmlns:a16="http://schemas.microsoft.com/office/drawing/2014/main" xmlns="" id="{6CEBEB42-B7B8-4094-8BDB-ED1DD6227B33}"/>
              </a:ext>
            </a:extLst>
          </p:cNvPr>
          <p:cNvSpPr txBox="1"/>
          <p:nvPr/>
        </p:nvSpPr>
        <p:spPr>
          <a:xfrm>
            <a:off x="5785633" y="5278845"/>
            <a:ext cx="6096000" cy="1259384"/>
          </a:xfrm>
          <a:prstGeom prst="rect">
            <a:avLst/>
          </a:prstGeom>
          <a:noFill/>
        </p:spPr>
        <p:txBody>
          <a:bodyPr wrap="square">
            <a:spAutoFit/>
          </a:bodyPr>
          <a:lstStyle/>
          <a:p>
            <a:pPr>
              <a:lnSpc>
                <a:spcPct val="107000"/>
              </a:lnSpc>
              <a:spcAft>
                <a:spcPts val="800"/>
              </a:spcAft>
            </a:pPr>
            <a:r>
              <a:rPr lang="ru-RU" sz="2400" dirty="0">
                <a:solidFill>
                  <a:srgbClr val="FF0000"/>
                </a:solidFill>
                <a:effectLst/>
                <a:latin typeface="Roboto" panose="02000000000000000000" pitchFamily="2" charset="0"/>
                <a:ea typeface="Times New Roman" panose="02020603050405020304" pitchFamily="18" charset="0"/>
                <a:cs typeface="Times New Roman" panose="02020603050405020304" pitchFamily="18" charset="0"/>
              </a:rPr>
              <a:t>*К греху сквернословия относится любое нечистое, скверное, грязное слово.</a:t>
            </a:r>
            <a:endParaRPr lang="ru-RU" sz="2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95003717"/>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791</TotalTime>
  <Words>2608</Words>
  <Application>Microsoft Office PowerPoint</Application>
  <PresentationFormat>Произвольный</PresentationFormat>
  <Paragraphs>212</Paragraphs>
  <Slides>20</Slides>
  <Notes>19</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СЛОВО: дар, оружие и ответственность</vt:lpstr>
      <vt:lpstr>Что такое «слово»?</vt:lpstr>
      <vt:lpstr>Презентация PowerPoint</vt:lpstr>
      <vt:lpstr>Что нам сообщает о слове Священное Писание?</vt:lpstr>
      <vt:lpstr>ДЛЯ ЧЕГО ЧЕЛОВЕКУ СЛОВО?</vt:lpstr>
      <vt:lpstr>Презентация PowerPoint</vt:lpstr>
      <vt:lpstr>Сила слова</vt:lpstr>
      <vt:lpstr>Сила слова</vt:lpstr>
      <vt:lpstr>   Что такое сквернословие*? Сквернословие – это использование человеком неприличных, непристойных слов, выражений; брань, ругательства.  </vt:lpstr>
      <vt:lpstr>1.Откуда и когда на Русь пришли скверные слова?</vt:lpstr>
      <vt:lpstr>К кому обращаются  сквернословы и матершинники?</vt:lpstr>
      <vt:lpstr>Состояния и заболевания,  связанные со сквернословием.</vt:lpstr>
      <vt:lpstr>Презентация PowerPoint</vt:lpstr>
      <vt:lpstr>Презентация PowerPoint</vt:lpstr>
      <vt:lpstr>История борьбы со сквернословием</vt:lpstr>
      <vt:lpstr>В IV веке святитель Иоанн Златоуст говорил:</vt:lpstr>
      <vt:lpstr>Презентация PowerPoint</vt:lpstr>
      <vt:lpstr>Презентация PowerPoint</vt:lpstr>
      <vt:lpstr>Презентация PowerPoint</vt:lpstr>
      <vt:lpstr>Благодарю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СЛОВО и его значение в нашей жизни</dc:title>
  <dc:creator>Admin</dc:creator>
  <cp:lastModifiedBy>ICL</cp:lastModifiedBy>
  <cp:revision>58</cp:revision>
  <dcterms:created xsi:type="dcterms:W3CDTF">2025-12-14T06:06:18Z</dcterms:created>
  <dcterms:modified xsi:type="dcterms:W3CDTF">2025-12-24T07:05:26Z</dcterms:modified>
</cp:coreProperties>
</file>