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32" r:id="rId2"/>
    <p:sldId id="314" r:id="rId3"/>
    <p:sldId id="316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00" r:id="rId13"/>
    <p:sldId id="327" r:id="rId14"/>
    <p:sldId id="274" r:id="rId15"/>
    <p:sldId id="272" r:id="rId16"/>
    <p:sldId id="310" r:id="rId17"/>
    <p:sldId id="257" r:id="rId18"/>
    <p:sldId id="331" r:id="rId19"/>
    <p:sldId id="328" r:id="rId20"/>
    <p:sldId id="33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86" autoAdjust="0"/>
    <p:restoredTop sz="94645" autoAdjust="0"/>
  </p:normalViewPr>
  <p:slideViewPr>
    <p:cSldViewPr>
      <p:cViewPr varScale="1">
        <p:scale>
          <a:sx n="69" d="100"/>
          <a:sy n="69" d="100"/>
        </p:scale>
        <p:origin x="-14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3F690-53DB-437F-A4B1-210DBB113453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93244-C1C4-4360-9907-27C2506C95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65D8-4F0E-420F-981A-E16BDFF37350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94828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08.06.2021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8.jpeg"/><Relationship Id="rId18" Type="http://schemas.openxmlformats.org/officeDocument/2006/relationships/image" Target="../media/image33.gif"/><Relationship Id="rId3" Type="http://schemas.openxmlformats.org/officeDocument/2006/relationships/image" Target="../media/image21.jpeg"/><Relationship Id="rId7" Type="http://schemas.openxmlformats.org/officeDocument/2006/relationships/hyperlink" Target="http://o-druzhbe.ru/show_pic.php?name=z001.jpg" TargetMode="External"/><Relationship Id="rId12" Type="http://schemas.openxmlformats.org/officeDocument/2006/relationships/image" Target="../media/image27.jpeg"/><Relationship Id="rId17" Type="http://schemas.openxmlformats.org/officeDocument/2006/relationships/image" Target="../media/image32.gif"/><Relationship Id="rId2" Type="http://schemas.openxmlformats.org/officeDocument/2006/relationships/hyperlink" Target="http://o-druzhbe.ru/show_pic.php?name=d007.jpg" TargetMode="External"/><Relationship Id="rId16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6.jpeg"/><Relationship Id="rId5" Type="http://schemas.openxmlformats.org/officeDocument/2006/relationships/hyperlink" Target="http://o-druzhbe.ru/show_pic.php?name=m002.jpg" TargetMode="External"/><Relationship Id="rId15" Type="http://schemas.openxmlformats.org/officeDocument/2006/relationships/image" Target="../media/image30.gif"/><Relationship Id="rId10" Type="http://schemas.openxmlformats.org/officeDocument/2006/relationships/image" Target="../media/image25.jpeg"/><Relationship Id="rId4" Type="http://schemas.openxmlformats.org/officeDocument/2006/relationships/image" Target="../media/image22.jpeg"/><Relationship Id="rId9" Type="http://schemas.openxmlformats.org/officeDocument/2006/relationships/hyperlink" Target="http://o-druzhbe.ru/show_pic.php?name=z013.jpg" TargetMode="External"/><Relationship Id="rId1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ергей\Desktop\Доклады\ФОН С ГОЛУБА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7158" y="1285860"/>
            <a:ext cx="5643602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Воспитательное </a:t>
            </a:r>
            <a:r>
              <a:rPr lang="ru-RU" sz="3600" b="1" i="1" dirty="0" err="1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мерориятие</a:t>
            </a:r>
            <a:endParaRPr lang="ru-RU" sz="3600" b="1" i="1" dirty="0" smtClean="0">
              <a:solidFill>
                <a:schemeClr val="bg1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«Мы – разные, мы – дружим!»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Monotype Corsiva" pitchFamily="66" charset="0"/>
              </a:rPr>
              <a:t>(к  Международному дню Толерантности)</a:t>
            </a:r>
            <a:endParaRPr lang="ru-RU" sz="24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ctr"/>
            <a:endParaRPr lang="ru-RU" sz="2400" b="1" i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4000505"/>
            <a:ext cx="3929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Monotype Corsiva" pitchFamily="66" charset="0"/>
              </a:rPr>
              <a:t>Учитель начальных классов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Monotype Corsiva" pitchFamily="66" charset="0"/>
              </a:rPr>
              <a:t>Бакулина  Елена Викторовна</a:t>
            </a:r>
            <a:endParaRPr lang="ru-RU" sz="2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117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692696"/>
            <a:ext cx="2520280" cy="1584176"/>
          </a:xfrm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404813"/>
            <a:ext cx="4114800" cy="1719262"/>
          </a:xfrm>
        </p:spPr>
        <p:txBody>
          <a:bodyPr/>
          <a:lstStyle/>
          <a:p>
            <a:pPr eaLnBrk="1" hangingPunct="1"/>
            <a:r>
              <a:rPr lang="ru-RU" dirty="0" smtClean="0"/>
              <a:t>Арабские эмираты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20072" y="2636912"/>
            <a:ext cx="3240360" cy="3412678"/>
          </a:xfrm>
          <a:prstGeom prst="rect">
            <a:avLst/>
          </a:prstGeom>
          <a:noFill/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55576" y="2911403"/>
            <a:ext cx="396044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Толерантность - снисхождение, милосердие, всепрощение, умение принимать других такими, какие они сеть и прощать.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04434"/>
            <a:ext cx="3456384" cy="191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96136" y="764704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Россия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2924175"/>
            <a:ext cx="4038600" cy="3602038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8313" y="2780929"/>
            <a:ext cx="4038600" cy="352839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Толерантность - умение терпеть (мириться с чем-либо), принимать (признавать) существование кого-либо, примирять, приводить в соответствие с самим собой по отношению к кому-либо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1472" y="857232"/>
            <a:ext cx="366939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6248" y="571480"/>
            <a:ext cx="42862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На рубеже 18-19 веков во Франции жил некто </a:t>
            </a:r>
            <a:r>
              <a:rPr lang="ru-RU" sz="2000" b="1" u="sng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Талейран </a:t>
            </a:r>
            <a:r>
              <a:rPr lang="ru-RU" sz="2000" b="1" u="sng" dirty="0" err="1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Перигор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rPr>
              <a:t>, князь.  </a:t>
            </a:r>
            <a:r>
              <a:rPr lang="ru-RU" sz="2000" b="1" dirty="0" smtClean="0">
                <a:solidFill>
                  <a:srgbClr val="C00000"/>
                </a:solidFill>
              </a:rPr>
              <a:t>Он отличался тем, что при разных правительствах оставался министром иностранных дел. Его особый талант был в том, что он умел учитывать настроения окружающих, уважать их, решать проблему, ища различные оптимальные (т.е. удобные для всех) выходы из сложившейся ситуации.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Цветок толерантност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530225"/>
            <a:ext cx="8352927" cy="5707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4178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4400" b="1" dirty="0" smtClean="0">
                <a:solidFill>
                  <a:srgbClr val="FF0000"/>
                </a:solidFill>
              </a:rPr>
              <a:t>Нас объединяет то, что: </a:t>
            </a:r>
            <a:endParaRPr lang="ru-RU" sz="14400" dirty="0" smtClean="0">
              <a:solidFill>
                <a:srgbClr val="FF0000"/>
              </a:solidFill>
            </a:endParaRPr>
          </a:p>
          <a:p>
            <a:pPr lvl="0"/>
            <a:r>
              <a:rPr lang="ru-RU" sz="14400" dirty="0" smtClean="0"/>
              <a:t>все мы люди; </a:t>
            </a:r>
          </a:p>
          <a:p>
            <a:pPr lvl="0"/>
            <a:r>
              <a:rPr lang="ru-RU" sz="14400" dirty="0" smtClean="0"/>
              <a:t>живём на одной планете; </a:t>
            </a:r>
          </a:p>
          <a:p>
            <a:pPr lvl="0"/>
            <a:r>
              <a:rPr lang="ru-RU" sz="14400" dirty="0" smtClean="0"/>
              <a:t>живём в одном городе, области; </a:t>
            </a:r>
          </a:p>
          <a:p>
            <a:pPr lvl="0"/>
            <a:r>
              <a:rPr lang="ru-RU" sz="14400" dirty="0" smtClean="0"/>
              <a:t>учимся в одной школе, в одном классе; </a:t>
            </a:r>
          </a:p>
          <a:p>
            <a:pPr lvl="0"/>
            <a:r>
              <a:rPr lang="ru-RU" sz="14400" dirty="0" smtClean="0"/>
              <a:t>живём на одних улицах; </a:t>
            </a:r>
          </a:p>
          <a:p>
            <a:pPr lvl="0"/>
            <a:r>
              <a:rPr lang="ru-RU" sz="14400" dirty="0" smtClean="0"/>
              <a:t>носим одинаковую одежду; </a:t>
            </a:r>
          </a:p>
          <a:p>
            <a:pPr lvl="0"/>
            <a:r>
              <a:rPr lang="ru-RU" sz="14400" dirty="0" smtClean="0"/>
              <a:t>занимаемся одним делом; </a:t>
            </a:r>
          </a:p>
          <a:p>
            <a:r>
              <a:rPr lang="ru-RU" sz="14400" dirty="0" smtClean="0"/>
              <a:t>похожи глаза, волосы. </a:t>
            </a:r>
            <a:endParaRPr lang="ru-RU" sz="1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52"/>
            <a:ext cx="8183880" cy="539897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35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Нас различают:</a:t>
            </a:r>
            <a:endParaRPr lang="ru-RU" sz="3500" dirty="0" smtClean="0">
              <a:solidFill>
                <a:srgbClr val="FF0000"/>
              </a:solidFill>
            </a:endParaRP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рост;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цвет волос и глаз;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одежда;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знания;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национальность;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фигура;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возраст (старые и молодые); </a:t>
            </a:r>
          </a:p>
          <a:p>
            <a:pPr lvl="0"/>
            <a:r>
              <a:rPr lang="ru-RU" b="1" dirty="0" smtClean="0">
                <a:solidFill>
                  <a:srgbClr val="7030A0"/>
                </a:solidFill>
              </a:rPr>
              <a:t>характер;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культура</a:t>
            </a:r>
          </a:p>
        </p:txBody>
      </p:sp>
      <p:pic>
        <p:nvPicPr>
          <p:cNvPr id="4" name="Рисунок 3" descr="http://lik-kuzbassa.narod.ru/index.files/55-29-06-2010.gif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31840" y="4725144"/>
            <a:ext cx="561532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smtClean="0"/>
          </a:p>
          <a:p>
            <a:endParaRPr lang="ru-RU"/>
          </a:p>
        </p:txBody>
      </p:sp>
      <p:pic>
        <p:nvPicPr>
          <p:cNvPr id="17410" name="Picture 2" descr="http://o-druzhbe.ru/kartinki_prev/d00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500042"/>
            <a:ext cx="1571636" cy="2403679"/>
          </a:xfrm>
          <a:prstGeom prst="rect">
            <a:avLst/>
          </a:prstGeom>
          <a:noFill/>
        </p:spPr>
      </p:pic>
      <p:pic>
        <p:nvPicPr>
          <p:cNvPr id="4" name="Picture 2" descr="http://o-druzhbe.ru/kartinki/r0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86512" y="428604"/>
            <a:ext cx="2643170" cy="1908957"/>
          </a:xfrm>
          <a:prstGeom prst="rect">
            <a:avLst/>
          </a:prstGeom>
          <a:noFill/>
        </p:spPr>
      </p:pic>
      <p:pic>
        <p:nvPicPr>
          <p:cNvPr id="5" name="Picture 2" descr="http://o-druzhbe.ru/kartinki_prev/m002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428868"/>
            <a:ext cx="2091485" cy="1571636"/>
          </a:xfrm>
          <a:prstGeom prst="rect">
            <a:avLst/>
          </a:prstGeom>
          <a:noFill/>
        </p:spPr>
      </p:pic>
      <p:pic>
        <p:nvPicPr>
          <p:cNvPr id="6" name="Picture 2" descr="http://o-druzhbe.ru/kartinki_prev/z001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4500570"/>
            <a:ext cx="2239500" cy="1953926"/>
          </a:xfrm>
          <a:prstGeom prst="rect">
            <a:avLst/>
          </a:prstGeom>
          <a:noFill/>
        </p:spPr>
      </p:pic>
      <p:pic>
        <p:nvPicPr>
          <p:cNvPr id="7" name="Picture 2" descr="http://o-druzhbe.ru/kartinki_prev/z013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00364" y="4429132"/>
            <a:ext cx="2376687" cy="1785950"/>
          </a:xfrm>
          <a:prstGeom prst="rect">
            <a:avLst/>
          </a:prstGeom>
          <a:noFill/>
        </p:spPr>
      </p:pic>
      <p:pic>
        <p:nvPicPr>
          <p:cNvPr id="8" name="Picture 2" descr="http://publiclibrary.ru/readers/exhibitions/images-exhibitions/NvKZN-1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57884" y="3929066"/>
            <a:ext cx="2857500" cy="2143125"/>
          </a:xfrm>
          <a:prstGeom prst="rect">
            <a:avLst/>
          </a:prstGeom>
          <a:noFill/>
        </p:spPr>
      </p:pic>
      <p:pic>
        <p:nvPicPr>
          <p:cNvPr id="9" name="Picture 2" descr="http://www.tigrulki.ru/wp-content/uploads/2010/04/kniga-300x300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43306" y="571480"/>
            <a:ext cx="1928826" cy="1928826"/>
          </a:xfrm>
          <a:prstGeom prst="rect">
            <a:avLst/>
          </a:prstGeom>
          <a:noFill/>
        </p:spPr>
      </p:pic>
      <p:pic>
        <p:nvPicPr>
          <p:cNvPr id="10" name="Picture 2" descr="http://publiclibrary.ru/readers/exhibitions/images-exhibitions/NvKZN-28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14744" y="2643182"/>
            <a:ext cx="2182826" cy="1571636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428596" y="2928934"/>
            <a:ext cx="2561685" cy="1605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0_ea71_544e2568_XL.gif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3195869">
            <a:off x="-25502" y="789909"/>
            <a:ext cx="2116113" cy="1710723"/>
          </a:xfrm>
          <a:prstGeom prst="rect">
            <a:avLst/>
          </a:prstGeom>
        </p:spPr>
      </p:pic>
      <p:pic>
        <p:nvPicPr>
          <p:cNvPr id="14" name="Рисунок 13" descr="0_2bad_b22e6739_L.gif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651360" flipH="1">
            <a:off x="5186932" y="1521511"/>
            <a:ext cx="1422740" cy="1565131"/>
          </a:xfrm>
          <a:prstGeom prst="rect">
            <a:avLst/>
          </a:prstGeom>
        </p:spPr>
      </p:pic>
      <p:pic>
        <p:nvPicPr>
          <p:cNvPr id="15" name="Содержимое 5" descr="21_83z8pe_3rexf_126536_757_adehikpt35.gif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478733">
            <a:off x="2334929" y="3051611"/>
            <a:ext cx="1635664" cy="1630616"/>
          </a:xfrm>
          <a:prstGeom prst="rect">
            <a:avLst/>
          </a:prstGeom>
        </p:spPr>
      </p:pic>
      <p:pic>
        <p:nvPicPr>
          <p:cNvPr id="16" name="Рисунок 15" descr="0_3a3_38801887_L.gif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85918" y="1928802"/>
            <a:ext cx="2053931" cy="1350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89321"/>
            <a:ext cx="81838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1329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6500" b="1" dirty="0" smtClean="0">
                <a:solidFill>
                  <a:srgbClr val="C00000"/>
                </a:solidFill>
              </a:rPr>
              <a:t>  - Толерантность – </a:t>
            </a:r>
          </a:p>
          <a:p>
            <a:pPr algn="ctr">
              <a:buNone/>
            </a:pPr>
            <a:r>
              <a:rPr lang="ru-RU" sz="6500" b="1" dirty="0" smtClean="0">
                <a:solidFill>
                  <a:srgbClr val="0070C0"/>
                </a:solidFill>
              </a:rPr>
              <a:t>это милосердие.</a:t>
            </a:r>
            <a:r>
              <a:rPr lang="ru-RU" sz="6500" b="1" dirty="0" smtClean="0">
                <a:solidFill>
                  <a:srgbClr val="C00000"/>
                </a:solidFill>
              </a:rPr>
              <a:t/>
            </a:r>
            <a:br>
              <a:rPr lang="ru-RU" sz="6500" b="1" dirty="0" smtClean="0">
                <a:solidFill>
                  <a:srgbClr val="C00000"/>
                </a:solidFill>
              </a:rPr>
            </a:br>
            <a:r>
              <a:rPr lang="ru-RU" sz="6500" b="1" dirty="0" smtClean="0">
                <a:solidFill>
                  <a:srgbClr val="C00000"/>
                </a:solidFill>
              </a:rPr>
              <a:t>- Толерантность –</a:t>
            </a:r>
          </a:p>
          <a:p>
            <a:pPr algn="ctr">
              <a:buNone/>
            </a:pPr>
            <a:r>
              <a:rPr lang="ru-RU" sz="6500" b="1" dirty="0" smtClean="0">
                <a:solidFill>
                  <a:srgbClr val="C00000"/>
                </a:solidFill>
              </a:rPr>
              <a:t> </a:t>
            </a:r>
            <a:r>
              <a:rPr lang="ru-RU" sz="6500" b="1" dirty="0" smtClean="0">
                <a:solidFill>
                  <a:srgbClr val="0070C0"/>
                </a:solidFill>
              </a:rPr>
              <a:t>это сострадание.</a:t>
            </a:r>
            <a:r>
              <a:rPr lang="ru-RU" sz="6500" b="1" dirty="0" smtClean="0">
                <a:solidFill>
                  <a:srgbClr val="C00000"/>
                </a:solidFill>
              </a:rPr>
              <a:t/>
            </a:r>
            <a:br>
              <a:rPr lang="ru-RU" sz="6500" b="1" dirty="0" smtClean="0">
                <a:solidFill>
                  <a:srgbClr val="C00000"/>
                </a:solidFill>
              </a:rPr>
            </a:br>
            <a:r>
              <a:rPr lang="ru-RU" sz="6500" b="1" dirty="0" smtClean="0">
                <a:solidFill>
                  <a:srgbClr val="C00000"/>
                </a:solidFill>
              </a:rPr>
              <a:t>- Толерантность –</a:t>
            </a:r>
          </a:p>
          <a:p>
            <a:pPr algn="ctr">
              <a:buNone/>
            </a:pPr>
            <a:r>
              <a:rPr lang="ru-RU" sz="6500" b="1" dirty="0" smtClean="0">
                <a:solidFill>
                  <a:srgbClr val="C00000"/>
                </a:solidFill>
              </a:rPr>
              <a:t> </a:t>
            </a:r>
            <a:r>
              <a:rPr lang="ru-RU" sz="6500" b="1" dirty="0" smtClean="0">
                <a:solidFill>
                  <a:srgbClr val="0070C0"/>
                </a:solidFill>
              </a:rPr>
              <a:t>это уважение.</a:t>
            </a:r>
            <a:r>
              <a:rPr lang="ru-RU" sz="6500" b="1" dirty="0" smtClean="0">
                <a:solidFill>
                  <a:srgbClr val="C00000"/>
                </a:solidFill>
              </a:rPr>
              <a:t/>
            </a:r>
            <a:br>
              <a:rPr lang="ru-RU" sz="6500" b="1" dirty="0" smtClean="0">
                <a:solidFill>
                  <a:srgbClr val="C00000"/>
                </a:solidFill>
              </a:rPr>
            </a:br>
            <a:r>
              <a:rPr lang="ru-RU" sz="6500" b="1" dirty="0" smtClean="0">
                <a:solidFill>
                  <a:srgbClr val="C00000"/>
                </a:solidFill>
              </a:rPr>
              <a:t>- Толерантность – </a:t>
            </a:r>
          </a:p>
          <a:p>
            <a:pPr algn="ctr">
              <a:buNone/>
            </a:pPr>
            <a:r>
              <a:rPr lang="ru-RU" sz="6500" b="1" dirty="0" smtClean="0">
                <a:solidFill>
                  <a:srgbClr val="0070C0"/>
                </a:solidFill>
              </a:rPr>
              <a:t>это доброта души.</a:t>
            </a:r>
            <a:r>
              <a:rPr lang="ru-RU" sz="6500" b="1" dirty="0" smtClean="0">
                <a:solidFill>
                  <a:srgbClr val="C00000"/>
                </a:solidFill>
              </a:rPr>
              <a:t/>
            </a:r>
            <a:br>
              <a:rPr lang="ru-RU" sz="6500" b="1" dirty="0" smtClean="0">
                <a:solidFill>
                  <a:srgbClr val="C00000"/>
                </a:solidFill>
              </a:rPr>
            </a:br>
            <a:r>
              <a:rPr lang="ru-RU" sz="6500" b="1" dirty="0" smtClean="0">
                <a:solidFill>
                  <a:srgbClr val="C00000"/>
                </a:solidFill>
              </a:rPr>
              <a:t>- Толерантность - </a:t>
            </a:r>
            <a:r>
              <a:rPr lang="ru-RU" sz="6500" b="1" dirty="0" smtClean="0">
                <a:solidFill>
                  <a:srgbClr val="0070C0"/>
                </a:solidFill>
              </a:rPr>
              <a:t>это терпение.</a:t>
            </a:r>
            <a:r>
              <a:rPr lang="ru-RU" sz="6500" b="1" dirty="0" smtClean="0">
                <a:solidFill>
                  <a:srgbClr val="C00000"/>
                </a:solidFill>
              </a:rPr>
              <a:t/>
            </a:r>
            <a:br>
              <a:rPr lang="ru-RU" sz="6500" b="1" dirty="0" smtClean="0">
                <a:solidFill>
                  <a:srgbClr val="C00000"/>
                </a:solidFill>
              </a:rPr>
            </a:br>
            <a:r>
              <a:rPr lang="ru-RU" sz="6500" b="1" dirty="0" smtClean="0">
                <a:solidFill>
                  <a:srgbClr val="C00000"/>
                </a:solidFill>
              </a:rPr>
              <a:t>- Толерантность - </a:t>
            </a:r>
            <a:r>
              <a:rPr lang="ru-RU" sz="6500" b="1" dirty="0" smtClean="0">
                <a:solidFill>
                  <a:srgbClr val="0070C0"/>
                </a:solidFill>
              </a:rPr>
              <a:t>это дружба.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wnloads\img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5"/>
            <a:ext cx="8424935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ru-RU" smtClean="0"/>
              <a:t>Давайте жить дружно</a:t>
            </a:r>
          </a:p>
        </p:txBody>
      </p:sp>
      <p:pic>
        <p:nvPicPr>
          <p:cNvPr id="7171" name="Рисунок 2" descr="cheburashka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5775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Рисунок 5" descr="center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5588" y="3929063"/>
            <a:ext cx="7618412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6" descr="15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313" y="928688"/>
            <a:ext cx="4214812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A99587-B9DC-4D57-98D4-6C28BAA0D3E9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476672"/>
            <a:ext cx="7992888" cy="53470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3571875"/>
            <a:ext cx="2071688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1268760"/>
            <a:ext cx="774491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13" y="6000750"/>
            <a:ext cx="1847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099" y="642919"/>
            <a:ext cx="7941047" cy="568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>
            <a:spLocks noGrp="1" noChangeArrowheads="1"/>
          </p:cNvSpPr>
          <p:nvPr>
            <p:ph idx="1"/>
          </p:nvPr>
        </p:nvSpPr>
        <p:spPr bwMode="auto">
          <a:xfrm>
            <a:off x="502920" y="404665"/>
            <a:ext cx="8101528" cy="1838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cap="all" dirty="0" smtClean="0">
                <a:solidFill>
                  <a:schemeClr val="accent4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Book" pitchFamily="34" charset="0"/>
              </a:rPr>
              <a:t>ЦВЕТ КОЖИ, ГЛАЗ, ВОЛОС</a:t>
            </a:r>
          </a:p>
          <a:p>
            <a:pPr algn="ctr">
              <a:defRPr/>
            </a:pPr>
            <a:endParaRPr lang="ru-RU" sz="6000" b="1" cap="all" dirty="0">
              <a:solidFill>
                <a:schemeClr val="accent4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latin typeface="Franklin Gothic Book" pitchFamily="34" charset="0"/>
              <a:ea typeface="+mj-ea"/>
              <a:cs typeface="+mj-cs"/>
            </a:endParaRPr>
          </a:p>
        </p:txBody>
      </p:sp>
      <p:pic>
        <p:nvPicPr>
          <p:cNvPr id="6" name="Picture 8" descr="http://fantasyflash.ru/grafic/cutedolls/image/cdolls5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920880" cy="494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349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altLang="ru-RU" sz="4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Международный день толерантности. 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3240360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DNS1\Desktop\день толерантности\12152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3600400" cy="2931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fontScale="92500" lnSpcReduction="10000"/>
          </a:bodyPr>
          <a:lstStyle/>
          <a:p>
            <a:r>
              <a:rPr lang="ru-RU" sz="5200" b="1" i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ТОЛЕРАНТНОСТЬ</a:t>
            </a:r>
            <a:r>
              <a:rPr lang="ru-RU" sz="52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sz="48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ЛИЧНОСТИ, КОТОРОЕ ПОЗВОЛЯЕТ ПРИНИМАТЬ ОКРУЖАЮЩИХ ТАКИМИ, КАКИЕ ОНИ ЕСТЬ, ПРОЯВЛЯТЬ МИЛОСЕРДИЕ, ТЕРПИМОСТЬ.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eaLnBrk="1" hangingPunct="1"/>
            <a:r>
              <a:rPr lang="ru-RU" dirty="0" smtClean="0"/>
              <a:t>Китай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40324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148064" y="2780928"/>
            <a:ext cx="3384376" cy="30540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2708921"/>
            <a:ext cx="417646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Толерантность - принимать других такими, какие они есть,  быть великодушными по отношению к другим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3568" y="476672"/>
            <a:ext cx="3168352" cy="1800200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5580112" y="620688"/>
            <a:ext cx="2736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Испания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636838"/>
            <a:ext cx="4018948" cy="3384450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7544" y="2636913"/>
            <a:ext cx="3817119" cy="3456383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Толерантность - способность принимать решения или мнения, отличные от собственных.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260648"/>
            <a:ext cx="8496944" cy="6048671"/>
          </a:xfr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9552" y="332656"/>
            <a:ext cx="3827463" cy="21050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084168" y="764704"/>
            <a:ext cx="2376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Англия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55576" y="3156364"/>
            <a:ext cx="367240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Толерантность– готовность быть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терпимым, снисходительным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279</TotalTime>
  <Words>300</Words>
  <Application>Microsoft Office PowerPoint</Application>
  <PresentationFormat>Экран (4:3)</PresentationFormat>
  <Paragraphs>53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Арабские эмираты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Давайте жить дружно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118</cp:revision>
  <dcterms:modified xsi:type="dcterms:W3CDTF">2021-06-08T20:23:34Z</dcterms:modified>
</cp:coreProperties>
</file>