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08" r:id="rId3"/>
  </p:sldMasterIdLst>
  <p:sldIdLst>
    <p:sldId id="260" r:id="rId4"/>
    <p:sldId id="262" r:id="rId5"/>
    <p:sldId id="274" r:id="rId6"/>
    <p:sldId id="264" r:id="rId7"/>
    <p:sldId id="265" r:id="rId8"/>
    <p:sldId id="266" r:id="rId9"/>
    <p:sldId id="267" r:id="rId10"/>
    <p:sldId id="256" r:id="rId11"/>
    <p:sldId id="257" r:id="rId12"/>
    <p:sldId id="277" r:id="rId13"/>
    <p:sldId id="270" r:id="rId14"/>
    <p:sldId id="281" r:id="rId15"/>
    <p:sldId id="272" r:id="rId16"/>
    <p:sldId id="283" r:id="rId17"/>
    <p:sldId id="259" r:id="rId18"/>
    <p:sldId id="273" r:id="rId19"/>
    <p:sldId id="271" r:id="rId20"/>
    <p:sldId id="28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11B6"/>
    <a:srgbClr val="990099"/>
    <a:srgbClr val="00FF00"/>
    <a:srgbClr val="FF0000"/>
    <a:srgbClr val="FF3399"/>
    <a:srgbClr val="FFCC00"/>
    <a:srgbClr val="FF9900"/>
    <a:srgbClr val="E0950E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4C23-387E-4359-A11B-DD7F1CAF1472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10E3-46E3-4ACF-8889-58371DA38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4C23-387E-4359-A11B-DD7F1CAF1472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10E3-46E3-4ACF-8889-58371DA38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4C23-387E-4359-A11B-DD7F1CAF1472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10E3-46E3-4ACF-8889-58371DA38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 userDrawn="1"/>
        </p:nvSpPr>
        <p:spPr>
          <a:xfrm>
            <a:off x="107504" y="116632"/>
            <a:ext cx="8928992" cy="6624736"/>
          </a:xfrm>
          <a:prstGeom prst="frame">
            <a:avLst>
              <a:gd name="adj1" fmla="val 195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518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487D0-5586-4D02-BD36-A1637D51AE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00FBF-8A34-4A94-B4D1-5A290EDFD34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478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2284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9588"/>
          </a:xfrm>
          <a:prstGeom prst="frame">
            <a:avLst>
              <a:gd name="adj1" fmla="val 194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E02CA-102D-4B08-BC66-2779E52371D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AFCD8-6EA2-4E12-A633-915A67CDE5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850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EF65C-0312-4294-8FD5-15129A463C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9AB58-D3E9-4655-B9AF-8154BB2968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2765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E9849-51D3-4EBC-ABC7-B47B2C9E00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F5C43-99DB-4949-A5DA-5F8719E43FB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863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7CB97-162B-46CB-84C5-37601CDFC8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D9519-9B63-4452-8738-594A6AA5C9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0153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270F4-B480-4B88-9642-6D5782D1A8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958E4-5D12-4FE2-BDEC-5A88EA9A4B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2787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A2821-EE6E-482E-9739-60B72604D2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06147-8D11-4946-B3E3-F98C055306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8699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C3821-913B-45E0-97F2-6B5041A560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82B1B-46DD-4817-A444-704D55520F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246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4C23-387E-4359-A11B-DD7F1CAF1472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10E3-46E3-4ACF-8889-58371DA38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4FE32-2218-49EA-A998-4450AC4BDB1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4B50A-3C90-4BB3-B6E8-B0CC46EAE2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0423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0C006-D74F-4A67-BB0B-B36AC4800B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D5991-38CC-4B5B-9679-355B6661EF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7243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6C209-B351-44D3-A20B-4A0F4DF91C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D5D7D-35D7-4EA2-9DC6-19F8AE3C23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9182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766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3471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0452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6600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5631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377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173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4C23-387E-4359-A11B-DD7F1CAF1472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10E3-46E3-4ACF-8889-58371DA38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350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6754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2463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0750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1334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168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4C23-387E-4359-A11B-DD7F1CAF1472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10E3-46E3-4ACF-8889-58371DA38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4C23-387E-4359-A11B-DD7F1CAF1472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10E3-46E3-4ACF-8889-58371DA38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4C23-387E-4359-A11B-DD7F1CAF1472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10E3-46E3-4ACF-8889-58371DA38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4C23-387E-4359-A11B-DD7F1CAF1472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10E3-46E3-4ACF-8889-58371DA38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4C23-387E-4359-A11B-DD7F1CAF1472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10E3-46E3-4ACF-8889-58371DA38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4C23-387E-4359-A11B-DD7F1CAF1472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C10E3-46E3-4ACF-8889-58371DA38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42844" y="142852"/>
            <a:ext cx="8858312" cy="6572296"/>
          </a:xfrm>
          <a:prstGeom prst="roundRect">
            <a:avLst/>
          </a:prstGeom>
          <a:solidFill>
            <a:schemeClr val="bg1">
              <a:alpha val="70000"/>
            </a:schemeClr>
          </a:solidFill>
          <a:ln cmpd="tri">
            <a:solidFill>
              <a:schemeClr val="accent6">
                <a:lumMod val="40000"/>
                <a:lumOff val="6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44C23-387E-4359-A11B-DD7F1CAF1472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C10E3-46E3-4ACF-8889-58371DA384C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C:\Users\user\Desktop\Клипарт\Грибы\3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78772" y="3286124"/>
            <a:ext cx="2779495" cy="3386131"/>
          </a:xfrm>
          <a:prstGeom prst="rect">
            <a:avLst/>
          </a:prstGeom>
          <a:noFill/>
        </p:spPr>
      </p:pic>
      <p:pic>
        <p:nvPicPr>
          <p:cNvPr id="1027" name="Picture 3" descr="C:\Users\user\Desktop\Клипарт\Солнце\7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864823" cy="185736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041C73-94BC-46D7-BA74-ED60E72923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F144CB-32B6-4C3E-BE35-8AEB1BC207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779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109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1062;&#1040;&#1056;&#1057;&#1058;&#1042;&#1054;%20&#1043;&#1056;&#1048;&#1041;&#1054;&#1042;%20+\&#1059;&#1095;&#1080;&#1090;&#1077;&#1083;&#1100;%20&#1090;&#1072;&#1085;&#1094;&#1077;&#1074;%20-%20&#1043;&#1088;&#1080;&#1073;&#1099;-&#1103;&#1075;&#1086;&#1076;&#1099;%20-%20www.MuzMix.com.mp3" TargetMode="Externa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png"/><Relationship Id="rId7" Type="http://schemas.microsoft.com/office/2007/relationships/hdphoto" Target="../media/hdphoto1.wdp"/><Relationship Id="rId12" Type="http://schemas.openxmlformats.org/officeDocument/2006/relationships/image" Target="../media/image1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4.jpeg"/><Relationship Id="rId11" Type="http://schemas.openxmlformats.org/officeDocument/2006/relationships/image" Target="../media/image18.jpeg"/><Relationship Id="rId5" Type="http://schemas.openxmlformats.org/officeDocument/2006/relationships/image" Target="../media/image13.jpeg"/><Relationship Id="rId10" Type="http://schemas.openxmlformats.org/officeDocument/2006/relationships/image" Target="../media/image17.jpeg"/><Relationship Id="rId4" Type="http://schemas.openxmlformats.org/officeDocument/2006/relationships/image" Target="../media/image12.jpeg"/><Relationship Id="rId9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5.jpeg"/><Relationship Id="rId5" Type="http://schemas.openxmlformats.org/officeDocument/2006/relationships/image" Target="../media/image20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5.jpeg"/><Relationship Id="rId5" Type="http://schemas.openxmlformats.org/officeDocument/2006/relationships/image" Target="../media/image20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251520" y="1628800"/>
            <a:ext cx="6120680" cy="648072"/>
          </a:xfrm>
          <a:gradFill>
            <a:gsLst>
              <a:gs pos="9000">
                <a:schemeClr val="accent3">
                  <a:tint val="50000"/>
                  <a:satMod val="300000"/>
                  <a:alpha val="42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36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5400" b="1" dirty="0" smtClean="0"/>
              <a:t>Окружающий мир</a:t>
            </a:r>
          </a:p>
        </p:txBody>
      </p:sp>
    </p:spTree>
    <p:extLst>
      <p:ext uri="{BB962C8B-B14F-4D97-AF65-F5344CB8AC3E}">
        <p14:creationId xmlns:p14="http://schemas.microsoft.com/office/powerpoint/2010/main" val="289153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amp;Scy;&amp;khcy;&amp;iecy;&amp;mcy;&amp;acy; &amp;scy;&amp;tcy;&amp;rcy;&amp;ocy;&amp;iecy;&amp;ncy;&amp;icy;&amp;yacy; &amp;shcy;&amp;lcy;&amp;yacy;&amp;pcy;&amp;ocy;&amp;chcy;&amp;ncy;&amp;ocy;&amp;gcy;&amp;ocy; &amp;gcy;&amp;rcy;&amp;icy;&amp;b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28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Documents and Settings\Admin\Рабочий стол\фото 1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0" y="0"/>
            <a:ext cx="9155354" cy="684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97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Ocy;&amp;tcy;&amp;vcy;&amp;iecy;&amp;tcy;&amp;ycy;@Mail.Ru: &amp;Kcy;&amp;acy;&amp;kcy;&amp;icy;&amp;iecy; &amp;iecy;&amp;scy;&amp;tcy;&amp;softcy; &amp;yacy;&amp;dcy;&amp;ocy;&amp;vcy;&amp;icy;&amp;tcy;&amp;ycy;&amp;iecy; &amp;tcy;&amp;rcy;&amp;ucy;&amp;bcy;&amp;chcy;&amp;acy;&amp;tcy;&amp;ycy;&amp;iecy; &amp;gcy;&amp;rcy;&amp;icy;&amp;bcy;&amp;ycy;? . &amp;Icy; &amp;ncy;&amp;acy; &amp;scy;&amp;kcy;&amp;ocy;&amp;lcy;&amp;softcy;&amp;kcy;&amp;ocy; &amp;ocy;&amp;ncy;&amp;icy; &amp;ocy;&amp;pcy;&amp;acy;&amp;scy;&amp;ncy;&amp;ycy;, &amp;vcy; &amp;chcy;&amp;acy;&amp;scy;&amp;tcy;&amp;ncy;&amp;ocy;&amp;scy;&amp;tcy;&amp;icy;- &amp;scy;&amp;acy;&amp;tcy;&amp;acy;&amp;ncy;&amp;icy;&amp;ncy;&amp;scy;&amp;kcy;&amp;icy;&amp;jcy; &amp;gcy;&amp;rcy;&amp;icy;&amp;bcy;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841" y="3277915"/>
            <a:ext cx="438559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Pcy;&amp;lcy;&amp;acy;&amp;scy;&amp;tcy;&amp;icy;&amp;ncy;&amp;chcy;&amp;acy;&amp;tcy;&amp;ycy;&amp;iecy; - &amp;Fcy;&amp;ocy;&amp;tcy;&amp;ocy; 5496/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47" y="188640"/>
            <a:ext cx="4385594" cy="348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9542" y="5373216"/>
            <a:ext cx="2633556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</a:t>
            </a:r>
            <a:r>
              <a:rPr lang="ru-RU" b="1" dirty="0" smtClean="0"/>
              <a:t>рубчатые </a:t>
            </a:r>
            <a:br>
              <a:rPr lang="ru-RU" b="1" dirty="0" smtClean="0"/>
            </a:br>
            <a:r>
              <a:rPr lang="ru-RU" b="1" dirty="0" smtClean="0"/>
              <a:t>грибы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93098" y="116632"/>
            <a:ext cx="38471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prstClr val="black"/>
                </a:solidFill>
                <a:ea typeface="+mj-ea"/>
                <a:cs typeface="+mj-cs"/>
              </a:rPr>
              <a:t>пластинчатые грибы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9168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27687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Всякий гриб в руки берут, но не всякий в корзину кладут.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1411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&amp;Scy;&amp;kcy;&amp;acy;&amp;chcy;&amp;acy;&amp;tcy;&amp;softcy; &amp;ocy;&amp;bcy;&amp;ocy;&amp;icy; &amp;ncy;&amp;acy; &amp;rcy;&amp;acy;&amp;bcy;&amp;ocy;&amp;chcy;&amp;icy;&amp;jcy; &amp;scy;&amp;tcy;&amp;ocy;&amp;lcy; 1366&amp;khcy;768 &amp;chcy;&amp;iecy;&amp;rcy;&amp;iecy;&amp;zcy; &amp;tcy;&amp;ocy;&amp;rcy;&amp;rcy;&amp;iecy;&amp;ncy;&amp;tcy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0"/>
            <a:ext cx="6516216" cy="685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Учитель танцев - Грибы-ягоды - www.MuzMix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71472" y="2357430"/>
            <a:ext cx="1500198" cy="150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51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6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Наташа\Мои документы\Новая папдля Урока  КОНКУРС\85703.jpg"/>
          <p:cNvPicPr>
            <a:picLocks noChangeAspect="1" noChangeArrowheads="1"/>
          </p:cNvPicPr>
          <p:nvPr/>
        </p:nvPicPr>
        <p:blipFill>
          <a:blip r:embed="rId2" cstate="print"/>
          <a:srcRect l="10500" t="6290" r="11501" b="7233"/>
          <a:stretch>
            <a:fillRect/>
          </a:stretch>
        </p:blipFill>
        <p:spPr bwMode="auto">
          <a:xfrm>
            <a:off x="-6118" y="-33202"/>
            <a:ext cx="3353982" cy="274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Наташа\Мои документы\Новая папдля Урока  КОНКУРС\IMG_72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932" y="2803039"/>
            <a:ext cx="5363172" cy="4022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&amp;Mcy;&amp;ocy;&amp;ncy;&amp;ocy;&amp;kcy;&amp;ucy;&amp;lcy;&amp;yacy;&amp;rcy;&amp;ncy;&amp;ycy;&amp;jcy; &amp;mcy;&amp;icy;&amp;kcy;&amp;rcy;&amp;ocy;&amp;scy;&amp;kcy;&amp;ocy;&amp;pcy; &amp;Bcy;&amp;icy;&amp;ocy;&amp;mcy;&amp;iecy;&amp;dcy;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139" y="1707108"/>
            <a:ext cx="3348648" cy="498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Admin\Рабочий стол\фото 1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0"/>
            <a:ext cx="3631122" cy="271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56792"/>
            <a:ext cx="8136904" cy="4752528"/>
          </a:xfrm>
        </p:spPr>
        <p:txBody>
          <a:bodyPr>
            <a:noAutofit/>
          </a:bodyPr>
          <a:lstStyle/>
          <a:p>
            <a:pPr algn="l"/>
            <a:r>
              <a:rPr lang="ru-RU" b="1" i="1" dirty="0">
                <a:solidFill>
                  <a:srgbClr val="FF0000"/>
                </a:solidFill>
              </a:rPr>
              <a:t>Сегодня на уроке я узнал…</a:t>
            </a:r>
            <a:br>
              <a:rPr lang="ru-RU" b="1" i="1" dirty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0000FF"/>
                </a:solidFill>
              </a:rPr>
              <a:t>Я познакомился…</a:t>
            </a:r>
            <a:br>
              <a:rPr lang="ru-RU" b="1" i="1" dirty="0">
                <a:solidFill>
                  <a:srgbClr val="0000FF"/>
                </a:solidFill>
              </a:rPr>
            </a:br>
            <a:r>
              <a:rPr lang="ru-RU" b="1" i="1" dirty="0">
                <a:solidFill>
                  <a:srgbClr val="FF0000"/>
                </a:solidFill>
              </a:rPr>
              <a:t>Мне было интересно…</a:t>
            </a:r>
            <a:br>
              <a:rPr lang="ru-RU" b="1" i="1" dirty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0000FF"/>
                </a:solidFill>
              </a:rPr>
              <a:t>Я задумался…</a:t>
            </a:r>
            <a:r>
              <a:rPr lang="ru-RU" b="1" dirty="0">
                <a:solidFill>
                  <a:srgbClr val="0000FF"/>
                </a:solidFill>
              </a:rPr>
              <a:t/>
            </a:r>
            <a:br>
              <a:rPr lang="ru-RU" b="1" dirty="0">
                <a:solidFill>
                  <a:srgbClr val="0000FF"/>
                </a:solidFill>
              </a:rPr>
            </a:br>
            <a:r>
              <a:rPr lang="ru-RU" b="1" i="1" dirty="0">
                <a:solidFill>
                  <a:srgbClr val="FF0000"/>
                </a:solidFill>
              </a:rPr>
              <a:t>Мне показалось важным…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0000FF"/>
                </a:solidFill>
              </a:rPr>
              <a:t>Могу похвалить своих одноклассников…</a:t>
            </a:r>
            <a:endParaRPr lang="ru-RU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5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7524328" cy="135416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FF0000"/>
                </a:solidFill>
              </a:rPr>
              <a:t>Домашнее задание</a:t>
            </a:r>
            <a:br>
              <a:rPr lang="ru-RU" sz="53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0000FF"/>
                </a:solidFill>
              </a:rPr>
              <a:t>Учебник с.112-116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8625136" cy="507342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	</a:t>
            </a:r>
            <a:r>
              <a:rPr lang="ru-RU" sz="4400" b="1" dirty="0" smtClean="0">
                <a:solidFill>
                  <a:srgbClr val="FF0000"/>
                </a:solidFill>
              </a:rPr>
              <a:t>Задание по выбору:</a:t>
            </a:r>
          </a:p>
          <a:p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Подготовить сообщение о необычных или редких грибах.</a:t>
            </a:r>
          </a:p>
          <a:p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Найти пословицы, поговорки и 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загадки про грибы.</a:t>
            </a:r>
          </a:p>
        </p:txBody>
      </p:sp>
    </p:spTree>
    <p:extLst>
      <p:ext uri="{BB962C8B-B14F-4D97-AF65-F5344CB8AC3E}">
        <p14:creationId xmlns:p14="http://schemas.microsoft.com/office/powerpoint/2010/main" val="179850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45289"/>
            <a:ext cx="7236296" cy="951463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Каким было общение на уроке?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657063" y="4797152"/>
            <a:ext cx="3466728" cy="728791"/>
          </a:xfrm>
          <a:ln>
            <a:solidFill>
              <a:srgbClr val="990099"/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400" b="1" i="1" dirty="0" smtClean="0">
                <a:solidFill>
                  <a:srgbClr val="990099"/>
                </a:solidFill>
              </a:rPr>
              <a:t>радостным</a:t>
            </a:r>
            <a:endParaRPr lang="ru-RU" sz="4400" b="1" dirty="0">
              <a:solidFill>
                <a:srgbClr val="99009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1628800"/>
            <a:ext cx="4559774" cy="769441"/>
          </a:xfrm>
          <a:prstGeom prst="rect">
            <a:avLst/>
          </a:prstGeom>
          <a:ln>
            <a:solidFill>
              <a:srgbClr val="990099"/>
            </a:solidFill>
          </a:ln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00FF"/>
                </a:solidFill>
              </a:rPr>
              <a:t>занимательным </a:t>
            </a:r>
            <a:endParaRPr lang="ru-RU" sz="4400" b="1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2438" y="2708920"/>
            <a:ext cx="4737707" cy="769441"/>
          </a:xfrm>
          <a:prstGeom prst="rect">
            <a:avLst/>
          </a:prstGeom>
          <a:ln>
            <a:solidFill>
              <a:srgbClr val="990099"/>
            </a:solidFill>
          </a:ln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7030A0"/>
                </a:solidFill>
              </a:rPr>
              <a:t>познавательным 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970" y="1844824"/>
            <a:ext cx="3905172" cy="769441"/>
          </a:xfrm>
          <a:prstGeom prst="rect">
            <a:avLst/>
          </a:prstGeom>
          <a:ln>
            <a:solidFill>
              <a:srgbClr val="990099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4400" b="1" i="1" dirty="0">
                <a:solidFill>
                  <a:srgbClr val="FF3399"/>
                </a:solidFill>
              </a:rPr>
              <a:t>дружелюбным</a:t>
            </a:r>
            <a:endParaRPr lang="ru-RU" sz="4400" b="1" dirty="0">
              <a:solidFill>
                <a:srgbClr val="FF339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2096" y="5727631"/>
            <a:ext cx="2569934" cy="769441"/>
          </a:xfrm>
          <a:prstGeom prst="rect">
            <a:avLst/>
          </a:prstGeom>
          <a:ln>
            <a:solidFill>
              <a:srgbClr val="990099"/>
            </a:solidFill>
          </a:ln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DD11B6"/>
                </a:solidFill>
              </a:rPr>
              <a:t>обычным</a:t>
            </a:r>
            <a:endParaRPr lang="ru-RU" sz="4400" dirty="0">
              <a:solidFill>
                <a:srgbClr val="DD11B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0658" y="3645024"/>
            <a:ext cx="3563796" cy="769441"/>
          </a:xfrm>
          <a:prstGeom prst="rect">
            <a:avLst/>
          </a:prstGeom>
          <a:ln>
            <a:solidFill>
              <a:srgbClr val="990099"/>
            </a:solidFill>
          </a:ln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FF9900"/>
                </a:solidFill>
              </a:rPr>
              <a:t>интересным </a:t>
            </a:r>
            <a:endParaRPr lang="ru-RU" sz="4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91739" y="3809920"/>
            <a:ext cx="2400016" cy="769441"/>
          </a:xfrm>
          <a:prstGeom prst="rect">
            <a:avLst/>
          </a:prstGeom>
          <a:ln>
            <a:solidFill>
              <a:srgbClr val="990099"/>
            </a:solidFill>
          </a:ln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</a:rPr>
              <a:t>игровым</a:t>
            </a:r>
            <a:endParaRPr lang="ru-RU" sz="4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1232" y="5727630"/>
            <a:ext cx="2475358" cy="769441"/>
          </a:xfrm>
          <a:prstGeom prst="rect">
            <a:avLst/>
          </a:prstGeom>
          <a:ln>
            <a:solidFill>
              <a:srgbClr val="990099"/>
            </a:solidFill>
          </a:ln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FF00"/>
                </a:solidFill>
              </a:rPr>
              <a:t>скучным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92509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admin &amp;Scy;&amp;ocy;&amp;vcy;&amp;iecy;&amp;tcy;&amp;ycy; &amp;gcy;&amp;rcy;&amp;icy;&amp;bcy;&amp;ncy;&amp;icy;&amp;kcy;&amp;a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228" y="5012901"/>
            <a:ext cx="2325560" cy="174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&amp;Gcy;&amp;rcy;&amp;ucy;&amp;pcy;&amp;pcy;&amp;acy; &amp;kcy;&amp;ocy;&amp;mcy;&amp;pcy;&amp;acy;&amp;ncy;&amp;icy;&amp;jcy; &amp;Mcy;&amp;acy;&amp;ecy;&amp;scy;&amp;tcy;&amp;rcy;&amp;ocy; - &amp;Mcy;&amp;Acy;&amp;lcy;&amp;ocy;&amp;Ecy;&amp;tcy;&amp;acy;&amp;zhcy;&amp;ncy;&amp;ocy;&amp;iecy; &amp;Scy;&amp;Tcy;&amp;Rcy;&amp;Ocy;&amp;icy;&amp;tcy;&amp;iecy;&amp;lcy;&amp;softcy;&amp;scy;&amp;tcy;&amp;vcy;&amp;o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586" y="260648"/>
            <a:ext cx="2195339" cy="174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&amp;Gcy;&amp;ocy;&amp;ncy;&amp;kcy;&amp;acy; &amp;vcy;&amp;iecy;&amp;scy;&amp;iecy;&amp;lcy;&amp;acy;&amp;yacy; &amp;rcy;&amp;ocy;&amp;mcy;&amp;acy;&amp;shcy;&amp;kcy;&amp;acy; Gonkiwo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93" y="908720"/>
            <a:ext cx="2117663" cy="181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2" descr="mountain - &amp;Scy;&amp;ucy;&amp;mcy;&amp;kcy;&amp;i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801621"/>
            <a:ext cx="275347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 descr="&quot;&amp;Rcy;&amp;iecy;&amp;kcy;&amp;acy; &amp;Kcy;&amp;iecy;&amp;rcy;&amp;iecy;&amp;scy;&amp;tcy;&amp;softcy;&quot; - &amp;scy;&amp;tcy;&amp;icy;&amp;khcy;&amp;icy; &amp;icy; &amp;pcy;&amp;rcy;&amp;ocy;&amp;zcy;&amp;acy; &amp;ncy;&amp;acy; &amp;Icy;&amp;zcy;&amp;bcy;&amp;iecy;-&amp;CHcy;&amp;icy;&amp;tcy;&amp;acy;&amp;lcy;&amp;softcy;&amp;ncy;&amp;ie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01013"/>
            <a:ext cx="2553048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&amp;Pcy;&amp;tcy;&amp;icy;&amp;tscy;&amp;ycy;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23715"/>
            <a:ext cx="2555776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&amp;Kcy;&amp;ucy;&amp;rcy;&amp;softcy;&amp;iecy;&amp;zcy;&amp;ncy;&amp;ycy;&amp;iecy; &amp;icy; &amp;ncy;&amp;iecy;&amp;ocy;&amp;bcy;&amp;ycy;&amp;chcy;&amp;ncy;&amp;ycy;&amp;iecy; &amp;ncy;&amp;ocy;&amp;vcy;&amp;ocy;&amp;scy;&amp;tcy;&amp;icy; - &amp;bcy;&amp;iecy;&amp;lcy;&amp;acy;&amp;yacy; &amp;acy;&amp;kcy;&amp;ucy;&amp;lcy;&amp;acy;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748" y="2809519"/>
            <a:ext cx="2555774" cy="19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&amp;Ncy;&amp;iecy;&amp;fcy;&amp;rcy;&amp;ocy;&amp;lcy;&amp;iecy;&amp;pcy;&amp;icy;&amp;scy;. . &amp;Icy;&amp;ncy;&amp;fcy;&amp;ocy;&amp;rcy;&amp;mcy;&amp;acy;&amp;tscy;&amp;icy;&amp;yacy; &amp;pcy;&amp;ocy; &amp;rcy;&amp;acy;&amp;scy;&amp;tcy;&amp;iecy;&amp;ncy;&amp;icy;&amp;yucy;.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320" y="978881"/>
            <a:ext cx="2139583" cy="174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&amp;Bcy;&amp;iecy;&amp;rcy;&amp;iecy;&amp;zcy;&amp;acy; - &amp;scy;&amp;icy;&amp;mcy;&amp;vcy;&amp;ocy;&amp;lcy; &amp;Rcy;&amp;ocy;&amp;scy;&amp;scy;&amp;icy;&amp;icy;. 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389" y="2137727"/>
            <a:ext cx="2141395" cy="262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&amp;ocy;&amp;bcy;&amp;ocy;&amp;icy; &amp;ncy;&amp;acy; &amp;rcy;&amp;acy;&amp;bcy;&amp;ocy;&amp;chcy;&amp;iecy;&amp;mcy; &amp;scy;&amp;tcy;&amp;ocy;&amp;lcy;&amp;iecy; - &amp;Fcy;&amp;ocy;&amp;rcy;&amp;ucy;&amp;mcy; &amp;ucy;&amp;mcy;&amp;ncy;&amp;ycy;&amp;khcy; &amp;lcy;&amp;yucy;&amp;dcy;&amp;iecy;&amp;jcy;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421" y="260648"/>
            <a:ext cx="2125665" cy="17459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004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admin &amp;Scy;&amp;ocy;&amp;vcy;&amp;iecy;&amp;tcy;&amp;ycy; &amp;gcy;&amp;rcy;&amp;icy;&amp;bcy;&amp;ncy;&amp;icy;&amp;kcy;&amp;a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228" y="5012901"/>
            <a:ext cx="2325560" cy="174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&amp;Gcy;&amp;ocy;&amp;ncy;&amp;kcy;&amp;acy; &amp;vcy;&amp;iecy;&amp;scy;&amp;iecy;&amp;lcy;&amp;acy;&amp;yacy; &amp;rcy;&amp;ocy;&amp;mcy;&amp;acy;&amp;shcy;&amp;kcy;&amp;acy; Gonkiwo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93" y="908720"/>
            <a:ext cx="2117663" cy="181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2" descr="mountain - &amp;Scy;&amp;ucy;&amp;mcy;&amp;kcy;&amp;i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801621"/>
            <a:ext cx="275347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 descr="&quot;&amp;Rcy;&amp;iecy;&amp;kcy;&amp;acy; &amp;Kcy;&amp;iecy;&amp;rcy;&amp;iecy;&amp;scy;&amp;tcy;&amp;softcy;&quot; - &amp;scy;&amp;tcy;&amp;icy;&amp;khcy;&amp;icy; &amp;icy; &amp;pcy;&amp;rcy;&amp;ocy;&amp;zcy;&amp;acy; &amp;ncy;&amp;acy; &amp;Icy;&amp;zcy;&amp;bcy;&amp;iecy;-&amp;CHcy;&amp;icy;&amp;tcy;&amp;acy;&amp;lcy;&amp;softcy;&amp;ncy;&amp;ie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01013"/>
            <a:ext cx="2553048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&amp;Pcy;&amp;tcy;&amp;icy;&amp;tscy;&amp;y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23715"/>
            <a:ext cx="2555776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&amp;Kcy;&amp;ucy;&amp;rcy;&amp;softcy;&amp;iecy;&amp;zcy;&amp;ncy;&amp;ycy;&amp;iecy; &amp;icy; &amp;ncy;&amp;iecy;&amp;ocy;&amp;bcy;&amp;ycy;&amp;chcy;&amp;ncy;&amp;ycy;&amp;iecy; &amp;ncy;&amp;ocy;&amp;vcy;&amp;ocy;&amp;scy;&amp;tcy;&amp;icy; - &amp;bcy;&amp;iecy;&amp;lcy;&amp;acy;&amp;yacy; &amp;acy;&amp;kcy;&amp;ucy;&amp;lcy;&amp;a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748" y="2809519"/>
            <a:ext cx="2555774" cy="19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&amp;Ncy;&amp;iecy;&amp;fcy;&amp;rcy;&amp;ocy;&amp;lcy;&amp;iecy;&amp;pcy;&amp;icy;&amp;scy;. . &amp;Icy;&amp;ncy;&amp;fcy;&amp;ocy;&amp;rcy;&amp;mcy;&amp;acy;&amp;tscy;&amp;icy;&amp;yacy; &amp;pcy;&amp;ocy; &amp;rcy;&amp;acy;&amp;scy;&amp;tcy;&amp;iecy;&amp;ncy;&amp;icy;&amp;yucy;.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320" y="978881"/>
            <a:ext cx="2139583" cy="174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&amp;Bcy;&amp;iecy;&amp;rcy;&amp;iecy;&amp;zcy;&amp;acy; - &amp;scy;&amp;icy;&amp;mcy;&amp;vcy;&amp;ocy;&amp;lcy; &amp;Rcy;&amp;ocy;&amp;scy;&amp;scy;&amp;icy;&amp;icy;. 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389" y="2137727"/>
            <a:ext cx="2141395" cy="262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&amp;ocy;&amp;bcy;&amp;ocy;&amp;icy; &amp;ncy;&amp;acy; &amp;rcy;&amp;acy;&amp;bcy;&amp;ocy;&amp;chcy;&amp;iecy;&amp;mcy; &amp;scy;&amp;tcy;&amp;ocy;&amp;lcy;&amp;iecy; - &amp;Fcy;&amp;ocy;&amp;rcy;&amp;ucy;&amp;mcy; &amp;ucy;&amp;mcy;&amp;ncy;&amp;ycy;&amp;khcy; &amp;lcy;&amp;yucy;&amp;dcy;&amp;iecy;&amp;jcy;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421" y="260648"/>
            <a:ext cx="2125665" cy="17459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39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admin &amp;Scy;&amp;ocy;&amp;vcy;&amp;iecy;&amp;tcy;&amp;ycy; &amp;gcy;&amp;rcy;&amp;icy;&amp;bcy;&amp;ncy;&amp;icy;&amp;kcy;&amp;a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69" y="4814748"/>
            <a:ext cx="2325560" cy="174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&amp;Gcy;&amp;ocy;&amp;ncy;&amp;kcy;&amp;acy; &amp;vcy;&amp;iecy;&amp;scy;&amp;iecy;&amp;lcy;&amp;acy;&amp;yacy; &amp;rcy;&amp;ocy;&amp;mcy;&amp;acy;&amp;shcy;&amp;kcy;&amp;acy; Gonkiwo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412" y="4866046"/>
            <a:ext cx="2117663" cy="181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2" descr="mountain - &amp;Scy;&amp;ucy;&amp;mcy;&amp;kcy;&amp;i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869" y="4581128"/>
            <a:ext cx="2919502" cy="190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 descr="&quot;&amp;Rcy;&amp;iecy;&amp;kcy;&amp;acy; &amp;Kcy;&amp;iecy;&amp;rcy;&amp;iecy;&amp;scy;&amp;tcy;&amp;softcy;&quot; - &amp;scy;&amp;tcy;&amp;icy;&amp;khcy;&amp;icy; &amp;icy; &amp;pcy;&amp;rcy;&amp;ocy;&amp;zcy;&amp;acy; &amp;ncy;&amp;acy; &amp;Icy;&amp;zcy;&amp;bcy;&amp;iecy;-&amp;CHcy;&amp;icy;&amp;tcy;&amp;acy;&amp;lcy;&amp;softcy;&amp;ncy;&amp;ie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869" y="2516753"/>
            <a:ext cx="291842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&amp;Pcy;&amp;tcy;&amp;icy;&amp;tscy;&amp;y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61" y="539398"/>
            <a:ext cx="2555776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&amp;Kcy;&amp;ucy;&amp;rcy;&amp;softcy;&amp;iecy;&amp;zcy;&amp;ncy;&amp;ycy;&amp;iecy; &amp;icy; &amp;ncy;&amp;iecy;&amp;ocy;&amp;bcy;&amp;ycy;&amp;chcy;&amp;ncy;&amp;ycy;&amp;iecy; &amp;ncy;&amp;ocy;&amp;vcy;&amp;ocy;&amp;scy;&amp;tcy;&amp;icy; - &amp;bcy;&amp;iecy;&amp;lcy;&amp;acy;&amp;yacy; &amp;acy;&amp;kcy;&amp;ucy;&amp;lcy;&amp;a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10" y="2662390"/>
            <a:ext cx="2555774" cy="19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&amp;Ncy;&amp;iecy;&amp;fcy;&amp;rcy;&amp;ocy;&amp;lcy;&amp;iecy;&amp;pcy;&amp;icy;&amp;scy;. . &amp;Icy;&amp;ncy;&amp;fcy;&amp;ocy;&amp;rcy;&amp;mcy;&amp;acy;&amp;tscy;&amp;icy;&amp;yacy; &amp;pcy;&amp;ocy; &amp;rcy;&amp;acy;&amp;scy;&amp;tcy;&amp;iecy;&amp;ncy;&amp;icy;&amp;yucy;.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28" y="3068767"/>
            <a:ext cx="2139583" cy="174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&amp;Bcy;&amp;iecy;&amp;rcy;&amp;iecy;&amp;zcy;&amp;acy; - &amp;scy;&amp;icy;&amp;mcy;&amp;vcy;&amp;ocy;&amp;lcy; &amp;Rcy;&amp;ocy;&amp;scy;&amp;scy;&amp;icy;&amp;icy;. 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2186"/>
            <a:ext cx="2141395" cy="262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5436096" y="372186"/>
            <a:ext cx="72008" cy="61176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&amp;ocy;&amp;bcy;&amp;ocy;&amp;icy; &amp;ncy;&amp;acy; &amp;rcy;&amp;acy;&amp;bcy;&amp;ocy;&amp;chcy;&amp;iecy;&amp;mcy; &amp;scy;&amp;tcy;&amp;ocy;&amp;lcy;&amp;iecy; - &amp;Fcy;&amp;ocy;&amp;rcy;&amp;ucy;&amp;mcy; &amp;ucy;&amp;mcy;&amp;ncy;&amp;ycy;&amp;khcy; &amp;lcy;&amp;yucy;&amp;dcy;&amp;iecy;&amp;jcy;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868" y="368747"/>
            <a:ext cx="2928477" cy="19801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505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admin &amp;Scy;&amp;ocy;&amp;vcy;&amp;iecy;&amp;tcy;&amp;ycy; &amp;gcy;&amp;rcy;&amp;icy;&amp;bcy;&amp;ncy;&amp;icy;&amp;kcy;&amp;a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69" y="4814748"/>
            <a:ext cx="2325560" cy="174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&amp;Gcy;&amp;ocy;&amp;ncy;&amp;kcy;&amp;acy; &amp;vcy;&amp;iecy;&amp;scy;&amp;iecy;&amp;lcy;&amp;acy;&amp;yacy; &amp;rcy;&amp;ocy;&amp;mcy;&amp;acy;&amp;shcy;&amp;kcy;&amp;acy; Gonkiwo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412" y="4866046"/>
            <a:ext cx="2117663" cy="181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&amp;Pcy;&amp;tcy;&amp;icy;&amp;tscy;&amp;y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61" y="539398"/>
            <a:ext cx="2555776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&amp;Kcy;&amp;ucy;&amp;rcy;&amp;softcy;&amp;iecy;&amp;zcy;&amp;ncy;&amp;ycy;&amp;iecy; &amp;icy; &amp;ncy;&amp;iecy;&amp;ocy;&amp;bcy;&amp;ycy;&amp;chcy;&amp;ncy;&amp;ycy;&amp;iecy; &amp;ncy;&amp;ocy;&amp;vcy;&amp;ocy;&amp;scy;&amp;tcy;&amp;icy; - &amp;bcy;&amp;iecy;&amp;lcy;&amp;acy;&amp;yacy; &amp;acy;&amp;kcy;&amp;ucy;&amp;lcy;&amp;a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10" y="2662390"/>
            <a:ext cx="2555774" cy="19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&amp;Ncy;&amp;iecy;&amp;fcy;&amp;rcy;&amp;ocy;&amp;lcy;&amp;iecy;&amp;pcy;&amp;icy;&amp;scy;. . &amp;Icy;&amp;ncy;&amp;fcy;&amp;ocy;&amp;rcy;&amp;mcy;&amp;acy;&amp;tscy;&amp;icy;&amp;yacy; &amp;pcy;&amp;ocy; &amp;rcy;&amp;acy;&amp;scy;&amp;tcy;&amp;iecy;&amp;ncy;&amp;icy;&amp;yucy;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28" y="3068767"/>
            <a:ext cx="2139583" cy="174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&amp;Bcy;&amp;iecy;&amp;rcy;&amp;iecy;&amp;zcy;&amp;acy; - &amp;scy;&amp;icy;&amp;mcy;&amp;vcy;&amp;ocy;&amp;lcy; &amp;Rcy;&amp;ocy;&amp;scy;&amp;scy;&amp;icy;&amp;icy;. 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2186"/>
            <a:ext cx="2141395" cy="262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29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&amp;Gcy;&amp;ocy;&amp;ncy;&amp;kcy;&amp;acy; &amp;vcy;&amp;iecy;&amp;scy;&amp;iecy;&amp;lcy;&amp;acy;&amp;yacy; &amp;rcy;&amp;ocy;&amp;mcy;&amp;acy;&amp;shcy;&amp;kcy;&amp;acy; Gonkiwo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964" y="4941168"/>
            <a:ext cx="2117663" cy="181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&amp;Pcy;&amp;tcy;&amp;icy;&amp;tscy;&amp;y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016"/>
            <a:ext cx="2555776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&amp;Kcy;&amp;ucy;&amp;rcy;&amp;softcy;&amp;iecy;&amp;zcy;&amp;ncy;&amp;ycy;&amp;iecy; &amp;icy; &amp;ncy;&amp;iecy;&amp;ocy;&amp;bcy;&amp;ycy;&amp;chcy;&amp;ncy;&amp;ycy;&amp;iecy; &amp;ncy;&amp;ocy;&amp;vcy;&amp;ocy;&amp;scy;&amp;tcy;&amp;icy; - &amp;bcy;&amp;iecy;&amp;lcy;&amp;acy;&amp;yacy; &amp;acy;&amp;kcy;&amp;ucy;&amp;lcy;&amp;a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21" y="4641437"/>
            <a:ext cx="2555774" cy="191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&amp;Ncy;&amp;iecy;&amp;fcy;&amp;rcy;&amp;ocy;&amp;lcy;&amp;iecy;&amp;pcy;&amp;icy;&amp;scy;. . &amp;Icy;&amp;ncy;&amp;fcy;&amp;ocy;&amp;rcy;&amp;mcy;&amp;acy;&amp;tscy;&amp;icy;&amp;yacy; &amp;pcy;&amp;ocy; &amp;rcy;&amp;acy;&amp;scy;&amp;tcy;&amp;iecy;&amp;ncy;&amp;icy;&amp;yucy;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044" y="3113853"/>
            <a:ext cx="2139583" cy="174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&amp;Bcy;&amp;iecy;&amp;rcy;&amp;iecy;&amp;zcy;&amp;acy; - &amp;scy;&amp;icy;&amp;mcy;&amp;vcy;&amp;ocy;&amp;lcy; &amp;Rcy;&amp;ocy;&amp;scy;&amp;scy;&amp;icy;&amp;icy;. 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72185"/>
            <a:ext cx="2141395" cy="262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819988" y="407016"/>
            <a:ext cx="3760687" cy="615315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67944" y="1628800"/>
            <a:ext cx="1080120" cy="1143000"/>
          </a:xfrm>
        </p:spPr>
        <p:txBody>
          <a:bodyPr>
            <a:noAutofit/>
          </a:bodyPr>
          <a:lstStyle/>
          <a:p>
            <a:r>
              <a:rPr lang="ru-RU" sz="15000" b="1" dirty="0" smtClean="0">
                <a:solidFill>
                  <a:srgbClr val="FF0000"/>
                </a:solidFill>
                <a:latin typeface="Arial Black" pitchFamily="34" charset="0"/>
              </a:rPr>
              <a:t>?</a:t>
            </a:r>
            <a:endParaRPr lang="ru-RU" sz="15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Picture 8" descr="admin &amp;Scy;&amp;ocy;&amp;vcy;&amp;iecy;&amp;tcy;&amp;ycy; &amp;gcy;&amp;rcy;&amp;icy;&amp;bcy;&amp;ncy;&amp;icy;&amp;kcy;&amp;acy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849" y="2930602"/>
            <a:ext cx="3061619" cy="229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75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admin &amp;Scy;&amp;ocy;&amp;vcy;&amp;iecy;&amp;tcy;&amp;ycy; &amp;gcy;&amp;rcy;&amp;icy;&amp;bcy;&amp;ncy;&amp;icy;&amp;k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122772" cy="6098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63888" y="1556792"/>
            <a:ext cx="1944216" cy="2151112"/>
          </a:xfrm>
        </p:spPr>
        <p:txBody>
          <a:bodyPr>
            <a:noAutofit/>
          </a:bodyPr>
          <a:lstStyle/>
          <a:p>
            <a:r>
              <a:rPr lang="ru-RU" sz="18000" b="1" dirty="0" smtClean="0">
                <a:solidFill>
                  <a:schemeClr val="bg1"/>
                </a:solidFill>
                <a:latin typeface="Arial Black" pitchFamily="34" charset="0"/>
              </a:rPr>
              <a:t>?</a:t>
            </a:r>
            <a:endParaRPr lang="ru-RU" sz="18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13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Царство грибов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1772816"/>
            <a:ext cx="8507288" cy="4353347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Выяснить …</a:t>
            </a:r>
          </a:p>
          <a:p>
            <a:r>
              <a:rPr lang="ru-RU" sz="5400" b="1" dirty="0" smtClean="0"/>
              <a:t>Узнать, какие …</a:t>
            </a:r>
          </a:p>
          <a:p>
            <a:r>
              <a:rPr lang="ru-RU" sz="5400" b="1" dirty="0" smtClean="0"/>
              <a:t>Учиться различать …</a:t>
            </a:r>
          </a:p>
          <a:p>
            <a:r>
              <a:rPr lang="ru-RU" sz="5400" b="1" dirty="0" smtClean="0"/>
              <a:t>Сравнить …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32856"/>
            <a:ext cx="7020272" cy="2304256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/>
              <a:t>Микология – наука, изучающая грибы</a:t>
            </a:r>
            <a:br>
              <a:rPr lang="ru-RU" sz="6000" b="1" dirty="0" smtClean="0"/>
            </a:br>
            <a:r>
              <a:rPr lang="ru-RU" i="1" dirty="0" smtClean="0"/>
              <a:t>(с греч. </a:t>
            </a:r>
            <a:r>
              <a:rPr lang="ru-RU" i="1" dirty="0" err="1"/>
              <a:t>м</a:t>
            </a:r>
            <a:r>
              <a:rPr lang="ru-RU" i="1" dirty="0" err="1" smtClean="0"/>
              <a:t>икос</a:t>
            </a:r>
            <a:r>
              <a:rPr lang="ru-RU" i="1" dirty="0" smtClean="0"/>
              <a:t> – гриб, </a:t>
            </a:r>
            <a:br>
              <a:rPr lang="ru-RU" i="1" dirty="0" smtClean="0"/>
            </a:br>
            <a:r>
              <a:rPr lang="ru-RU" i="1" dirty="0" smtClean="0"/>
              <a:t>логос – наука)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ибы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кружающий мир 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Грибы 2</Template>
  <TotalTime>713</TotalTime>
  <Words>61</Words>
  <Application>Microsoft Office PowerPoint</Application>
  <PresentationFormat>Экран (4:3)</PresentationFormat>
  <Paragraphs>27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Грибы 2</vt:lpstr>
      <vt:lpstr>Окружающий мир 9</vt:lpstr>
      <vt:lpstr>Тема Office</vt:lpstr>
      <vt:lpstr>Окружающий мир</vt:lpstr>
      <vt:lpstr>Презентация PowerPoint</vt:lpstr>
      <vt:lpstr>Презентация PowerPoint</vt:lpstr>
      <vt:lpstr>Презентация PowerPoint</vt:lpstr>
      <vt:lpstr>Презентация PowerPoint</vt:lpstr>
      <vt:lpstr>?</vt:lpstr>
      <vt:lpstr>?</vt:lpstr>
      <vt:lpstr>Царство грибов</vt:lpstr>
      <vt:lpstr>Микология – наука, изучающая грибы (с греч. микос – гриб,  логос – наука)</vt:lpstr>
      <vt:lpstr>Презентация PowerPoint</vt:lpstr>
      <vt:lpstr>Презентация PowerPoint</vt:lpstr>
      <vt:lpstr>трубчатые  грибы</vt:lpstr>
      <vt:lpstr>Всякий гриб в руки берут, но не всякий в корзину кладут.</vt:lpstr>
      <vt:lpstr>Презентация PowerPoint</vt:lpstr>
      <vt:lpstr>Презентация PowerPoint</vt:lpstr>
      <vt:lpstr>Сегодня на уроке я узнал… Я познакомился… Мне было интересно… Я задумался… Мне показалось важным… Могу похвалить своих одноклассников…</vt:lpstr>
      <vt:lpstr>Домашнее задание Учебник с.112-116</vt:lpstr>
      <vt:lpstr>Каким было общение на уроке?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40</cp:revision>
  <dcterms:created xsi:type="dcterms:W3CDTF">2014-05-25T17:25:47Z</dcterms:created>
  <dcterms:modified xsi:type="dcterms:W3CDTF">2024-11-26T17:39:22Z</dcterms:modified>
</cp:coreProperties>
</file>