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7" r:id="rId4"/>
    <p:sldId id="258" r:id="rId5"/>
    <p:sldId id="259" r:id="rId6"/>
    <p:sldId id="261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43" autoAdjust="0"/>
    <p:restoredTop sz="94713" autoAdjust="0"/>
  </p:normalViewPr>
  <p:slideViewPr>
    <p:cSldViewPr>
      <p:cViewPr varScale="1">
        <p:scale>
          <a:sx n="110" d="100"/>
          <a:sy n="110" d="100"/>
        </p:scale>
        <p:origin x="-165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F2DBD-7920-4963-9A3F-61D9422A6916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84863-8EF5-4C49-970F-01EC07CA55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F2DBD-7920-4963-9A3F-61D9422A6916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84863-8EF5-4C49-970F-01EC07CA55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F2DBD-7920-4963-9A3F-61D9422A6916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84863-8EF5-4C49-970F-01EC07CA55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F2DBD-7920-4963-9A3F-61D9422A6916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84863-8EF5-4C49-970F-01EC07CA55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F2DBD-7920-4963-9A3F-61D9422A6916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84863-8EF5-4C49-970F-01EC07CA55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F2DBD-7920-4963-9A3F-61D9422A6916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84863-8EF5-4C49-970F-01EC07CA55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F2DBD-7920-4963-9A3F-61D9422A6916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84863-8EF5-4C49-970F-01EC07CA55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F2DBD-7920-4963-9A3F-61D9422A6916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84863-8EF5-4C49-970F-01EC07CA55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F2DBD-7920-4963-9A3F-61D9422A6916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84863-8EF5-4C49-970F-01EC07CA55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F2DBD-7920-4963-9A3F-61D9422A6916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84863-8EF5-4C49-970F-01EC07CA55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F2DBD-7920-4963-9A3F-61D9422A6916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84863-8EF5-4C49-970F-01EC07CA55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CF2DBD-7920-4963-9A3F-61D9422A6916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84863-8EF5-4C49-970F-01EC07CA558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bjPvVHK1X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143000" y="-1142997"/>
            <a:ext cx="6857999" cy="91440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14414" y="1357298"/>
            <a:ext cx="635798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Классный час в 7 «В» классе на тему «Дагестан – заповедник народных      промыслов»</a:t>
            </a:r>
          </a:p>
          <a:p>
            <a:pPr algn="ctr"/>
            <a:endParaRPr lang="ru-RU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5214942" y="4572008"/>
            <a:ext cx="28575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Bahnschrift" pitchFamily="34" charset="0"/>
              </a:rPr>
              <a:t>Подготовила: классный руководитель 7 «В» класса</a:t>
            </a:r>
          </a:p>
          <a:p>
            <a:r>
              <a:rPr lang="ru-RU" sz="1400" b="1" dirty="0" err="1" smtClean="0">
                <a:solidFill>
                  <a:schemeClr val="accent6">
                    <a:lumMod val="50000"/>
                  </a:schemeClr>
                </a:solidFill>
                <a:latin typeface="Bahnschrift" pitchFamily="34" charset="0"/>
              </a:rPr>
              <a:t>Рамазанова</a:t>
            </a: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Bahnschrift" pitchFamily="34" charset="0"/>
              </a:rPr>
              <a:t> В.У.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latin typeface="Bahnschrift" pitchFamily="34" charset="0"/>
            </a:endParaRPr>
          </a:p>
        </p:txBody>
      </p:sp>
      <p:pic>
        <p:nvPicPr>
          <p:cNvPr id="7" name="Рисунок 6" descr="nboscmobqdw.jpg"/>
          <p:cNvPicPr>
            <a:picLocks noChangeAspect="1"/>
          </p:cNvPicPr>
          <p:nvPr/>
        </p:nvPicPr>
        <p:blipFill>
          <a:blip r:embed="rId3"/>
          <a:srcRect l="24528" t="5714" r="26415"/>
          <a:stretch>
            <a:fillRect/>
          </a:stretch>
        </p:blipFill>
        <p:spPr>
          <a:xfrm>
            <a:off x="1357290" y="2928934"/>
            <a:ext cx="3286148" cy="271464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bjPvVHK1X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143000" y="-1142997"/>
            <a:ext cx="6857999" cy="91440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42976" y="4643446"/>
            <a:ext cx="6858048" cy="7078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Единственное в мире место, где соль добывают, перемывая много раз песок водой из минеральных источников. 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Bahnschrift Condense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00364" y="1357298"/>
            <a:ext cx="30348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Село </a:t>
            </a:r>
            <a:r>
              <a:rPr lang="ru-RU" sz="3600" b="1" dirty="0" err="1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Кванхидатли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Bahnschrift Condensed" pitchFamily="34" charset="0"/>
            </a:endParaRPr>
          </a:p>
        </p:txBody>
      </p:sp>
      <p:pic>
        <p:nvPicPr>
          <p:cNvPr id="6" name="Рисунок 5" descr="KxkEhPHq3j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0166" y="2000240"/>
            <a:ext cx="6286544" cy="250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bjPvVHK1X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142999" y="-1143002"/>
            <a:ext cx="6857999" cy="91440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28662" y="1071546"/>
            <a:ext cx="7215238" cy="466719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Люди рассказывают, что еще в доисламские времена древний бог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Цоб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, пролетая над андийскими горами, увидел прекрасную женщину и влюбился в нее. Хищной птицей упал он с неба, но оказалось, что красавица, которая ему привиделась с высоты – тонкий профиль, хрупкие плечи, - это игра света и теней, наваждение. Бурные кудри были дубовой рощей, ложбинка между грудей – оврагом у двух холмов. Много дней лились слезы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Цоба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. И тогда солнце опустилось на землю м стерло черты его возлюбленной. Теперь на этом </a:t>
            </a:r>
            <a:r>
              <a:rPr lang="ru-RU" sz="2400" b="1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месте две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горы: Моду и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Бахарган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, а родинки, что текут с гор, - слезы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Цоба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. Эти соленые слезы просачиваются сквозь землю и пробиваются на левом берегу Андийского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Койсу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 возле села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Кванхидатли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. 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Bahnschrift Condense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bjPvVHK1X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143004" y="-1143002"/>
            <a:ext cx="6857999" cy="9144004"/>
          </a:xfrm>
          <a:prstGeom prst="rect">
            <a:avLst/>
          </a:prstGeom>
        </p:spPr>
      </p:pic>
      <p:pic>
        <p:nvPicPr>
          <p:cNvPr id="5" name="Рисунок 4" descr="hob-B89X5b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38" y="1214422"/>
            <a:ext cx="2286016" cy="4429156"/>
          </a:xfrm>
          <a:prstGeom prst="rect">
            <a:avLst/>
          </a:prstGeom>
        </p:spPr>
      </p:pic>
      <p:pic>
        <p:nvPicPr>
          <p:cNvPr id="6" name="Рисунок 5" descr="cvtY6dpc-Oc.jpg"/>
          <p:cNvPicPr>
            <a:picLocks noChangeAspect="1"/>
          </p:cNvPicPr>
          <p:nvPr/>
        </p:nvPicPr>
        <p:blipFill>
          <a:blip r:embed="rId4"/>
          <a:srcRect b="12280"/>
          <a:stretch>
            <a:fillRect/>
          </a:stretch>
        </p:blipFill>
        <p:spPr>
          <a:xfrm>
            <a:off x="3571868" y="1500174"/>
            <a:ext cx="1820158" cy="3143272"/>
          </a:xfrm>
          <a:prstGeom prst="rect">
            <a:avLst/>
          </a:prstGeom>
        </p:spPr>
      </p:pic>
      <p:pic>
        <p:nvPicPr>
          <p:cNvPr id="7" name="Рисунок 6" descr="7mIiE6m-G7w.jpg"/>
          <p:cNvPicPr>
            <a:picLocks noChangeAspect="1"/>
          </p:cNvPicPr>
          <p:nvPr/>
        </p:nvPicPr>
        <p:blipFill>
          <a:blip r:embed="rId5"/>
          <a:srcRect t="5873" b="4078"/>
          <a:stretch>
            <a:fillRect/>
          </a:stretch>
        </p:blipFill>
        <p:spPr>
          <a:xfrm>
            <a:off x="5643570" y="2071678"/>
            <a:ext cx="2366964" cy="3286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bjPvVHK1X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143000" y="-1142997"/>
            <a:ext cx="6857999" cy="914400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86116" y="1285860"/>
            <a:ext cx="19591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Аул </a:t>
            </a:r>
            <a:r>
              <a:rPr lang="ru-RU" sz="3600" b="1" dirty="0" err="1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Балхар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Bahnschrift Condensed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43042" y="4071942"/>
            <a:ext cx="6000792" cy="15696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С древних времен является центром народного творчества, сосредочением таких видов искусств, как ковроткачество и изготовление игрушек. Но особенно пользуется известностью балкарская керамика.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Bahnschrift Condensed" pitchFamily="34" charset="0"/>
            </a:endParaRPr>
          </a:p>
        </p:txBody>
      </p:sp>
      <p:pic>
        <p:nvPicPr>
          <p:cNvPr id="8" name="Рисунок 7" descr="h9b0syzyXiU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14" y="1857364"/>
            <a:ext cx="6715172" cy="2089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bjPvVHK1X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143000" y="-1142997"/>
            <a:ext cx="6857999" cy="91440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42976" y="4214818"/>
            <a:ext cx="6858048" cy="13234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Легенда гласит, что первым открыл искусство общения с глиной некий добрый 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беднях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Калкуччи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, который научил всех односельчан этому мастерству, однако самые изящные изделия получались только у женщин. Поэтому в былые времена лепкой из глины занимались исключительно женщины, а мужчины развозили готовые изделия на повозках по всему Дагестану. В настоящее время этим старинным ремеслом занимаются и женщины, и мужчины.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Bahnschrift Condensed" pitchFamily="34" charset="0"/>
            </a:endParaRPr>
          </a:p>
        </p:txBody>
      </p:sp>
      <p:pic>
        <p:nvPicPr>
          <p:cNvPr id="5" name="Рисунок 4" descr="Ovk5U776rI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7290" y="1357298"/>
            <a:ext cx="2500330" cy="2653684"/>
          </a:xfrm>
          <a:prstGeom prst="rect">
            <a:avLst/>
          </a:prstGeom>
        </p:spPr>
      </p:pic>
      <p:pic>
        <p:nvPicPr>
          <p:cNvPr id="6" name="Рисунок 5" descr="zsu17UEpzRI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9124" y="1285860"/>
            <a:ext cx="3000371" cy="27723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bjPvVHK1X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143000" y="-1142997"/>
            <a:ext cx="6857999" cy="91440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42976" y="1357298"/>
            <a:ext cx="6858048" cy="193899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Вот и наше путешествие подошло к концу. В Дагестане еще много удивительных мест и промыслов, которыми он славится во всем мире. Нам  удалось познакомиться с некоторыми из них. Каждый интересен и имеет свои отличия. Следовательно мы должны ценить, развивать богатое наследие своего народа, а также с уважением относится к культуре и обычаям другого.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Bahnschrift Condensed" pitchFamily="34" charset="0"/>
            </a:endParaRPr>
          </a:p>
        </p:txBody>
      </p:sp>
      <p:pic>
        <p:nvPicPr>
          <p:cNvPr id="5" name="Рисунок 4" descr="4l0xIPu0_Lk.jpg"/>
          <p:cNvPicPr>
            <a:picLocks noChangeAspect="1"/>
          </p:cNvPicPr>
          <p:nvPr/>
        </p:nvPicPr>
        <p:blipFill>
          <a:blip r:embed="rId3" cstate="print"/>
          <a:srcRect t="30000"/>
          <a:stretch>
            <a:fillRect/>
          </a:stretch>
        </p:blipFill>
        <p:spPr>
          <a:xfrm>
            <a:off x="1285852" y="3714752"/>
            <a:ext cx="3929090" cy="1500198"/>
          </a:xfrm>
          <a:prstGeom prst="rect">
            <a:avLst/>
          </a:prstGeom>
        </p:spPr>
      </p:pic>
      <p:pic>
        <p:nvPicPr>
          <p:cNvPr id="6" name="Рисунок 5" descr="LhWtB4m6K9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60" y="3643314"/>
            <a:ext cx="1446619" cy="192882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28728" y="5286388"/>
            <a:ext cx="1299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7 «В» класс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bjPvVHK1X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143000" y="-1142997"/>
            <a:ext cx="6857999" cy="91440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42976" y="3071810"/>
            <a:ext cx="6858048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Спасибо за внимание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Bahnschrift Condense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bjPvVHK1X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143000" y="-1142997"/>
            <a:ext cx="6857999" cy="91440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14414" y="1500174"/>
            <a:ext cx="5429288" cy="10156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Цель: создать у детей представления о многообразии существующих видов народных промыслов на территории Дагестана.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Bahnschrift Condense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3108" y="2643182"/>
            <a:ext cx="5357850" cy="286232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Задачи:</a:t>
            </a:r>
          </a:p>
          <a:p>
            <a:pPr>
              <a:buFontTx/>
              <a:buChar char="-"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с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одействовать в формировании патриотического сознания обучающегося;</a:t>
            </a:r>
          </a:p>
          <a:p>
            <a:pPr>
              <a:buFontTx/>
              <a:buChar char="-"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в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оспитывать нравственно-эстетическое отношение к миру, интерес и любовь к Родине, ее истории и культуре, ее истокам; чувство восхищения мастерством народных умельцев;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- развивать кругозор.</a:t>
            </a:r>
          </a:p>
          <a:p>
            <a:pPr>
              <a:buFontTx/>
              <a:buChar char="-"/>
            </a:pPr>
            <a:endParaRPr lang="ru-RU" sz="2000" b="1" dirty="0">
              <a:solidFill>
                <a:schemeClr val="accent6">
                  <a:lumMod val="50000"/>
                </a:schemeClr>
              </a:solidFill>
              <a:latin typeface="Bahnschrift Condense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bjPvVHK1X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143000" y="-1142997"/>
            <a:ext cx="6857999" cy="91440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42976" y="1357298"/>
            <a:ext cx="6858048" cy="13234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Дагестан богат своими умельцами. С давних времен практически каждое село Дагестана славится тем или иным ремеслом. Я предлагаю, ребята, совершить познавательное путешествие в известные центры народных промыслов.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Bahnschrift Condensed" pitchFamily="34" charset="0"/>
            </a:endParaRPr>
          </a:p>
        </p:txBody>
      </p:sp>
      <p:pic>
        <p:nvPicPr>
          <p:cNvPr id="5" name="Рисунок 4" descr="f7_yHU-DdW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290" y="2928934"/>
            <a:ext cx="6429420" cy="2636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bjPvVHK1X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143000" y="-1142997"/>
            <a:ext cx="6857999" cy="91440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14546" y="1357298"/>
            <a:ext cx="42148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Село </a:t>
            </a:r>
            <a:r>
              <a:rPr lang="ru-RU" sz="4400" b="1" dirty="0" err="1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Кужник</a:t>
            </a:r>
            <a:endParaRPr lang="ru-RU" sz="4400" b="1" dirty="0">
              <a:solidFill>
                <a:schemeClr val="accent6">
                  <a:lumMod val="50000"/>
                </a:schemeClr>
              </a:solidFill>
              <a:latin typeface="Bahnschrift Condensed" pitchFamily="34" charset="0"/>
            </a:endParaRPr>
          </a:p>
        </p:txBody>
      </p:sp>
      <p:pic>
        <p:nvPicPr>
          <p:cNvPr id="6" name="Рисунок 5" descr="DplBJpISkw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852" y="2143116"/>
            <a:ext cx="6572296" cy="214314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57356" y="4357694"/>
            <a:ext cx="5429288" cy="13234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Это место с уверенностью можно назвать самым высокогорным ковровым центром в мире. Здесь, на высоте около 1200 метров над уровнем моря, местные женщины ткут ковры ручной работы.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Bahnschrift Condense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bjPvVHK1X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143000" y="-1142997"/>
            <a:ext cx="6857999" cy="91440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1538" y="1357298"/>
            <a:ext cx="3857652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Женщины могут уделять ковроткачеству восемь-девять месяцев в году.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Bahnschrift Condense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9058" y="2857496"/>
            <a:ext cx="4071966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Краски изготавливают из трав, коры деревьев, плодов кустарников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71538" y="4643446"/>
            <a:ext cx="3714776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Благодаря разнообразию природных красителей цветовое решение дагестанских ковров очень богато.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Bahnschrift Condensed" pitchFamily="34" charset="0"/>
            </a:endParaRPr>
          </a:p>
        </p:txBody>
      </p:sp>
      <p:pic>
        <p:nvPicPr>
          <p:cNvPr id="7" name="Рисунок 6" descr="pTV_dMx55W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1357298"/>
            <a:ext cx="2643206" cy="1357322"/>
          </a:xfrm>
          <a:prstGeom prst="rect">
            <a:avLst/>
          </a:prstGeom>
        </p:spPr>
      </p:pic>
      <p:pic>
        <p:nvPicPr>
          <p:cNvPr id="8" name="Рисунок 7" descr="JWrIxS3WoO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57290" y="3571876"/>
            <a:ext cx="2500330" cy="959412"/>
          </a:xfrm>
          <a:prstGeom prst="rect">
            <a:avLst/>
          </a:prstGeom>
        </p:spPr>
      </p:pic>
      <p:sp>
        <p:nvSpPr>
          <p:cNvPr id="3074" name="AutoShape 2" descr="https://sun9-9.userapi.com/impg/vN8U5MsdTLNUVKrdKZA_h-RxFx5dI6VYKQfRKw/5gnaegIa8ao.jpg?size=564x799&amp;quality=95&amp;sign=00734c7053b30adb8cb135fe67ce7b80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 descr="5gnaegIa8ao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5326316" y="2960437"/>
            <a:ext cx="1848955" cy="3643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bjPvVHK1X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142999" y="-1143002"/>
            <a:ext cx="6857999" cy="91440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14414" y="1428736"/>
            <a:ext cx="692948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В узорах древних ковров есть очень большие секреты, признания, поручения будущим поколениям. </a:t>
            </a:r>
          </a:p>
          <a:p>
            <a:endParaRPr lang="ru-RU" dirty="0"/>
          </a:p>
        </p:txBody>
      </p:sp>
      <p:pic>
        <p:nvPicPr>
          <p:cNvPr id="5" name="Рисунок 4" descr="lwx34TQKDp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0166" y="2143116"/>
            <a:ext cx="1571636" cy="1946879"/>
          </a:xfrm>
          <a:prstGeom prst="rect">
            <a:avLst/>
          </a:prstGeom>
        </p:spPr>
      </p:pic>
      <p:sp>
        <p:nvSpPr>
          <p:cNvPr id="1026" name="AutoShape 2" descr="https://sun9-9.userapi.com/impg/vN8U5MsdTLNUVKrdKZA_h-RxFx5dI6VYKQfRKw/5gnaegIa8ao.jpg?size=564x799&amp;quality=95&amp;sign=00734c7053b30adb8cb135fe67ce7b80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rg-aitnT3a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8992" y="2071678"/>
            <a:ext cx="1785950" cy="2143141"/>
          </a:xfrm>
          <a:prstGeom prst="rect">
            <a:avLst/>
          </a:prstGeom>
        </p:spPr>
      </p:pic>
      <p:pic>
        <p:nvPicPr>
          <p:cNvPr id="7" name="Рисунок 6" descr="uswiV_FKx5c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5008" y="2071678"/>
            <a:ext cx="1928826" cy="2120570"/>
          </a:xfrm>
          <a:prstGeom prst="rect">
            <a:avLst/>
          </a:prstGeom>
        </p:spPr>
      </p:pic>
      <p:sp>
        <p:nvSpPr>
          <p:cNvPr id="1028" name="AutoShape 4" descr="https://sun9-9.userapi.com/impg/vN8U5MsdTLNUVKrdKZA_h-RxFx5dI6VYKQfRKw/5gnaegIa8ao.jpg?size=564x799&amp;quality=95&amp;sign=00734c7053b30adb8cb135fe67ce7b80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214414" y="4214818"/>
            <a:ext cx="6500857" cy="14773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По словам старожилов Дагестана знаки в виде спиралей оберегали и защищали жилище от проникновения злых духов, заключали в себе магическую силу. Знак в виде треугольника играл роль талисмана, оберегавшего человека от рождения и до самой смерти. Символ, напоминающий крючок или зеркально отраженную букву «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S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», означал благополучие, достаток, обилие.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Bahnschrift Condense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bjPvVHK1X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143000" y="-1142997"/>
            <a:ext cx="6857999" cy="91440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42976" y="1285860"/>
            <a:ext cx="6143668" cy="20313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Задание для класса: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Ребята, сейчас вам нужно разделиться на две команды. Каждой предлагается по небольшому куску белой ткани и акриловые краски. Ваша задача – создать яркий, красочный ковер с различной символикой. Вы должны записать значение каждого знака, придуманного вами, на листочке. Это должно быть напутствие для вас в будущем. Мы поместим ваши ковры и прилагающие к ним пояснительные записки в нашу капсулу будущего.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Bahnschrift Condensed" pitchFamily="34" charset="0"/>
            </a:endParaRPr>
          </a:p>
        </p:txBody>
      </p:sp>
      <p:pic>
        <p:nvPicPr>
          <p:cNvPr id="5" name="Рисунок 4" descr="mPZiwlPJ-q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5852" y="3500438"/>
            <a:ext cx="2071702" cy="2143140"/>
          </a:xfrm>
          <a:prstGeom prst="rect">
            <a:avLst/>
          </a:prstGeom>
        </p:spPr>
      </p:pic>
      <p:pic>
        <p:nvPicPr>
          <p:cNvPr id="6" name="Рисунок 5" descr="Fs2Yh9FqeD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868" y="3429000"/>
            <a:ext cx="2143140" cy="2171715"/>
          </a:xfrm>
          <a:prstGeom prst="rect">
            <a:avLst/>
          </a:prstGeom>
        </p:spPr>
      </p:pic>
      <p:pic>
        <p:nvPicPr>
          <p:cNvPr id="7" name="Рисунок 6" descr="FoX-ns9Gt6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43636" y="3286124"/>
            <a:ext cx="1659740" cy="2286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bjPvVHK1X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143000" y="-1142997"/>
            <a:ext cx="6857999" cy="91440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71802" y="1357298"/>
            <a:ext cx="25923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Аул </a:t>
            </a:r>
            <a:r>
              <a:rPr lang="ru-RU" sz="4000" dirty="0" err="1" smtClean="0">
                <a:solidFill>
                  <a:schemeClr val="accent6">
                    <a:lumMod val="50000"/>
                  </a:schemeClr>
                </a:solidFill>
              </a:rPr>
              <a:t>Кубачи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Рисунок 5" descr="xalfeMLxyx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852" y="2143116"/>
            <a:ext cx="6643734" cy="2250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42976" y="4643446"/>
            <a:ext cx="6833922" cy="8309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Является центром производства серебряных изделий с чернью,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озолотой и традиционной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кубачинской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 чеканкой.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Bahnschrift Condense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bjPvVHK1X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143000" y="-1142997"/>
            <a:ext cx="6857999" cy="91440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42976" y="1357298"/>
            <a:ext cx="6858048" cy="10156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Мировую славу принесло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кубачинским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 мастерам производство оружия, изысканно отделанного серебром, резной слоновой костью, золотой насечкой.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Bahnschrift Condensed" pitchFamily="34" charset="0"/>
            </a:endParaRPr>
          </a:p>
        </p:txBody>
      </p:sp>
      <p:pic>
        <p:nvPicPr>
          <p:cNvPr id="5" name="Рисунок 4" descr="50TCrN8gel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728" y="2571744"/>
            <a:ext cx="2143140" cy="2786082"/>
          </a:xfrm>
          <a:prstGeom prst="rect">
            <a:avLst/>
          </a:prstGeom>
        </p:spPr>
      </p:pic>
      <p:pic>
        <p:nvPicPr>
          <p:cNvPr id="6" name="Рисунок 5" descr="OxW066V8B5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71934" y="2571744"/>
            <a:ext cx="3643338" cy="2714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677</Words>
  <Application>Microsoft Office PowerPoint</Application>
  <PresentationFormat>Экран (4:3)</PresentationFormat>
  <Paragraphs>31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</cp:revision>
  <dcterms:created xsi:type="dcterms:W3CDTF">2022-03-12T12:09:43Z</dcterms:created>
  <dcterms:modified xsi:type="dcterms:W3CDTF">2022-03-12T17:50:19Z</dcterms:modified>
</cp:coreProperties>
</file>