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9" r:id="rId3"/>
    <p:sldId id="262" r:id="rId4"/>
    <p:sldId id="270" r:id="rId5"/>
    <p:sldId id="263" r:id="rId6"/>
    <p:sldId id="274" r:id="rId7"/>
    <p:sldId id="275" r:id="rId8"/>
    <p:sldId id="283" r:id="rId9"/>
    <p:sldId id="276" r:id="rId10"/>
    <p:sldId id="277" r:id="rId11"/>
    <p:sldId id="278" r:id="rId12"/>
    <p:sldId id="279" r:id="rId13"/>
    <p:sldId id="280" r:id="rId14"/>
    <p:sldId id="264" r:id="rId15"/>
    <p:sldId id="284" r:id="rId16"/>
    <p:sldId id="28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285728"/>
            <a:ext cx="7335202" cy="78581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«Экология на </a:t>
            </a:r>
            <a:r>
              <a:rPr lang="ru-RU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день»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5661248"/>
            <a:ext cx="5414926" cy="949112"/>
          </a:xfrm>
        </p:spPr>
        <p:txBody>
          <a:bodyPr>
            <a:norm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выполнила учитель начальных классов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Филиппова Валентина Валерьевна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МОУ Начальная школа п. Дубовое.</a:t>
            </a:r>
          </a:p>
          <a:p>
            <a:endParaRPr lang="ru-RU" sz="2000" dirty="0">
              <a:latin typeface="Calibri" pitchFamily="34" charset="0"/>
            </a:endParaRPr>
          </a:p>
        </p:txBody>
      </p:sp>
      <p:pic>
        <p:nvPicPr>
          <p:cNvPr id="5" name="Picture 2" descr="https://cdn.pixabay.com/photo/2014/09/18/08/43/protect-450596_12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214422"/>
            <a:ext cx="5429288" cy="3838677"/>
          </a:xfrm>
          <a:prstGeom prst="rect">
            <a:avLst/>
          </a:prstGeom>
          <a:noFill/>
        </p:spPr>
      </p:pic>
      <p:pic>
        <p:nvPicPr>
          <p:cNvPr id="6" name="Picture 2" descr="https://cdn.pixabay.com/photo/2014/09/18/08/43/protect-450596_12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95508" y="1366822"/>
            <a:ext cx="5429288" cy="38386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62074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причины глобального потепления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196752"/>
            <a:ext cx="7498080" cy="5051648"/>
          </a:xfrm>
        </p:spPr>
        <p:txBody>
          <a:bodyPr/>
          <a:lstStyle/>
          <a:p>
            <a:pPr marL="82296" indent="0">
              <a:lnSpc>
                <a:spcPts val="1500"/>
              </a:lnSpc>
              <a:buNone/>
            </a:pPr>
            <a:r>
              <a:rPr lang="ru-RU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причинами глобального 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2000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потепления являются: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20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промышленная деятельность;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20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крупные лесные пожары;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20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выбросы метана при таянии зон вечной мерзлоты;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20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солнечная активность.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7A0AC79-E12C-4C6E-B8CC-0C3E0505B0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655" y="2903115"/>
            <a:ext cx="3490356" cy="232633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C42DF1-241E-4C05-931E-195B57D719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8492" y="4664564"/>
            <a:ext cx="3434944" cy="207538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5DA0BA8-60B2-4ED0-98B7-53A0B4F860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080" y="2817873"/>
            <a:ext cx="3641608" cy="2315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2986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34082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последствия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908720"/>
            <a:ext cx="7746064" cy="5339680"/>
          </a:xfrm>
        </p:spPr>
        <p:txBody>
          <a:bodyPr>
            <a:normAutofit/>
          </a:bodyPr>
          <a:lstStyle/>
          <a:p>
            <a:pPr marL="82296" indent="0">
              <a:lnSpc>
                <a:spcPts val="2500"/>
              </a:lnSpc>
              <a:buNone/>
            </a:pPr>
            <a:r>
              <a:rPr lang="ru-RU" sz="1800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Это потянет за собой еще более глобальные последствия, чем затопление городов. Все вероятные последствия: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Повышение уровня мирового океана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Уменьшение источников пресной воды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Изменения климата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Угроза существованию горных экосистем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Усиление парникового эффекта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Рост заболеваний и эпидемий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Стихийные бедствия</a:t>
            </a:r>
          </a:p>
          <a:p>
            <a:pPr>
              <a:lnSpc>
                <a:spcPts val="1500"/>
              </a:lnSpc>
              <a:buFontTx/>
              <a:buChar char="-"/>
            </a:pPr>
            <a:endParaRPr lang="ru-RU" sz="1800" dirty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ts val="1500"/>
              </a:lnSpc>
              <a:buNone/>
            </a:pPr>
            <a:r>
              <a:rPr lang="ru-RU" sz="1800" dirty="0">
                <a:solidFill>
                  <a:srgbClr val="BF36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!!! Когда растают ледники над Антарктидой – уровень мирового океана повысится на 20 м, а исчезновение покрова над Арктикой повысит этот уровень еще на 40 м.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1800" dirty="0">
                <a:solidFill>
                  <a:srgbClr val="BF36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!!! Таяние льда приведет к тому, что многие города, такие как Венеция, Санкт-Петербург, Нью-Йорк окажутся под водой.</a:t>
            </a:r>
            <a:endParaRPr lang="ru-RU" sz="1800" dirty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61870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362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Пути решения экологической проблемы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36328" y="908720"/>
            <a:ext cx="7797360" cy="5339680"/>
          </a:xfrm>
        </p:spPr>
        <p:txBody>
          <a:bodyPr/>
          <a:lstStyle/>
          <a:p>
            <a:pPr marL="82296" indent="0">
              <a:lnSpc>
                <a:spcPts val="2500"/>
              </a:lnSpc>
              <a:buNone/>
            </a:pPr>
            <a:r>
              <a:rPr lang="ru-RU" sz="2400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Каждый год предпринимаются различные попытки, которые призваны сократить таяние льдов: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Защита ледников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Снижение выбросов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Поиск альтернативных источников энергии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Работа с зелеными растениями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0077065-FAEC-4E29-8135-A018EBA658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2924944"/>
            <a:ext cx="3270973" cy="218064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CFFF68-54AE-43EC-89C7-C89BFB96EF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4227" y="3140968"/>
            <a:ext cx="3675838" cy="2757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96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260648"/>
            <a:ext cx="7498080" cy="4824536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b="1" i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ледников от повышения температуры</a:t>
            </a:r>
          </a:p>
          <a:p>
            <a:pPr marL="0" indent="0">
              <a:buNone/>
            </a:pPr>
            <a:r>
              <a:rPr lang="ru-RU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ученые нашли новый метод, который не даст льдам растаять. Это сброс искусственного снега на льды. Снег будет сбрасываться с помощью мощных турбин на края ледников.</a:t>
            </a:r>
          </a:p>
          <a:p>
            <a:pPr marL="0" indent="0">
              <a:buNone/>
            </a:pPr>
            <a:r>
              <a:rPr lang="ru-RU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b="1" i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различных выбросов в атмосферу</a:t>
            </a:r>
          </a:p>
          <a:p>
            <a:pPr marL="82296" indent="0">
              <a:buNone/>
            </a:pPr>
            <a:r>
              <a:rPr lang="ru-RU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 Уже год за годом правительства стран и ассоциации промышленников принимают те или иные ограничительные меры, которые уменьшают выбросы CO2. Это и ограничения использования фреона, и дизельных двигателей, и бензина. Таких мер множество и регулярно появляются новые.</a:t>
            </a:r>
          </a:p>
          <a:p>
            <a:pPr marL="0" indent="0">
              <a:buNone/>
            </a:pPr>
            <a:r>
              <a:rPr lang="ru-RU" b="1" i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  Использование альтернативных источников энергии</a:t>
            </a:r>
          </a:p>
          <a:p>
            <a:pPr marL="82296" indent="0">
              <a:buNone/>
            </a:pPr>
            <a:r>
              <a:rPr lang="ru-RU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 Одной из действенных мер по уменьшению выбросов является переход на альтернативные источники энергии. Ближайшие годы растет число электромобилей, все больше используется солнечных батарей и </a:t>
            </a:r>
            <a:r>
              <a:rPr lang="ru-RU" dirty="0" err="1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ветрогенераторов</a:t>
            </a:r>
            <a:r>
              <a:rPr lang="ru-RU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b="1" i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  Высадка зеленых насаждений</a:t>
            </a:r>
          </a:p>
          <a:p>
            <a:pPr marL="0" indent="0">
              <a:buNone/>
            </a:pPr>
            <a:r>
              <a:rPr lang="ru-RU" b="1" i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На климат планеты существенно влияют леса – деревья, кусты и травы вырабатывают все кислород, который делает атмосферу чище и уменьшает парниковый эффект. Во странах приняты правительственные программы по озеленению городов и воссозданию лесов.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63ADAA4-B712-4349-9081-D2BFF89A8D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379" y="4005064"/>
            <a:ext cx="4204538" cy="273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8676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00010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Охрана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000108"/>
            <a:ext cx="7500990" cy="271464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Охрана природных ресурсов включает в себя комплекс мер, которые необходимы для сохранения природы на нашей планете. 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сохранение видового разнообразия флоры и фауны, а также на стимулирование роста численности популяций;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очищение водоемов;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сохранение лесов;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очищение атмосферы;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преодоление различных глобальны и локальных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экопроблем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2050" name="Picture 2" descr="https://avatars.mds.yandex.net/get-zen_doc/1337093/pub_5ea03f06947b27102f9efb2e_5ea03f33603e850f1fe8568d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3833791"/>
            <a:ext cx="4536313" cy="30242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2211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природоохранной деятельности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Создание безотходных и малоотходных технологий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Комплексное использование сырья и отходов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Создание более совершенных систем очистки выбросов с последующей утилизацией удаленных веществ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Использование на производствах оборотной воды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Систематический контроль за исполнением экологического законодательства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Проведение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экологичнских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экспертиз как перед строительством крупных предприятий и сооружений, так и в процессе их функционирования.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Создание заповедников, заказников, национальных парков.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Проведение конференций и симпозиумов, посвященных проблемам охраны окружающей среды на разных уровнях (от местного до международного)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Осуществление всеобщего непрерывного экологического образования и воспитания всего населения, особенно молодежи.</a:t>
            </a:r>
          </a:p>
        </p:txBody>
      </p:sp>
    </p:spTree>
    <p:extLst>
      <p:ext uri="{BB962C8B-B14F-4D97-AF65-F5344CB8AC3E}">
        <p14:creationId xmlns:p14="http://schemas.microsoft.com/office/powerpoint/2010/main" val="1545915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23" y="296652"/>
            <a:ext cx="8061977" cy="6264696"/>
          </a:xfrm>
        </p:spPr>
      </p:pic>
    </p:spTree>
    <p:extLst>
      <p:ext uri="{BB962C8B-B14F-4D97-AF65-F5344CB8AC3E}">
        <p14:creationId xmlns:p14="http://schemas.microsoft.com/office/powerpoint/2010/main" val="2058295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332656"/>
            <a:ext cx="7818072" cy="5915744"/>
          </a:xfrm>
        </p:spPr>
        <p:txBody>
          <a:bodyPr>
            <a:normAutofit/>
          </a:bodyPr>
          <a:lstStyle/>
          <a:p>
            <a:pPr marL="80963" indent="282575" algn="just">
              <a:lnSpc>
                <a:spcPts val="2500"/>
              </a:lnSpc>
              <a:buNone/>
            </a:pPr>
            <a:r>
              <a:rPr lang="ru-RU" sz="1800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</a:t>
            </a: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— естественная наука (раздел биологии) о взаимодействиях живых организмов между собой и с их средой обитания, об организации и функционировании биосистем различных уровней (популяции, сообщества, экосистемы).</a:t>
            </a:r>
          </a:p>
          <a:p>
            <a:pPr marL="80963" indent="282575" algn="just">
              <a:lnSpc>
                <a:spcPts val="2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В просторечии под экологией часто понимается состояние окружающей среды, а под экологическими проблемами — вопросы охраны окружающей среды от воздействия антропогенных факторов. </a:t>
            </a:r>
          </a:p>
          <a:p>
            <a:pPr marL="80963" indent="282575" algn="just">
              <a:lnSpc>
                <a:spcPts val="2500"/>
              </a:lnSpc>
              <a:buNone/>
            </a:pPr>
            <a:r>
              <a:rPr lang="ru-RU" sz="1800" b="1" dirty="0" err="1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Экологизм</a:t>
            </a: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— общественное движение за усиление мер охраны окружающей среды и за предотвращение разрушения среды обитания.</a:t>
            </a:r>
          </a:p>
          <a:p>
            <a:endParaRPr lang="ru-RU" sz="2000" dirty="0"/>
          </a:p>
        </p:txBody>
      </p:sp>
      <p:pic>
        <p:nvPicPr>
          <p:cNvPr id="4" name="Picture 2" descr="https://ds04.infourok.ru/uploads/ex/0ee7/000b941e-22d69f44/hello_html_5b6965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717032"/>
            <a:ext cx="4248472" cy="30482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47343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Виды, природные ресурсы: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000108"/>
            <a:ext cx="7498080" cy="5248292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по степени изученности: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125" indent="-1588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используемые</a:t>
            </a:r>
          </a:p>
          <a:p>
            <a:pPr marL="365125" indent="-1588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потенциальные</a:t>
            </a:r>
          </a:p>
          <a:p>
            <a:pPr marL="82296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2. 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исчерпаемости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7313" indent="276225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неисчерпаемые–энергия солнца, энергия ветра, сила морских приливов и отливов, внутреннее тепло Земли, воздух, осадки, вода; </a:t>
            </a:r>
          </a:p>
          <a:p>
            <a:pPr marL="365125" indent="-1588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исчерпаемые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–лесные, минеральные, земельные.</a:t>
            </a:r>
          </a:p>
          <a:p>
            <a:endParaRPr lang="ru-RU" dirty="0"/>
          </a:p>
        </p:txBody>
      </p:sp>
      <p:pic>
        <p:nvPicPr>
          <p:cNvPr id="4" name="Picture 6" descr="https://im0-tub-ru.yandex.net/i?id=9272674193d83536a173420b0f66afa8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608" y="4003324"/>
            <a:ext cx="3564222" cy="2378004"/>
          </a:xfrm>
          <a:prstGeom prst="rect">
            <a:avLst/>
          </a:prstGeom>
          <a:noFill/>
        </p:spPr>
      </p:pic>
      <p:pic>
        <p:nvPicPr>
          <p:cNvPr id="5" name="Picture 8" descr="https://im0-tub-ru.yandex.net/i?id=cd869a96f3733e4757eaa255530a5f42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58038" y="4003324"/>
            <a:ext cx="3640890" cy="24272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60648"/>
            <a:ext cx="7498080" cy="1008112"/>
          </a:xfrm>
        </p:spPr>
        <p:txBody>
          <a:bodyPr>
            <a:normAutofit fontScale="90000"/>
          </a:bodyPr>
          <a:lstStyle/>
          <a:p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 способности к возобновлению:</a:t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возобновимые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(растительность, вода в реках, животные, некоторые минеральные ресурсы, почва).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невозобновимые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(минеральные ресурсы, видовой состав животных и растений, т.е. биоразнообразие).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по возможности использования:</a:t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минеральные (топливные, рудные, нерудные);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 энергетические (энергия солнца, ветра, воды, атома, геотермическая);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 водные (поверхностные, подземные, атмосферные, льды);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 биологические (животные, растения, микроорганизмы, почвы).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https://get.wallhere.com/photo/leaves-wildlife-red-panda-tree-fauna-mammal-vertebrate-dog-breed-group-giant-panda-7140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183799"/>
            <a:ext cx="2992376" cy="2479420"/>
          </a:xfrm>
          <a:prstGeom prst="rect">
            <a:avLst/>
          </a:prstGeom>
          <a:noFill/>
        </p:spPr>
      </p:pic>
      <p:pic>
        <p:nvPicPr>
          <p:cNvPr id="9" name="Picture 4" descr="https://im0-tub-ru.yandex.net/i?id=b1ef3ed069061e661c3c7a726fa6b07e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249666"/>
            <a:ext cx="3865028" cy="23476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47029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92867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099" y="692696"/>
            <a:ext cx="8018561" cy="2592288"/>
          </a:xfrm>
        </p:spPr>
        <p:txBody>
          <a:bodyPr>
            <a:noAutofit/>
          </a:bodyPr>
          <a:lstStyle/>
          <a:p>
            <a:pPr marL="87313" indent="-4763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Водные ресурсы – вода в поверхностных водоемах и подземные воды. </a:t>
            </a:r>
          </a:p>
          <a:p>
            <a:pPr marL="87313" indent="-4763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Ресурсы животного мира – рыба и сухопутные обитатели, рациональный промысел которых не должен нарушать экологического равновесия биосферы. </a:t>
            </a:r>
          </a:p>
          <a:p>
            <a:pPr marL="87313" indent="-4763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Земельный фонд – возделываемые или пригодные к возделыванию в будущем земли. </a:t>
            </a:r>
          </a:p>
          <a:p>
            <a:pPr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Полезные ископаемые – сюда относятся руда и прочие ресурсы земной</a:t>
            </a:r>
          </a:p>
          <a:p>
            <a:pPr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коры, доступные для сырьевого или энергетического использования. </a:t>
            </a:r>
          </a:p>
          <a:p>
            <a:pPr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Фонд лесного хозяйства – леса или территории, запланированные под</a:t>
            </a:r>
          </a:p>
          <a:p>
            <a:pPr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посадку</a:t>
            </a:r>
          </a:p>
          <a:p>
            <a:pPr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лесов.</a:t>
            </a:r>
          </a:p>
          <a:p>
            <a:endParaRPr lang="ru-RU" sz="1800" dirty="0"/>
          </a:p>
          <a:p>
            <a:pPr marL="87313" indent="-4763" algn="just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1800" dirty="0"/>
          </a:p>
          <a:p>
            <a:endParaRPr lang="ru-RU" sz="1800" dirty="0"/>
          </a:p>
        </p:txBody>
      </p:sp>
      <p:pic>
        <p:nvPicPr>
          <p:cNvPr id="9" name="Picture 6" descr="https://ic.pics.livejournal.com/arbitr57/22667896/1487272/1487272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1320" y="3692535"/>
            <a:ext cx="3267627" cy="2472769"/>
          </a:xfrm>
          <a:prstGeom prst="rect">
            <a:avLst/>
          </a:prstGeom>
          <a:noFill/>
        </p:spPr>
      </p:pic>
      <p:pic>
        <p:nvPicPr>
          <p:cNvPr id="11" name="Picture 2" descr="https://pandia.ru/text/82/089/images/img5_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2088" y="3717032"/>
            <a:ext cx="3847291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загрязнения экологии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908720"/>
            <a:ext cx="7498080" cy="5339680"/>
          </a:xfrm>
        </p:spPr>
        <p:txBody>
          <a:bodyPr/>
          <a:lstStyle/>
          <a:p>
            <a:pPr marL="82296" indent="0">
              <a:buNone/>
            </a:pPr>
            <a:r>
              <a:rPr lang="ru-RU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i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несколько видов загрязнения экологии: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Химическое загрязнение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Механическое загрязнение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Изменение физических характеристик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Биологическое загрязнение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B00B657-F3AE-4CED-B478-CA4143710C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404" y="2924944"/>
            <a:ext cx="3562947" cy="228074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208547-C78D-47EF-A62D-DC1F333277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6544" y="4221088"/>
            <a:ext cx="3344021" cy="2508016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dk1"/>
          </a:fillRef>
          <a:effectRef idx="0">
            <a:scrgbClr r="0" g="0" b="0"/>
          </a:effectRef>
          <a:fontRef idx="major"/>
        </p:style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E0444BC-F978-4263-BF2A-890EC1CA2F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2159" y="2924944"/>
            <a:ext cx="2925597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84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06090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последствия загрязнения экологии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124744"/>
            <a:ext cx="7498080" cy="5123656"/>
          </a:xfrm>
        </p:spPr>
        <p:txBody>
          <a:bodyPr>
            <a:normAutofit/>
          </a:bodyPr>
          <a:lstStyle/>
          <a:p>
            <a:pPr marL="82296" indent="0">
              <a:lnSpc>
                <a:spcPts val="2000"/>
              </a:lnSpc>
              <a:buNone/>
            </a:pPr>
            <a:r>
              <a:rPr lang="ru-RU" sz="1800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Из-за вмешательства человека происходит: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смена климата на Земле (процесс глобального потепления начался давно, но в двадцатом веке темпы выросли);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разрушение озонового слоя планеты;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нехватка пресной воды;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истощение почв;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уменьшение биологического разнообразия.</a:t>
            </a:r>
          </a:p>
          <a:p>
            <a:pPr marL="82296" indent="0">
              <a:lnSpc>
                <a:spcPts val="2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Большинство людей не принимают проблему ухудшения экологии как свою личную, считая, что его происходящее вокруг не касается. Между тем последствия нерационального поведения человека представляют серьезную опасность для природы.</a:t>
            </a:r>
          </a:p>
          <a:p>
            <a:endParaRPr lang="ru-RU" sz="18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D5EFCD4-0DB4-492D-ADF1-51968454E8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4005064"/>
            <a:ext cx="3528392" cy="27133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896" y="4389374"/>
            <a:ext cx="3089920" cy="231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972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602048" cy="3154362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Проблемы озонового слоя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В результате деятельности человека в атмосферу выбрасываются вещества, разрушающие озон (угарный газ, оксиды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озота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фреон…). Это приводит к возникновению «озоновых дыр» и Земля лишается защитного озонового слоя от губительных для всех живого жестких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ультрофиолетовых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лучей. 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Не последняя роль в разрушении озонового слоя принадлежит воздействию сверхзвуковых самолетов и запуску искусственных спутников Земли.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Озоновые дыры обнаружены над Северным и Южным полюсами Земли, над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Артактидой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над Якутией, республикой Коми, в районе Дальнего востока.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636772"/>
            <a:ext cx="3813419" cy="286006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717032"/>
            <a:ext cx="3728612" cy="2796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499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климата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764704"/>
            <a:ext cx="7848872" cy="4968552"/>
          </a:xfrm>
        </p:spPr>
        <p:txBody>
          <a:bodyPr>
            <a:normAutofit/>
          </a:bodyPr>
          <a:lstStyle/>
          <a:p>
            <a:pPr marL="82296" indent="0">
              <a:lnSpc>
                <a:spcPts val="2500"/>
              </a:lnSpc>
              <a:buNone/>
            </a:pPr>
            <a:r>
              <a:rPr lang="ru-RU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Таяние ледников в Арктике сегодня представляет существенную проблему, которая вызвана многими факторами и при этом имеет далеко идущие последствия. Таяние льда в Арктике – главный индикатор глобального потепления, выброса большого объема парниковых газов.</a:t>
            </a:r>
          </a:p>
          <a:p>
            <a:pPr marL="82296" indent="0">
              <a:lnSpc>
                <a:spcPts val="2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На Земле постепенно повышается температура, это явление ведет к таянию ледников, уровень вод в мировом океане поднимается. Если процесс глобального потепления не остановить, часть суши скроется под водой. Повышение температуры для обитателей северного и южного полюсов грозит тем, что они останутся без привычной для себя среды обитания, что приведет к вымиранию видов.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D82BEDF-6E66-4B64-BF31-FB372AA39C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5976" y="4077072"/>
            <a:ext cx="3996445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0174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306</TotalTime>
  <Words>1150</Words>
  <Application>Microsoft Office PowerPoint</Application>
  <PresentationFormat>Экран (4:3)</PresentationFormat>
  <Paragraphs>94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«Экология на каждый день»</vt:lpstr>
      <vt:lpstr>Презентация PowerPoint</vt:lpstr>
      <vt:lpstr>Виды, природные ресурсы: </vt:lpstr>
      <vt:lpstr>            3. по способности к возобновлению:    - возобновимые  (растительность, вода в реках, животные, некоторые минеральные ресурсы, почва).     - невозобновимые  (минеральные ресурсы, видовой состав животных и растений, т.е. биоразнообразие).  4. по возможности использования:     - минеральные (топливные, рудные, нерудные);     - энергетические (энергия солнца, ветра, воды, атома, геотермическая);     - водные (поверхностные, подземные, атмосферные, льды);     - биологические (животные, растения, микроорганизмы, почвы). </vt:lpstr>
      <vt:lpstr>Использование</vt:lpstr>
      <vt:lpstr>Виды загрязнения экологии</vt:lpstr>
      <vt:lpstr>Возможные последствия загрязнения экологии</vt:lpstr>
      <vt:lpstr>           Проблемы озонового слоя.      В результате деятельности человека в атмосферу выбрасываются вещества, разрушающие озон (угарный газ, оксиды озота, фреон…). Это приводит к возникновению «озоновых дыр» и Земля лишается защитного озонового слоя от губительных для всех живого жестких ультрофиолетовых лучей.       Не последняя роль в разрушении озонового слоя принадлежит воздействию сверхзвуковых самолетов и запуску искусственных спутников Земли.      Озоновые дыры обнаружены над Северным и Южным полюсами Земли, над Артактидой, над Якутией, республикой Коми, в районе Дальнего востока.</vt:lpstr>
      <vt:lpstr>Изменение климата</vt:lpstr>
      <vt:lpstr>Основные причины глобального потепления</vt:lpstr>
      <vt:lpstr>Возможные последствия </vt:lpstr>
      <vt:lpstr>Пути решения экологической проблемы</vt:lpstr>
      <vt:lpstr>Презентация PowerPoint</vt:lpstr>
      <vt:lpstr>Охрана</vt:lpstr>
      <vt:lpstr>Основные направления природоохранной деятельности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Природные ресурсы</dc:title>
  <dc:creator>ДИАНА</dc:creator>
  <cp:lastModifiedBy>Пользователь</cp:lastModifiedBy>
  <cp:revision>43</cp:revision>
  <dcterms:created xsi:type="dcterms:W3CDTF">2021-05-12T13:36:22Z</dcterms:created>
  <dcterms:modified xsi:type="dcterms:W3CDTF">2022-03-24T07:38:31Z</dcterms:modified>
</cp:coreProperties>
</file>