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84" r:id="rId2"/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300" r:id="rId11"/>
    <p:sldId id="297" r:id="rId12"/>
    <p:sldId id="299" r:id="rId13"/>
    <p:sldId id="30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1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492565-DF92-48DE-AED9-8B0004D0AB8A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B830F8-F89E-4873-B929-7D37E266FC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251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2C70B-B899-481C-803E-0EFF7A384A02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37EF5-E11D-45BC-A7C2-6080A0ABA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2C70B-B899-481C-803E-0EFF7A384A02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37EF5-E11D-45BC-A7C2-6080A0ABA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2C70B-B899-481C-803E-0EFF7A384A02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37EF5-E11D-45BC-A7C2-6080A0ABA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2C70B-B899-481C-803E-0EFF7A384A02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37EF5-E11D-45BC-A7C2-6080A0ABA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2C70B-B899-481C-803E-0EFF7A384A02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37EF5-E11D-45BC-A7C2-6080A0ABA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2C70B-B899-481C-803E-0EFF7A384A02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37EF5-E11D-45BC-A7C2-6080A0ABA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2C70B-B899-481C-803E-0EFF7A384A02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37EF5-E11D-45BC-A7C2-6080A0ABA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2C70B-B899-481C-803E-0EFF7A384A02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37EF5-E11D-45BC-A7C2-6080A0ABA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2C70B-B899-481C-803E-0EFF7A384A02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37EF5-E11D-45BC-A7C2-6080A0ABA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2C70B-B899-481C-803E-0EFF7A384A02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37EF5-E11D-45BC-A7C2-6080A0ABA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2C70B-B899-481C-803E-0EFF7A384A02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37EF5-E11D-45BC-A7C2-6080A0ABA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2C70B-B899-481C-803E-0EFF7A384A02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37EF5-E11D-45BC-A7C2-6080A0ABA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elenaranko.ucoz.ru/_ld/0/400218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9676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214290"/>
            <a:ext cx="8643998" cy="86177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ru-RU" sz="1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дошкольное образовательное учреждение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детский сад № 9 «Черепашка»</a:t>
            </a:r>
          </a:p>
          <a:p>
            <a:pPr algn="ctr"/>
            <a:endParaRPr lang="ru-RU" sz="1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«Лучшее тематическое </a:t>
            </a:r>
          </a:p>
          <a:p>
            <a:pPr algn="ctr"/>
            <a:r>
              <a:rPr lang="ru-RU" sz="2400" b="1" dirty="0" smtClean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родительское собрание </a:t>
            </a:r>
          </a:p>
          <a:p>
            <a:pPr algn="ctr"/>
            <a:r>
              <a:rPr lang="ru-RU" sz="2400" b="1" dirty="0" smtClean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нетрадиционной формы по теме </a:t>
            </a:r>
          </a:p>
          <a:p>
            <a:pPr algn="ctr"/>
            <a:r>
              <a:rPr lang="ru-RU" sz="2400" b="1" dirty="0" smtClean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«Семья – основа воспитания»</a:t>
            </a:r>
          </a:p>
          <a:p>
            <a:pPr algn="ctr"/>
            <a:endParaRPr lang="ru-RU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b="1" dirty="0" smtClean="0">
              <a:solidFill>
                <a:srgbClr val="7030A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b="1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Разработала:  </a:t>
            </a:r>
            <a:endParaRPr lang="ru-RU" sz="1600" b="1" dirty="0" smtClean="0"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b="1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воспитатель </a:t>
            </a:r>
            <a:endParaRPr lang="ru-RU" sz="1600" b="1" dirty="0" smtClean="0"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b="1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Нефедова </a:t>
            </a:r>
            <a:r>
              <a:rPr lang="ru-RU" sz="1600" b="1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Т. В.</a:t>
            </a:r>
          </a:p>
          <a:p>
            <a:pPr algn="r"/>
            <a:endParaRPr lang="ru-RU" sz="1600" b="1" dirty="0" smtClean="0"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b="1" dirty="0" smtClean="0"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b="1" dirty="0" smtClean="0"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b="1" dirty="0" smtClean="0"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b="1" dirty="0" smtClean="0"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г. Радужный</a:t>
            </a:r>
          </a:p>
          <a:p>
            <a:pPr algn="r"/>
            <a:endParaRPr lang="ru-RU" sz="1600" b="1" dirty="0" smtClean="0"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b="1" dirty="0" smtClean="0"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b="1" dirty="0" smtClean="0"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b="1" dirty="0" smtClean="0">
              <a:solidFill>
                <a:srgbClr val="7030A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b="1" dirty="0" smtClean="0">
              <a:solidFill>
                <a:srgbClr val="7030A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b="1" dirty="0" smtClean="0">
              <a:solidFill>
                <a:srgbClr val="7030A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solidFill>
                <a:srgbClr val="7030A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b1.culture.ru/c/39659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3467614"/>
            <a:ext cx="4236854" cy="2318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elenaranko.ucoz.ru/_ld/0/400218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9676" cy="6858000"/>
          </a:xfrm>
          <a:prstGeom prst="rect">
            <a:avLst/>
          </a:prstGeom>
          <a:noFill/>
        </p:spPr>
      </p:pic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3108" y="285728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– тур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Заморочки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 бочки»</a:t>
            </a:r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785794"/>
            <a:ext cx="7572428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Как зовут ту, что дала нам жизнь (Мать)</a:t>
            </a: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Брат отца или матери (Дядя)</a:t>
            </a: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Сын моего ребенка (Внук)</a:t>
            </a: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Сколько поколений считается родней (Семь)</a:t>
            </a: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Мать моей бабушки (Прабабушка)</a:t>
            </a: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Сестра мамы и папы (Тетя)</a:t>
            </a: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Сын моей матери (Брат)</a:t>
            </a: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Мой родитель (Отец)</a:t>
            </a: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Девочка, которая имеет моих родителей (Сестра)</a:t>
            </a: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«Святая кровь» - мать мужа (Свекровь)</a:t>
            </a: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Отец мужа (Свекор)</a:t>
            </a: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Мой наследник (Сын)</a:t>
            </a:r>
            <a:endParaRPr lang="ru-RU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Сын моей сестры или брата (Племянник)</a:t>
            </a:r>
            <a:b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https://thumbs.dreamstime.com/z/%D1%81%D0%B5%D0%BC%D1%8C%D1%8F-%D0%B5%D1%82%D0%B5%D0%B9-44609843.jpg"/>
          <p:cNvPicPr/>
          <p:nvPr/>
        </p:nvPicPr>
        <p:blipFill>
          <a:blip r:embed="rId3"/>
          <a:srcRect b="8766"/>
          <a:stretch>
            <a:fillRect/>
          </a:stretch>
        </p:blipFill>
        <p:spPr bwMode="auto">
          <a:xfrm>
            <a:off x="4643438" y="3500438"/>
            <a:ext cx="4124327" cy="2990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elenaranko.ucoz.ru/_ld/0/400218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967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57422" y="285728"/>
            <a:ext cx="49292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– тур «Магазин игрушек»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administrator.Admin\Desktop\собрание\_DSC0193.JPG"/>
          <p:cNvPicPr/>
          <p:nvPr/>
        </p:nvPicPr>
        <p:blipFill>
          <a:blip r:embed="rId3" cstate="print"/>
          <a:srcRect r="9169"/>
          <a:stretch>
            <a:fillRect/>
          </a:stretch>
        </p:blipFill>
        <p:spPr bwMode="auto">
          <a:xfrm>
            <a:off x="642910" y="857232"/>
            <a:ext cx="3786214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administrator.Admin\Desktop\собрание\_DSC0237.JPG"/>
          <p:cNvPicPr/>
          <p:nvPr/>
        </p:nvPicPr>
        <p:blipFill>
          <a:blip r:embed="rId4" cstate="print"/>
          <a:srcRect t="15865" r="25273" b="3125"/>
          <a:stretch>
            <a:fillRect/>
          </a:stretch>
        </p:blipFill>
        <p:spPr bwMode="auto">
          <a:xfrm>
            <a:off x="4786314" y="3714752"/>
            <a:ext cx="4000511" cy="28280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Облако 9"/>
          <p:cNvSpPr/>
          <p:nvPr/>
        </p:nvSpPr>
        <p:spPr>
          <a:xfrm>
            <a:off x="4643438" y="714356"/>
            <a:ext cx="4143404" cy="2571768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Мои первые игрушки – 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Ну конечно, погремушки!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Смотрю на них внимательно,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Ах, как же занимательно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http://img2.izobility.net/9b7e589b-32ca-4b4d-88d7-4c07b9251f00.original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214414" y="4143380"/>
            <a:ext cx="250033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elenaranko.ucoz.ru/_ld/0/400218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9676" cy="6858000"/>
          </a:xfrm>
          <a:prstGeom prst="rect">
            <a:avLst/>
          </a:prstGeom>
          <a:noFill/>
        </p:spPr>
      </p:pic>
      <p:pic>
        <p:nvPicPr>
          <p:cNvPr id="3" name="Рисунок 2" descr="C:\Users\administrator.Admin\Desktop\собрание\_DSC024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857232"/>
            <a:ext cx="5193532" cy="37242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5058" name="Picture 2" descr="http://img1.liveinternet.ru/images/attach/b/4/102/912/102912067_domik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5000636"/>
            <a:ext cx="8369802" cy="1428760"/>
          </a:xfrm>
          <a:prstGeom prst="rect">
            <a:avLst/>
          </a:prstGeom>
          <a:noFill/>
        </p:spPr>
      </p:pic>
      <p:pic>
        <p:nvPicPr>
          <p:cNvPr id="45060" name="Picture 4" descr="http://img1.liveinternet.ru/images/attach/c/5/88/400/88400503__05_sharuy_serdechk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43834" y="642918"/>
            <a:ext cx="1000132" cy="305277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0" name="Picture 8" descr="http://presentaci.ru/uploads/3880_367405.png"/>
          <p:cNvPicPr>
            <a:picLocks noChangeAspect="1" noChangeArrowheads="1"/>
          </p:cNvPicPr>
          <p:nvPr/>
        </p:nvPicPr>
        <p:blipFill>
          <a:blip r:embed="rId2">
            <a:lum bright="20000" contrast="20000"/>
          </a:blip>
          <a:srcRect l="20116" t="28462" r="22595" b="10839"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ln w="190500" cap="sq">
            <a:solidFill>
              <a:schemeClr val="accent2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0" y="500042"/>
            <a:ext cx="9358346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b="1" spc="50" dirty="0">
              <a:ln w="11430"/>
              <a:solidFill>
                <a:srgbClr val="FF00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elenaranko.ucoz.ru/_ld/0/400218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9676" cy="6858000"/>
          </a:xfrm>
          <a:prstGeom prst="rect">
            <a:avLst/>
          </a:prstGeom>
          <a:noFill/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285720" y="285728"/>
            <a:ext cx="8501122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Актуальность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Родители – главные воспитатели своих детей. Все другие социальные институты, в то числе и дошкольные образовательные учреждения, призваны помочь, поддержать, направить, дополнить их воспитательную деятельность.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Практика показывает, что далеко не все семьи в полной мере реализуют весь комплекс возможностей разумного воздействия на ребенка. Причины разные: одни семьи не хотят воспитывать ребенка, другие не умеют этого делать, третьи не понимают, зачем это нужно. Во всех случаях современным родителям необходима квалифицированная помощь дошкольного учреждения. Общие и групповые родительские собрания – постоянная форма взаимодействия с родителями.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Несомненное, использование нетрадиционной методики проведения, следование принципам вариативности родительских собраний позволяет добиться положительных результатов во взаимодействии с родителями, повысить их педагогическую культуру к вопросам воспитания детей.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Родители будут с радостью идти на родительское собрание, зная, что будет что – то интересное, игровое. С интересом относятся родители к текстовым материалам, рекомендациям, советам.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Родителям будут интересны ответы на волнующие темы, обсуждаемые педагогические ситуации, на что надо обратить особое внимание и каким образом помочь ребенку.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Родительские собрания сближают педагога и родителей, приближают семью к саду, помогают определить оптимальные пути воздействия в воспитательном влиянии на ребенка.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Подобная модель работы с семьей позволяет сотрудничать с родителями, не имеющими выраженной образовательной заинтересованности, полагающими, что для воспитания собственных детей им достаточно знаний и опыта.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Таким образом, содержания и формы работы с семьей в ДОУ должны отличаться разнообразием. Жизненные задачи диктуют потребность в тех или иных знаниях. И задача каждого педагогического коллектива – уметь быть чуткими к запросам семьи и компетентности в решении современных задач воспитания и образования.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elenaranko.ucoz.ru/_ld/0/400218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9676" cy="6858000"/>
          </a:xfrm>
          <a:prstGeom prst="rect">
            <a:avLst/>
          </a:prstGeom>
          <a:noFill/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57158" y="285728"/>
            <a:ext cx="842968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Создать условия для повышения педагогической культуры родителей по установлению единых согласованных действий со стороны семьи и детского сада.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Создать атмосферу общности интересов родителей воспитанников и педагогов.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Повышать педагогическую компетентность родителей воспитанников по проблемам социально-нравственного воспитания и обучения детей.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Способствовать созданию и поддержанию благоприятного психологического климата в семье.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Поддерживать желание родителей активно участвовать в жизни детского сада.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elenaranko.ucoz.ru/_ld/0/400218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24" y="0"/>
            <a:ext cx="9119676" cy="6858000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4786314" y="214290"/>
            <a:ext cx="3929090" cy="2286016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072066" y="857232"/>
            <a:ext cx="35719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«Семья – источник вдохновения,</a:t>
            </a:r>
            <a:b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Где рядом взрослые и дети,</a:t>
            </a:r>
            <a:b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семье от всех невзгод спасение,</a:t>
            </a:r>
            <a:b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Здесь друг за друга все в ответе».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Home\Desktop\собрание\_DSC0200.JPG"/>
          <p:cNvPicPr/>
          <p:nvPr/>
        </p:nvPicPr>
        <p:blipFill>
          <a:blip r:embed="rId3" cstate="print"/>
          <a:srcRect t="10337" r="3795" b="10817"/>
          <a:stretch>
            <a:fillRect/>
          </a:stretch>
        </p:blipFill>
        <p:spPr bwMode="auto">
          <a:xfrm>
            <a:off x="1928794" y="3143248"/>
            <a:ext cx="5572144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elenaranko.ucoz.ru/_ld/0/400218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24" y="0"/>
            <a:ext cx="9119676" cy="6858000"/>
          </a:xfrm>
          <a:prstGeom prst="rect">
            <a:avLst/>
          </a:prstGeom>
          <a:noFill/>
        </p:spPr>
      </p:pic>
      <p:pic>
        <p:nvPicPr>
          <p:cNvPr id="8" name="Рисунок 7" descr="C:\Users\administrator.Admin\Desktop\собрание\_DSC02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571612"/>
            <a:ext cx="5572164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Лента лицом вниз 8"/>
          <p:cNvSpPr/>
          <p:nvPr/>
        </p:nvSpPr>
        <p:spPr>
          <a:xfrm rot="853884">
            <a:off x="331899" y="5247348"/>
            <a:ext cx="3857652" cy="857256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«Крепыши»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Лента лицом вниз 11"/>
          <p:cNvSpPr/>
          <p:nvPr/>
        </p:nvSpPr>
        <p:spPr>
          <a:xfrm rot="20430307">
            <a:off x="5033093" y="5119690"/>
            <a:ext cx="3857652" cy="857256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«Дружная семейка»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42976" y="428604"/>
            <a:ext cx="7643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команды разделились,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работу дружно мы включились!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elenaranko.ucoz.ru/_ld/0/400218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9676" cy="6858000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142976" y="428604"/>
            <a:ext cx="721520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– тур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Разминка «Мудрые мысли»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57158" y="857232"/>
            <a:ext cx="842968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70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тот отец - мать, кто родил, а тот,… (кто вспоил, вскормил, да добру научил)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70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 без воспитания – …  (тело без души)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70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Дитятко – что тесто: …(как замесил, так и выросло)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70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Детей наказывай стыдом…, (а не кнутом)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70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тот богат, ко много имеет, а тот…(кто много дает)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70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Лучше плакать в детстве,…(чем в старости)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70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Добрый пример лучше… (ста слов)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70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Гни дерево, пока гнется, учи дитятко,… (пока слушается)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70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молодого, как из воска:…(что хочешь, то и вылепишь)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70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что и клад, коли… (в семье лад)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70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Семья сильна, когда… (над ней крыша одна)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4" descr="https://kak2z.ru/my_img/img/2015/10/10/48a4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4500570"/>
            <a:ext cx="1875247" cy="21777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elenaranko.ucoz.ru/_ld/0/400218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24" y="0"/>
            <a:ext cx="911967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285729"/>
            <a:ext cx="8501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– тур Домашнее задание «Визитная карточка»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лнце 5"/>
          <p:cNvSpPr/>
          <p:nvPr/>
        </p:nvSpPr>
        <p:spPr>
          <a:xfrm>
            <a:off x="857224" y="857232"/>
            <a:ext cx="7572428" cy="5429288"/>
          </a:xfrm>
          <a:prstGeom prst="sun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Всегда будьте вместе, любовь берегите, 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Обиды и ссоры подальше гоните, 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Хотим, чтоб про вас говорили друзья: 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Какая хорошая эта семья! 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administrator.Admin\Desktop\собрание\_DSC0221.JPG"/>
          <p:cNvPicPr/>
          <p:nvPr/>
        </p:nvPicPr>
        <p:blipFill>
          <a:blip r:embed="rId3" cstate="print"/>
          <a:srcRect l="13560" r="17627"/>
          <a:stretch>
            <a:fillRect/>
          </a:stretch>
        </p:blipFill>
        <p:spPr bwMode="auto">
          <a:xfrm>
            <a:off x="6429388" y="4214818"/>
            <a:ext cx="2428892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administrator.Admin\Desktop\собрание\_DSC0216.JPG"/>
          <p:cNvPicPr/>
          <p:nvPr/>
        </p:nvPicPr>
        <p:blipFill>
          <a:blip r:embed="rId4" cstate="print"/>
          <a:srcRect r="4561"/>
          <a:stretch>
            <a:fillRect/>
          </a:stretch>
        </p:blipFill>
        <p:spPr bwMode="auto">
          <a:xfrm>
            <a:off x="6357950" y="857232"/>
            <a:ext cx="2428892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:\Users\administrator.Admin\Desktop\собрание\_DSC0210.JPG"/>
          <p:cNvPicPr/>
          <p:nvPr/>
        </p:nvPicPr>
        <p:blipFill>
          <a:blip r:embed="rId5" cstate="print"/>
          <a:srcRect l="9958" r="22908"/>
          <a:stretch>
            <a:fillRect/>
          </a:stretch>
        </p:blipFill>
        <p:spPr bwMode="auto">
          <a:xfrm>
            <a:off x="357158" y="857232"/>
            <a:ext cx="2500330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C:\Users\administrator.Admin\Desktop\собрание\_DSC0212.JPG"/>
          <p:cNvPicPr/>
          <p:nvPr/>
        </p:nvPicPr>
        <p:blipFill>
          <a:blip r:embed="rId6" cstate="print"/>
          <a:srcRect r="18165"/>
          <a:stretch>
            <a:fillRect/>
          </a:stretch>
        </p:blipFill>
        <p:spPr bwMode="auto">
          <a:xfrm>
            <a:off x="285720" y="4357694"/>
            <a:ext cx="2857488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elenaranko.ucoz.ru/_ld/0/400218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9676" cy="6858000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500166" y="285728"/>
            <a:ext cx="63579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– тур «Ассоциации»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85720" y="714356"/>
            <a:ext cx="842968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Если семья - это постройка, то она 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Если семья - это цвет, то она 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Если семья - это музыка, то она 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Если семья - это геометрическая фигура, то она 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Если семья - это название фильма, то она 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Если семья -  это настроение, то она 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Если семья - это страна, то она называется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Если семья -  это фрукт, то это…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Если семья - это известный литературный персонаж, то это….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Если семья -  это животное, то это….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changeonelife.ru/wp-content/uploads/2015/04/Lovely_illustration_of_Happy_family_on_sofa_wallcoo.com_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3714752"/>
            <a:ext cx="5357850" cy="31432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elenaranko.ucoz.ru/_ld/0/400218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24" y="214290"/>
            <a:ext cx="9119676" cy="6858000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57158" y="357166"/>
            <a:ext cx="77867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– тур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Карусель проблем»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administrator.Admin\Desktop\собрание\_DSC022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214818"/>
            <a:ext cx="3752853" cy="23590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administrator.Admin\Desktop\собрание\_DSC0232.JPG"/>
          <p:cNvPicPr/>
          <p:nvPr/>
        </p:nvPicPr>
        <p:blipFill>
          <a:blip r:embed="rId4" cstate="print"/>
          <a:srcRect l="7059" t="20044" r="12500"/>
          <a:stretch>
            <a:fillRect/>
          </a:stretch>
        </p:blipFill>
        <p:spPr bwMode="auto">
          <a:xfrm>
            <a:off x="500034" y="1214422"/>
            <a:ext cx="3838575" cy="25473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16-конечная звезда 8"/>
          <p:cNvSpPr/>
          <p:nvPr/>
        </p:nvSpPr>
        <p:spPr>
          <a:xfrm>
            <a:off x="4786314" y="1071546"/>
            <a:ext cx="4071966" cy="2428892"/>
          </a:xfrm>
          <a:prstGeom prst="star16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Вновь задание выполняем, </a:t>
            </a:r>
          </a:p>
          <a:p>
            <a:pPr algn="ctr"/>
            <a:r>
              <a:rPr lang="ru-RU" sz="2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Все проблемы мы решаем!</a:t>
            </a:r>
            <a:endParaRPr lang="ru-RU" sz="21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http://www.lewamack.com/Facebook/Pics/Confused-Surprised-Shocked-Q/Question-animated-smiley_question_hw.gif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3967090"/>
            <a:ext cx="2750476" cy="2748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</TotalTime>
  <Words>836</Words>
  <Application>Microsoft Office PowerPoint</Application>
  <PresentationFormat>Экран (4:3)</PresentationFormat>
  <Paragraphs>100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Пользователь Windows</cp:lastModifiedBy>
  <cp:revision>93</cp:revision>
  <dcterms:created xsi:type="dcterms:W3CDTF">2017-03-31T11:10:22Z</dcterms:created>
  <dcterms:modified xsi:type="dcterms:W3CDTF">2024-12-03T09:55:40Z</dcterms:modified>
</cp:coreProperties>
</file>