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xlsx" ContentType="application/vnd.openxmlformats-officedocument.spreadsheetml.sheet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rawings/drawing1.xml" ContentType="application/vnd.openxmlformats-officedocument.drawingml.chartshape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35"/>
  </p:notesMasterIdLst>
  <p:sldIdLst>
    <p:sldId id="256" r:id="rId2"/>
    <p:sldId id="287" r:id="rId3"/>
    <p:sldId id="257" r:id="rId4"/>
    <p:sldId id="267" r:id="rId5"/>
    <p:sldId id="288" r:id="rId6"/>
    <p:sldId id="289" r:id="rId7"/>
    <p:sldId id="290" r:id="rId8"/>
    <p:sldId id="278" r:id="rId9"/>
    <p:sldId id="279" r:id="rId10"/>
    <p:sldId id="274" r:id="rId11"/>
    <p:sldId id="272" r:id="rId12"/>
    <p:sldId id="276" r:id="rId13"/>
    <p:sldId id="277" r:id="rId14"/>
    <p:sldId id="292" r:id="rId15"/>
    <p:sldId id="293" r:id="rId16"/>
    <p:sldId id="294" r:id="rId17"/>
    <p:sldId id="295" r:id="rId18"/>
    <p:sldId id="264" r:id="rId19"/>
    <p:sldId id="284" r:id="rId20"/>
    <p:sldId id="269" r:id="rId21"/>
    <p:sldId id="285" r:id="rId22"/>
    <p:sldId id="296" r:id="rId23"/>
    <p:sldId id="281" r:id="rId24"/>
    <p:sldId id="263" r:id="rId25"/>
    <p:sldId id="282" r:id="rId26"/>
    <p:sldId id="280" r:id="rId27"/>
    <p:sldId id="258" r:id="rId28"/>
    <p:sldId id="261" r:id="rId29"/>
    <p:sldId id="297" r:id="rId30"/>
    <p:sldId id="286" r:id="rId31"/>
    <p:sldId id="283" r:id="rId32"/>
    <p:sldId id="266" r:id="rId33"/>
    <p:sldId id="299" r:id="rId3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F06BE"/>
    <a:srgbClr val="091CD1"/>
    <a:srgbClr val="0819BC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Светлый стиль 2 - акцент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09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_____Microsoft_Office_Excel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3"/>
  <c:chart>
    <c:title>
      <c:tx>
        <c:rich>
          <a:bodyPr/>
          <a:lstStyle/>
          <a:p>
            <a:pPr>
              <a:defRPr/>
            </a:pPr>
            <a:r>
              <a:rPr lang="ru-RU" sz="2800" dirty="0">
                <a:solidFill>
                  <a:srgbClr val="6F06BE"/>
                </a:solidFill>
                <a:latin typeface="Comic Sans MS" pitchFamily="66" charset="0"/>
              </a:rPr>
              <a:t>Масса  портфелей</a:t>
            </a:r>
          </a:p>
        </c:rich>
      </c:tx>
      <c:layout/>
    </c:title>
    <c:view3D>
      <c:rAngAx val="1"/>
    </c:view3D>
    <c:plotArea>
      <c:layout/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1 класс</c:v>
                </c:pt>
              </c:strCache>
            </c:strRef>
          </c:tx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ru-RU" b="1" dirty="0" smtClean="0">
                        <a:solidFill>
                          <a:srgbClr val="6F06BE"/>
                        </a:solidFill>
                      </a:rPr>
                      <a:t>2</a:t>
                    </a:r>
                    <a:endParaRPr lang="en-US" b="1" dirty="0">
                      <a:solidFill>
                        <a:srgbClr val="6F06BE"/>
                      </a:solidFill>
                    </a:endParaRPr>
                  </a:p>
                </c:rich>
              </c:tx>
              <c:showVal val="1"/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ru-RU" b="1" dirty="0" smtClean="0">
                        <a:solidFill>
                          <a:srgbClr val="6F06BE"/>
                        </a:solidFill>
                      </a:rPr>
                      <a:t>3</a:t>
                    </a:r>
                    <a:endParaRPr lang="en-US" b="1" dirty="0">
                      <a:solidFill>
                        <a:srgbClr val="6F06BE"/>
                      </a:solidFill>
                    </a:endParaRPr>
                  </a:p>
                </c:rich>
              </c:tx>
              <c:showVal val="1"/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en-US" b="1" dirty="0" smtClean="0">
                        <a:solidFill>
                          <a:srgbClr val="6F06BE"/>
                        </a:solidFill>
                      </a:rPr>
                      <a:t>6</a:t>
                    </a:r>
                    <a:endParaRPr lang="en-US" b="1" dirty="0">
                      <a:solidFill>
                        <a:srgbClr val="6F06BE"/>
                      </a:solidFill>
                    </a:endParaRPr>
                  </a:p>
                </c:rich>
              </c:tx>
              <c:showVal val="1"/>
            </c:dLbl>
            <c:dLbl>
              <c:idx val="3"/>
              <c:layout/>
              <c:tx>
                <c:rich>
                  <a:bodyPr/>
                  <a:lstStyle/>
                  <a:p>
                    <a:r>
                      <a:rPr lang="ru-RU" b="1" dirty="0" smtClean="0">
                        <a:solidFill>
                          <a:srgbClr val="6F06BE"/>
                        </a:solidFill>
                      </a:rPr>
                      <a:t>4</a:t>
                    </a:r>
                    <a:endParaRPr lang="en-US" b="1" dirty="0">
                      <a:solidFill>
                        <a:srgbClr val="6F06BE"/>
                      </a:solidFill>
                    </a:endParaRPr>
                  </a:p>
                </c:rich>
              </c:tx>
              <c:showVal val="1"/>
            </c:dLbl>
            <c:delete val="1"/>
          </c:dLbls>
          <c:cat>
            <c:strRef>
              <c:f>Лист1!$A$2:$A$6</c:f>
              <c:strCache>
                <c:ptCount val="5"/>
                <c:pt idx="0">
                  <c:v>1,5 кг</c:v>
                </c:pt>
                <c:pt idx="1">
                  <c:v>2 кг</c:v>
                </c:pt>
                <c:pt idx="2">
                  <c:v>3 кг</c:v>
                </c:pt>
                <c:pt idx="3">
                  <c:v>4 кг</c:v>
                </c:pt>
                <c:pt idx="4">
                  <c:v>5 кг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2</c:v>
                </c:pt>
                <c:pt idx="1">
                  <c:v>3</c:v>
                </c:pt>
                <c:pt idx="2">
                  <c:v>6</c:v>
                </c:pt>
                <c:pt idx="3">
                  <c:v>4</c:v>
                </c:pt>
                <c:pt idx="4">
                  <c:v>0</c:v>
                </c:pt>
              </c:numCache>
            </c:numRef>
          </c:val>
        </c:ser>
        <c:shape val="box"/>
        <c:axId val="120348032"/>
        <c:axId val="120353920"/>
        <c:axId val="0"/>
      </c:bar3DChart>
      <c:catAx>
        <c:axId val="120348032"/>
        <c:scaling>
          <c:orientation val="minMax"/>
        </c:scaling>
        <c:axPos val="b"/>
        <c:tickLblPos val="nextTo"/>
        <c:txPr>
          <a:bodyPr/>
          <a:lstStyle/>
          <a:p>
            <a:pPr>
              <a:defRPr b="1">
                <a:solidFill>
                  <a:srgbClr val="6F06BE"/>
                </a:solidFill>
              </a:defRPr>
            </a:pPr>
            <a:endParaRPr lang="ru-RU"/>
          </a:p>
        </c:txPr>
        <c:crossAx val="120353920"/>
        <c:crosses val="autoZero"/>
        <c:auto val="1"/>
        <c:lblAlgn val="ctr"/>
        <c:lblOffset val="100"/>
      </c:catAx>
      <c:valAx>
        <c:axId val="120353920"/>
        <c:scaling>
          <c:orientation val="minMax"/>
        </c:scaling>
        <c:axPos val="l"/>
        <c:majorGridlines/>
        <c:numFmt formatCode="General" sourceLinked="1"/>
        <c:tickLblPos val="nextTo"/>
        <c:txPr>
          <a:bodyPr/>
          <a:lstStyle/>
          <a:p>
            <a:pPr>
              <a:defRPr b="1">
                <a:solidFill>
                  <a:srgbClr val="6F06BE"/>
                </a:solidFill>
              </a:defRPr>
            </a:pPr>
            <a:endParaRPr lang="ru-RU"/>
          </a:p>
        </c:txPr>
        <c:crossAx val="120348032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3"/>
  <c:chart>
    <c:autoTitleDeleted val="1"/>
    <c:view3D>
      <c:rotX val="30"/>
      <c:perspective val="30"/>
    </c:view3D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explosion val="13"/>
          <c:dLbls>
            <c:dLbl>
              <c:idx val="0"/>
              <c:delete val="1"/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en-US" sz="2400" b="1" dirty="0" smtClean="0"/>
                      <a:t>1</a:t>
                    </a:r>
                    <a:r>
                      <a:rPr lang="ru-RU" sz="2400" b="1" dirty="0" smtClean="0"/>
                      <a:t>1</a:t>
                    </a:r>
                    <a:r>
                      <a:rPr lang="ru-RU" sz="2400" b="1" baseline="0" dirty="0" smtClean="0"/>
                      <a:t> ч</a:t>
                    </a:r>
                    <a:r>
                      <a:rPr lang="ru-RU" baseline="0" dirty="0" smtClean="0"/>
                      <a:t>.</a:t>
                    </a:r>
                    <a:endParaRPr lang="en-US" dirty="0"/>
                  </a:p>
                </c:rich>
              </c:tx>
              <c:dLblPos val="ctr"/>
              <c:showVal val="1"/>
              <c:showPercent val="1"/>
            </c:dLbl>
            <c:dLblPos val="ctr"/>
            <c:showVal val="1"/>
            <c:showCatName val="1"/>
            <c:showSerName val="1"/>
            <c:showPercent val="1"/>
            <c:showLeaderLines val="1"/>
          </c:dLbls>
          <c:cat>
            <c:strRef>
              <c:f>Лист1!$A$2:$A$3</c:f>
              <c:strCache>
                <c:ptCount val="2"/>
                <c:pt idx="0">
                  <c:v>норма</c:v>
                </c:pt>
                <c:pt idx="1">
                  <c:v>выше нормы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4</c:v>
                </c:pt>
                <c:pt idx="1">
                  <c:v>11</c:v>
                </c:pt>
              </c:numCache>
            </c:numRef>
          </c:val>
        </c:ser>
      </c:pie3DChart>
    </c:plotArea>
    <c:legend>
      <c:legendPos val="r"/>
      <c:layout/>
    </c:legend>
    <c:plotVisOnly val="1"/>
    <c:dispBlanksAs val="zero"/>
  </c:chart>
  <c:txPr>
    <a:bodyPr/>
    <a:lstStyle/>
    <a:p>
      <a:pPr>
        <a:defRPr sz="1800"/>
      </a:pPr>
      <a:endParaRPr lang="ru-RU"/>
    </a:p>
  </c:txPr>
  <c:externalData r:id="rId1"/>
  <c:userShapes r:id="rId2"/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0.25648</cdr:x>
      <cdr:y>0</cdr:y>
    </cdr:from>
    <cdr:to>
      <cdr:x>0.68174</cdr:x>
      <cdr:y>0.14389</cdr:y>
    </cdr:to>
    <cdr:sp macro="" textlink="">
      <cdr:nvSpPr>
        <cdr:cNvPr id="2" name="Прямоугольник 1"/>
        <cdr:cNvSpPr/>
      </cdr:nvSpPr>
      <cdr:spPr>
        <a:xfrm xmlns:a="http://schemas.openxmlformats.org/drawingml/2006/main">
          <a:off x="1563502" y="0"/>
          <a:ext cx="2592376" cy="584775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none" lIns="91440" tIns="45720" rIns="91440" bIns="45720">
          <a:spAutoFit/>
          <a:scene3d>
            <a:camera prst="orthographicFront"/>
            <a:lightRig rig="brightRoom" dir="t"/>
          </a:scene3d>
          <a:sp3d contourW="6350" prstMaterial="plastic">
            <a:bevelT w="20320" h="20320" prst="angle"/>
            <a:contourClr>
              <a:schemeClr val="accent1">
                <a:tint val="100000"/>
                <a:shade val="100000"/>
                <a:hueMod val="100000"/>
                <a:satMod val="100000"/>
              </a:schemeClr>
            </a:contourClr>
          </a:sp3d>
        </a:bodyPr>
        <a:lstStyle xmlns:a="http://schemas.openxmlformats.org/drawingml/2006/main">
          <a:defPPr>
            <a:defRPr lang="ru-RU"/>
          </a:defPPr>
          <a:lvl1pPr marL="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457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914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371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8288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2860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743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200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657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ru-RU" sz="3200" b="1" cap="all" spc="0" dirty="0" smtClean="0">
              <a:ln/>
              <a:solidFill>
                <a:srgbClr val="6F06BE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latin typeface="Comic Sans MS" pitchFamily="66" charset="0"/>
            </a:rPr>
            <a:t>результат</a:t>
          </a:r>
          <a:endParaRPr lang="ru-RU" sz="3200" b="1" cap="all" spc="0" dirty="0">
            <a:ln/>
            <a:solidFill>
              <a:srgbClr val="6F06BE"/>
            </a:solidFill>
            <a:effectLst>
              <a:outerShdw blurRad="19685" dist="12700" dir="5400000" algn="tl" rotWithShape="0">
                <a:schemeClr val="accent1">
                  <a:satMod val="130000"/>
                  <a:alpha val="60000"/>
                </a:schemeClr>
              </a:outerShdw>
              <a:reflection blurRad="10000" stA="55000" endPos="48000" dist="500" dir="5400000" sy="-100000" algn="bl" rotWithShape="0"/>
            </a:effectLst>
            <a:latin typeface="Comic Sans MS" pitchFamily="66" charset="0"/>
          </a:endParaRPr>
        </a:p>
      </cdr:txBody>
    </cdr:sp>
  </cdr:relSizeAnchor>
  <cdr:relSizeAnchor xmlns:cdr="http://schemas.openxmlformats.org/drawingml/2006/chartDrawing">
    <cdr:from>
      <cdr:x>0.42678</cdr:x>
      <cdr:y>0.29322</cdr:y>
    </cdr:from>
    <cdr:to>
      <cdr:x>0.50867</cdr:x>
      <cdr:y>0.36972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3002338" y="1656184"/>
          <a:ext cx="576064" cy="43204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2400" b="1" dirty="0"/>
            <a:t>4</a:t>
          </a:r>
          <a:r>
            <a:rPr lang="ru-RU" sz="2400" b="1" dirty="0" smtClean="0"/>
            <a:t>ч</a:t>
          </a:r>
          <a:endParaRPr lang="ru-RU" sz="2400" b="1" dirty="0"/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214FAE2-783B-4994-A8B1-18909EF3F836}" type="datetimeFigureOut">
              <a:rPr lang="ru-RU" smtClean="0"/>
              <a:pPr/>
              <a:t>24.04.2023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20255A-4D0D-480E-87A5-BCC3C42A8BA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750266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B4C71EC6-210F-42DE-9C53-41977AD35B3D}" type="datetimeFigureOut">
              <a:rPr lang="ru-RU" smtClean="0"/>
              <a:pPr/>
              <a:t>24.04.2023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wheel spokes="8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heel spokes="8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heel spokes="8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B4C71EC6-210F-42DE-9C53-41977AD35B3D}" type="datetimeFigureOut">
              <a:rPr lang="ru-RU" smtClean="0"/>
              <a:pPr/>
              <a:t>24.04.2023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  <p:transition>
    <p:wheel spokes="8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B4C71EC6-210F-42DE-9C53-41977AD35B3D}" type="datetimeFigureOut">
              <a:rPr lang="ru-RU" smtClean="0"/>
              <a:pPr/>
              <a:t>24.04.2023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wheel spokes="8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24.04.2023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  <p:transition>
    <p:wheel spokes="8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24.04.2023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  <p:transition>
    <p:wheel spokes="8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B4C71EC6-210F-42DE-9C53-41977AD35B3D}" type="datetimeFigureOut">
              <a:rPr lang="ru-RU" smtClean="0"/>
              <a:pPr/>
              <a:t>24.04.2023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  <p:transition>
    <p:wheel spokes="8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24.04.2023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heel spokes="8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B4C71EC6-210F-42DE-9C53-41977AD35B3D}" type="datetimeFigureOut">
              <a:rPr lang="ru-RU" smtClean="0"/>
              <a:pPr/>
              <a:t>24.04.2023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wheel spokes="8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B4C71EC6-210F-42DE-9C53-41977AD35B3D}" type="datetimeFigureOut">
              <a:rPr lang="ru-RU" smtClean="0"/>
              <a:pPr/>
              <a:t>24.04.2023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  <p:transition>
    <p:wheel spokes="8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24.04.2023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ransition>
    <p:wheel spokes="8"/>
  </p:transition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4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7.jpe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11560" y="188640"/>
            <a:ext cx="8280920" cy="3097484"/>
          </a:xfrm>
          <a:prstGeom prst="horizontalScroll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marL="182880" indent="0" algn="ctr">
              <a:buNone/>
            </a:pPr>
            <a:r>
              <a:rPr lang="ru-RU" sz="6000" i="1" dirty="0" smtClean="0">
                <a:solidFill>
                  <a:srgbClr val="6F06BE"/>
                </a:solidFill>
                <a:latin typeface="Comic Sans MS" pitchFamily="66" charset="0"/>
              </a:rPr>
              <a:t>«А у меня портфель в руке…»</a:t>
            </a:r>
            <a:endParaRPr lang="ru-RU" sz="6000" i="1" dirty="0">
              <a:solidFill>
                <a:srgbClr val="6F06BE"/>
              </a:solidFill>
              <a:latin typeface="Comic Sans MS" pitchFamily="66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491880" y="3786190"/>
            <a:ext cx="5472608" cy="2500330"/>
          </a:xfrm>
          <a:prstGeom prst="verticalScroll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r"/>
            <a:r>
              <a:rPr lang="ru-RU" sz="2400" u="sng" dirty="0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Выполнили:</a:t>
            </a:r>
          </a:p>
          <a:p>
            <a:pPr algn="r"/>
            <a:r>
              <a:rPr lang="ru-RU" sz="2400" dirty="0" smtClean="0">
                <a:solidFill>
                  <a:srgbClr val="6F06BE"/>
                </a:solidFill>
              </a:rPr>
              <a:t>Ученики 4 класса </a:t>
            </a:r>
          </a:p>
          <a:p>
            <a:pPr algn="r"/>
            <a:r>
              <a:rPr lang="ru-RU" sz="2400" dirty="0" smtClean="0">
                <a:solidFill>
                  <a:srgbClr val="6F06BE"/>
                </a:solidFill>
              </a:rPr>
              <a:t>МКОУ «</a:t>
            </a:r>
            <a:r>
              <a:rPr lang="ru-RU" sz="2400" dirty="0" err="1" smtClean="0">
                <a:solidFill>
                  <a:srgbClr val="6F06BE"/>
                </a:solidFill>
              </a:rPr>
              <a:t>Горбуновская</a:t>
            </a:r>
            <a:r>
              <a:rPr lang="ru-RU" sz="2400" dirty="0" smtClean="0">
                <a:solidFill>
                  <a:srgbClr val="6F06BE"/>
                </a:solidFill>
              </a:rPr>
              <a:t> СОШ»</a:t>
            </a:r>
          </a:p>
          <a:p>
            <a:pPr algn="r"/>
            <a:r>
              <a:rPr lang="ru-RU" sz="2400" dirty="0" err="1" smtClean="0">
                <a:solidFill>
                  <a:srgbClr val="6F06BE"/>
                </a:solidFill>
              </a:rPr>
              <a:t>Гулюта</a:t>
            </a:r>
            <a:r>
              <a:rPr lang="ru-RU" sz="2400" dirty="0" smtClean="0">
                <a:solidFill>
                  <a:srgbClr val="6F06BE"/>
                </a:solidFill>
              </a:rPr>
              <a:t> Полина</a:t>
            </a:r>
          </a:p>
          <a:p>
            <a:pPr algn="r"/>
            <a:r>
              <a:rPr lang="ru-RU" sz="2400" dirty="0" err="1" smtClean="0">
                <a:solidFill>
                  <a:srgbClr val="6F06BE"/>
                </a:solidFill>
              </a:rPr>
              <a:t>Биковец</a:t>
            </a:r>
            <a:r>
              <a:rPr lang="ru-RU" sz="2400" dirty="0" smtClean="0">
                <a:solidFill>
                  <a:srgbClr val="6F06BE"/>
                </a:solidFill>
              </a:rPr>
              <a:t> Роман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979712" y="3140968"/>
            <a:ext cx="51125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  <a:t>ИССЛЕДОВАТЕЛЬСКАЯ РАБОТА</a:t>
            </a:r>
            <a:endParaRPr lang="ru-RU" b="1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88564846"/>
      </p:ext>
    </p:extLst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003232" cy="706090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Сумка «почтальонка»</a:t>
            </a:r>
            <a:endParaRPr lang="ru-RU" sz="4000" b="1" dirty="0">
              <a:solidFill>
                <a:schemeClr val="accent1">
                  <a:lumMod val="75000"/>
                </a:schemeClr>
              </a:solidFill>
              <a:latin typeface="Comic Sans MS" pitchFamily="66" charset="0"/>
            </a:endParaRPr>
          </a:p>
        </p:txBody>
      </p:sp>
      <p:pic>
        <p:nvPicPr>
          <p:cNvPr id="3074" name="Picture 2" descr="C:\Users\Елена\OneDrive\Рабочий стол\ки картинки\Kw4PZp6m3YRFP6ljeXf7p7DmXWjgEPqWqHrAop5b.jpe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9543" y="1196752"/>
            <a:ext cx="2898321" cy="2318658"/>
          </a:xfrm>
          <a:prstGeom prst="rect">
            <a:avLst/>
          </a:prstGeom>
          <a:noFill/>
        </p:spPr>
      </p:pic>
      <p:pic>
        <p:nvPicPr>
          <p:cNvPr id="7" name="Picture 3" descr="C:\Users\Елена\OneDrive\Рабочий стол\ки картинки\kisspng-handbag-high-heeled-footwear-clip-art-cartoon-messenger-bag-5a8450401ce3c8.516347361518620736118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3501008"/>
            <a:ext cx="3312368" cy="2952328"/>
          </a:xfrm>
          <a:prstGeom prst="rect">
            <a:avLst/>
          </a:prstGeom>
          <a:noFill/>
        </p:spPr>
      </p:pic>
      <p:sp>
        <p:nvSpPr>
          <p:cNvPr id="8" name="Содержимое 7"/>
          <p:cNvSpPr>
            <a:spLocks noGrp="1"/>
          </p:cNvSpPr>
          <p:nvPr>
            <p:ph sz="quarter" idx="2"/>
          </p:nvPr>
        </p:nvSpPr>
        <p:spPr>
          <a:xfrm>
            <a:off x="3491880" y="1196752"/>
            <a:ext cx="5184576" cy="5328592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rgbClr val="6F06BE"/>
                </a:solidFill>
                <a:latin typeface="Comic Sans MS" pitchFamily="66" charset="0"/>
                <a:cs typeface="Times New Roman" pitchFamily="18" charset="0"/>
              </a:rPr>
              <a:t>Это вместительная, но не очень большая мягкая сумка, с одной длинной ручкой – ремнем через плечо или через середину груди, с большим клапанном. Наиболее популярная модель для старшеклассников</a:t>
            </a:r>
            <a:endParaRPr lang="ru-RU" sz="3200" b="1" dirty="0">
              <a:solidFill>
                <a:srgbClr val="6F06BE"/>
              </a:solidFill>
              <a:latin typeface="Comic Sans MS" pitchFamily="66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706090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Сумка для ноутбука</a:t>
            </a:r>
            <a:endParaRPr lang="ru-RU" sz="4000" b="1" dirty="0">
              <a:solidFill>
                <a:schemeClr val="accent1">
                  <a:lumMod val="75000"/>
                </a:schemeClr>
              </a:solidFill>
              <a:latin typeface="Comic Sans MS" pitchFamily="66" charset="0"/>
            </a:endParaRPr>
          </a:p>
        </p:txBody>
      </p:sp>
      <p:pic>
        <p:nvPicPr>
          <p:cNvPr id="5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2132856"/>
            <a:ext cx="3729608" cy="33672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Содержимое 6"/>
          <p:cNvSpPr>
            <a:spLocks noGrp="1"/>
          </p:cNvSpPr>
          <p:nvPr>
            <p:ph sz="quarter" idx="2"/>
          </p:nvPr>
        </p:nvSpPr>
        <p:spPr>
          <a:xfrm>
            <a:off x="3707904" y="1124744"/>
            <a:ext cx="5112568" cy="5047456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rgbClr val="6F06BE"/>
                </a:solidFill>
                <a:latin typeface="Comic Sans MS" pitchFamily="66" charset="0"/>
              </a:rPr>
              <a:t>У неё есть ремень чтобы носить через плечо, а также ручка что бы держать в руках. Главное достоинство – в ней предусмотрено отделение для ноутбука, что бы максимально защитить его.</a:t>
            </a:r>
            <a:endParaRPr lang="ru-RU" sz="3200" b="1" dirty="0">
              <a:solidFill>
                <a:srgbClr val="6F06BE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075240" cy="778098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Дипломат, портфель</a:t>
            </a:r>
            <a:endParaRPr lang="ru-RU" sz="4000" b="1" dirty="0">
              <a:solidFill>
                <a:schemeClr val="accent1">
                  <a:lumMod val="75000"/>
                </a:schemeClr>
              </a:solidFill>
              <a:latin typeface="Comic Sans MS" pitchFamily="66" charset="0"/>
            </a:endParaRPr>
          </a:p>
        </p:txBody>
      </p:sp>
      <p:pic>
        <p:nvPicPr>
          <p:cNvPr id="5122" name="Picture 2" descr="C:\Users\Елена\OneDrive\Рабочий стол\ки картинки\ef33faf8bd4e1172184e938e4d20a0e0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1340768"/>
            <a:ext cx="2721496" cy="1871029"/>
          </a:xfrm>
          <a:prstGeom prst="rect">
            <a:avLst/>
          </a:prstGeom>
          <a:noFill/>
        </p:spPr>
      </p:pic>
      <p:pic>
        <p:nvPicPr>
          <p:cNvPr id="5123" name="Picture 3" descr="C:\Users\Елена\OneDrive\Рабочий стол\ки картинки\kozhanyj-portfel-diplomat-sk-209-b-chernyj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3284984"/>
            <a:ext cx="3177605" cy="2958061"/>
          </a:xfrm>
          <a:prstGeom prst="rect">
            <a:avLst/>
          </a:prstGeom>
          <a:noFill/>
        </p:spPr>
      </p:pic>
      <p:sp>
        <p:nvSpPr>
          <p:cNvPr id="7" name="Содержимое 6"/>
          <p:cNvSpPr>
            <a:spLocks noGrp="1"/>
          </p:cNvSpPr>
          <p:nvPr>
            <p:ph sz="quarter" idx="2"/>
          </p:nvPr>
        </p:nvSpPr>
        <p:spPr>
          <a:xfrm>
            <a:off x="3707904" y="1268760"/>
            <a:ext cx="4896544" cy="4903440"/>
          </a:xfrm>
        </p:spPr>
        <p:txBody>
          <a:bodyPr>
            <a:normAutofit/>
          </a:bodyPr>
          <a:lstStyle/>
          <a:p>
            <a:r>
              <a:rPr lang="ru-RU" b="1" dirty="0" smtClean="0"/>
              <a:t> </a:t>
            </a:r>
            <a:r>
              <a:rPr lang="ru-RU" sz="3200" b="1" dirty="0" smtClean="0">
                <a:solidFill>
                  <a:srgbClr val="6F06BE"/>
                </a:solidFill>
                <a:latin typeface="Comic Sans MS" pitchFamily="66" charset="0"/>
              </a:rPr>
              <a:t>Классический портфель, по типу взрослого делового, для документов. Был популярен у школьников советского периода. Сейчас это старомодная модель.</a:t>
            </a:r>
            <a:endParaRPr lang="ru-RU" b="1" dirty="0">
              <a:solidFill>
                <a:srgbClr val="6F06BE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706090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 Рюкзак</a:t>
            </a:r>
            <a:endParaRPr lang="ru-RU" sz="40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sz="quarter" idx="1"/>
          </p:nvPr>
        </p:nvSpPr>
        <p:spPr>
          <a:xfrm>
            <a:off x="251520" y="1052736"/>
            <a:ext cx="4824536" cy="5119464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rgbClr val="6F06BE"/>
                </a:solidFill>
                <a:latin typeface="Comic Sans MS" pitchFamily="66" charset="0"/>
              </a:rPr>
              <a:t>Самый популярный вид школьного портфеля. Имеют регулируемые лямки. Есть рюкзаки с различной степенью твердости, типа вещмешка, подходят для малого количества книг. </a:t>
            </a:r>
            <a:endParaRPr lang="ru-RU" sz="3200" b="1" dirty="0">
              <a:solidFill>
                <a:srgbClr val="6F06BE"/>
              </a:solidFill>
              <a:latin typeface="Comic Sans MS" pitchFamily="66" charset="0"/>
            </a:endParaRPr>
          </a:p>
        </p:txBody>
      </p:sp>
      <p:pic>
        <p:nvPicPr>
          <p:cNvPr id="5" name="Picture 3" descr="C:\Users\Елена\OneDrive\Рабочий стол\ки картинки\kisspng-backpack-bag-satchel-briefcase-school-5add4a91220c79.6042359815244519851395.jpg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32040" y="1556792"/>
            <a:ext cx="3384375" cy="4230470"/>
          </a:xfrm>
          <a:prstGeom prst="rect">
            <a:avLst/>
          </a:prstGeom>
          <a:noFill/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70609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400" b="1" dirty="0" smtClean="0">
                <a:solidFill>
                  <a:srgbClr val="FF0000"/>
                </a:solidFill>
                <a:latin typeface="Comic Sans MS" pitchFamily="66" charset="0"/>
              </a:rPr>
              <a:t>Что такое осанка?</a:t>
            </a:r>
            <a:endParaRPr lang="ru-RU" sz="4400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179512" y="980728"/>
            <a:ext cx="8496944" cy="5493224"/>
          </a:xfrm>
        </p:spPr>
        <p:txBody>
          <a:bodyPr/>
          <a:lstStyle/>
          <a:p>
            <a:r>
              <a:rPr lang="ru-RU" sz="2800" b="1" dirty="0" smtClean="0">
                <a:solidFill>
                  <a:srgbClr val="6F06BE"/>
                </a:solidFill>
                <a:latin typeface="Comic Sans MS" pitchFamily="66" charset="0"/>
              </a:rPr>
              <a:t>Это привычная поза тела человека вертикальном положении. Она может быть правильной и неправильной. Почему так важно иметь правильную осанку?</a:t>
            </a:r>
          </a:p>
          <a:p>
            <a:r>
              <a:rPr lang="ru-RU" sz="2800" b="1" dirty="0" smtClean="0">
                <a:solidFill>
                  <a:srgbClr val="6F06BE"/>
                </a:solidFill>
                <a:latin typeface="Comic Sans MS" pitchFamily="66" charset="0"/>
              </a:rPr>
              <a:t> Осанка – это положение тела во время ходьбы, сидения, стояния. У человека с правильной осанкой стройная, красивая фигура: спина прямая, плечи развёрнуты, голова приподнята, живот втянут. При неправильной осанке плечи и голова опущены, спина сутулая, живот выпячен, колени согнуты. </a:t>
            </a:r>
          </a:p>
          <a:p>
            <a:endParaRPr lang="ru-RU" dirty="0"/>
          </a:p>
        </p:txBody>
      </p:sp>
    </p:spTree>
  </p:cSld>
  <p:clrMapOvr>
    <a:masterClrMapping/>
  </p:clrMapOvr>
  <p:transition>
    <p:wheel spokes="8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179512" y="404664"/>
            <a:ext cx="8568952" cy="6264696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solidFill>
                  <a:srgbClr val="6F06BE"/>
                </a:solidFill>
                <a:latin typeface="Comic Sans MS" pitchFamily="66" charset="0"/>
              </a:rPr>
              <a:t>В словаре С.И. Ожегова, осанка – строй, склад живого тела, под осанкой разумеют стройность, величавость, приличие и красоту.</a:t>
            </a:r>
          </a:p>
          <a:p>
            <a:r>
              <a:rPr lang="ru-RU" sz="2800" b="1" dirty="0" smtClean="0">
                <a:solidFill>
                  <a:srgbClr val="6F06BE"/>
                </a:solidFill>
                <a:latin typeface="Comic Sans MS" pitchFamily="66" charset="0"/>
              </a:rPr>
              <a:t>В словаре Ушакова, </a:t>
            </a:r>
            <a:r>
              <a:rPr lang="ru-RU" sz="2800" b="1" dirty="0" smtClean="0">
                <a:solidFill>
                  <a:srgbClr val="FF0000"/>
                </a:solidFill>
                <a:latin typeface="Comic Sans MS" pitchFamily="66" charset="0"/>
              </a:rPr>
              <a:t>осанка − внешность, манера держать свою фигуру.</a:t>
            </a:r>
          </a:p>
          <a:p>
            <a:r>
              <a:rPr lang="ru-RU" sz="2800" b="1" dirty="0" smtClean="0">
                <a:solidFill>
                  <a:srgbClr val="6F06BE"/>
                </a:solidFill>
                <a:latin typeface="Comic Sans MS" pitchFamily="66" charset="0"/>
              </a:rPr>
              <a:t>Правильная осанка не только делает человека стройным и красивым. При правильной осанке происходит нормальное дыхание, хорошо работает сердце, свободно движется кровь по телу. Выработке правильной осанки способствуют утренняя зарядка, подвижные игры, спорт. </a:t>
            </a:r>
          </a:p>
          <a:p>
            <a:endParaRPr lang="ru-RU" dirty="0"/>
          </a:p>
        </p:txBody>
      </p:sp>
    </p:spTree>
  </p:cSld>
  <p:clrMapOvr>
    <a:masterClrMapping/>
  </p:clrMapOvr>
  <p:transition>
    <p:wheel spokes="8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19256" cy="936104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/>
            </a:r>
            <a:br>
              <a:rPr lang="ru-RU" dirty="0" smtClean="0"/>
            </a:br>
            <a:r>
              <a:rPr lang="ru-RU" sz="3600" b="1" dirty="0" smtClean="0">
                <a:solidFill>
                  <a:srgbClr val="FF0000"/>
                </a:solidFill>
                <a:latin typeface="Comic Sans MS" pitchFamily="66" charset="0"/>
              </a:rPr>
              <a:t>Не последнюю роль в этом играет вес школьного портфеля. 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 dirty="0" smtClean="0"/>
          </a:p>
          <a:p>
            <a:endParaRPr lang="ru-RU" dirty="0"/>
          </a:p>
        </p:txBody>
      </p:sp>
      <p:pic>
        <p:nvPicPr>
          <p:cNvPr id="5123" name="Picture 3" descr="C:\Users\Елена\OneDrive\Рабочий стол\ed36209a-f298-4af9-bb34-2d98ff048c2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7" y="1268760"/>
            <a:ext cx="8369577" cy="5328591"/>
          </a:xfrm>
          <a:prstGeom prst="rect">
            <a:avLst/>
          </a:prstGeom>
          <a:noFill/>
        </p:spPr>
      </p:pic>
    </p:spTree>
  </p:cSld>
  <p:clrMapOvr>
    <a:masterClrMapping/>
  </p:clrMapOvr>
  <p:transition>
    <p:wheel spokes="8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0" y="332656"/>
            <a:ext cx="8892480" cy="6120680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rgbClr val="6F06BE"/>
                </a:solidFill>
                <a:latin typeface="Comic Sans MS" pitchFamily="66" charset="0"/>
              </a:rPr>
              <a:t>Мы прочитали несколько статей о тяжелых портфелях и обобщили информацию. Тяжелый портфель оказывает давление в первую очередь на позвоночник. Чем тяжелее портфель, тем сильнее давление. Чем младше школьник, тем сильнее давление сказывается на его позвоночнике.</a:t>
            </a:r>
          </a:p>
          <a:p>
            <a:pPr>
              <a:buNone/>
            </a:pPr>
            <a:r>
              <a:rPr lang="ru-RU" sz="3200" b="1" dirty="0" smtClean="0">
                <a:solidFill>
                  <a:srgbClr val="6F06BE"/>
                </a:solidFill>
                <a:latin typeface="Comic Sans MS" pitchFamily="66" charset="0"/>
              </a:rPr>
              <a:t>  Затем мы нашли данные </a:t>
            </a:r>
            <a:r>
              <a:rPr lang="ru-RU" sz="3200" b="1" dirty="0" err="1" smtClean="0">
                <a:solidFill>
                  <a:srgbClr val="FF0000"/>
                </a:solidFill>
                <a:latin typeface="Comic Sans MS" pitchFamily="66" charset="0"/>
              </a:rPr>
              <a:t>Росспотребнадзора</a:t>
            </a:r>
            <a:r>
              <a:rPr lang="ru-RU" sz="3200" b="1" dirty="0" smtClean="0">
                <a:solidFill>
                  <a:srgbClr val="6F06BE"/>
                </a:solidFill>
                <a:latin typeface="Comic Sans MS" pitchFamily="66" charset="0"/>
              </a:rPr>
              <a:t> о</a:t>
            </a:r>
            <a:r>
              <a:rPr lang="ru-RU" sz="3200" b="1" dirty="0" smtClean="0">
                <a:solidFill>
                  <a:srgbClr val="FF0000"/>
                </a:solidFill>
                <a:latin typeface="Comic Sans MS" pitchFamily="66" charset="0"/>
              </a:rPr>
              <a:t> гигиенических требованиях </a:t>
            </a:r>
            <a:r>
              <a:rPr lang="ru-RU" sz="3200" b="1" dirty="0" smtClean="0">
                <a:solidFill>
                  <a:srgbClr val="6F06BE"/>
                </a:solidFill>
                <a:latin typeface="Comic Sans MS" pitchFamily="66" charset="0"/>
              </a:rPr>
              <a:t>к школьным портфелям и оформили их в таблицу</a:t>
            </a:r>
            <a:endParaRPr lang="ru-RU" sz="3200" b="1" dirty="0">
              <a:solidFill>
                <a:srgbClr val="6F06BE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ransition>
    <p:wheel spokes="8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3" y="142852"/>
            <a:ext cx="8712968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6F06BE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Comic Sans MS" pitchFamily="66" charset="0"/>
              </a:rPr>
              <a:t>Чем опасен перегруженный портфель?</a:t>
            </a:r>
            <a:endParaRPr lang="ru-RU" sz="36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rgbClr val="6F06BE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  <a:latin typeface="Comic Sans MS" pitchFamily="66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532985"/>
            <a:ext cx="5580112" cy="53234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4714876" y="1500174"/>
            <a:ext cx="4143404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buFont typeface="Wingdings" pitchFamily="2" charset="2"/>
              <a:buChar char="Ø"/>
            </a:pPr>
            <a:r>
              <a:rPr lang="ru-RU" sz="3200" b="1" dirty="0" smtClean="0">
                <a:solidFill>
                  <a:srgbClr val="C00000"/>
                </a:solidFill>
              </a:rPr>
              <a:t>Сколиоз;</a:t>
            </a:r>
          </a:p>
          <a:p>
            <a:pPr algn="r">
              <a:buFont typeface="Wingdings" pitchFamily="2" charset="2"/>
              <a:buChar char="Ø"/>
            </a:pPr>
            <a:r>
              <a:rPr lang="ru-RU" sz="3200" b="1" dirty="0" smtClean="0">
                <a:solidFill>
                  <a:srgbClr val="6F06BE"/>
                </a:solidFill>
              </a:rPr>
              <a:t>Нарушение кровообращения;</a:t>
            </a:r>
          </a:p>
          <a:p>
            <a:pPr algn="r">
              <a:buFont typeface="Wingdings" pitchFamily="2" charset="2"/>
              <a:buChar char="Ø"/>
            </a:pPr>
            <a:r>
              <a:rPr lang="ru-RU" sz="3200" b="1" dirty="0" smtClean="0">
                <a:solidFill>
                  <a:srgbClr val="C00000"/>
                </a:solidFill>
              </a:rPr>
              <a:t>Защемление нервов;</a:t>
            </a:r>
          </a:p>
          <a:p>
            <a:pPr algn="r">
              <a:buFont typeface="Wingdings" pitchFamily="2" charset="2"/>
              <a:buChar char="Ø"/>
            </a:pPr>
            <a:r>
              <a:rPr lang="ru-RU" sz="3200" b="1" dirty="0" smtClean="0">
                <a:solidFill>
                  <a:srgbClr val="6F06BE"/>
                </a:solidFill>
              </a:rPr>
              <a:t>Проблемы с дыханием</a:t>
            </a:r>
            <a:r>
              <a:rPr lang="ru-RU" sz="3200" dirty="0" smtClean="0">
                <a:solidFill>
                  <a:srgbClr val="6F06BE"/>
                </a:solidFill>
              </a:rPr>
              <a:t>.</a:t>
            </a:r>
          </a:p>
          <a:p>
            <a:pPr algn="r"/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xmlns="" val="1563146178"/>
      </p:ext>
    </p:extLst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582594"/>
          </a:xfrm>
        </p:spPr>
        <p:txBody>
          <a:bodyPr>
            <a:noAutofit/>
          </a:bodyPr>
          <a:lstStyle/>
          <a:p>
            <a:pPr algn="ctr"/>
            <a:endParaRPr lang="ru-RU" sz="4000" b="1" dirty="0">
              <a:solidFill>
                <a:srgbClr val="6F06BE"/>
              </a:solidFill>
              <a:latin typeface="Comic Sans MS" pitchFamily="66" charset="0"/>
            </a:endParaRPr>
          </a:p>
        </p:txBody>
      </p:sp>
      <p:pic>
        <p:nvPicPr>
          <p:cNvPr id="7" name="Picture 2" descr="C:\Users\Елена\OneDrive\Рабочий стол\image-27.jpg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76842" y="1412776"/>
            <a:ext cx="6129999" cy="4752528"/>
          </a:xfrm>
          <a:prstGeom prst="rect">
            <a:avLst/>
          </a:prstGeom>
          <a:noFill/>
        </p:spPr>
      </p:pic>
      <p:pic>
        <p:nvPicPr>
          <p:cNvPr id="1027" name="Picture 3" descr="C:\Users\Елена\OneDrive\Рабочий стол\e70846090c7d0ecc33eb9d4766e1c0a8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255578"/>
            <a:ext cx="2088232" cy="6313714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7596336" y="764704"/>
            <a:ext cx="54162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0" b="1" dirty="0" smtClean="0">
                <a:solidFill>
                  <a:srgbClr val="C00000"/>
                </a:solidFill>
              </a:rPr>
              <a:t>!</a:t>
            </a:r>
            <a:endParaRPr lang="ru-RU" sz="8000" b="1" dirty="0">
              <a:solidFill>
                <a:srgbClr val="C0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259632" y="116632"/>
            <a:ext cx="46962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7200" b="1" dirty="0" smtClean="0">
                <a:solidFill>
                  <a:srgbClr val="C00000"/>
                </a:solidFill>
              </a:rPr>
              <a:t>!</a:t>
            </a:r>
          </a:p>
          <a:p>
            <a:endParaRPr lang="ru-RU" sz="4800" dirty="0"/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332656"/>
            <a:ext cx="8219256" cy="6141296"/>
          </a:xfrm>
        </p:spPr>
        <p:txBody>
          <a:bodyPr>
            <a:normAutofit/>
          </a:bodyPr>
          <a:lstStyle/>
          <a:p>
            <a:r>
              <a:rPr lang="ru-RU" sz="4000" b="1" i="1" u="sng" dirty="0" smtClean="0">
                <a:solidFill>
                  <a:srgbClr val="FF0000"/>
                </a:solidFill>
                <a:latin typeface="Comic Sans MS" pitchFamily="66" charset="0"/>
              </a:rPr>
              <a:t>ЦЕЛЬ РАБОТЫ </a:t>
            </a:r>
            <a:r>
              <a:rPr lang="ru-RU" sz="3600" b="1" i="1" dirty="0" smtClean="0">
                <a:solidFill>
                  <a:srgbClr val="FF0000"/>
                </a:solidFill>
                <a:latin typeface="Comic Sans MS" pitchFamily="66" charset="0"/>
              </a:rPr>
              <a:t>:</a:t>
            </a:r>
            <a:r>
              <a:rPr lang="ru-RU" sz="3600" b="1" dirty="0" smtClean="0">
                <a:latin typeface="Comic Sans MS" pitchFamily="66" charset="0"/>
              </a:rPr>
              <a:t> </a:t>
            </a:r>
            <a:r>
              <a:rPr lang="ru-RU" sz="3600" b="1" dirty="0" smtClean="0">
                <a:solidFill>
                  <a:srgbClr val="6F06BE"/>
                </a:solidFill>
                <a:latin typeface="Comic Sans MS" pitchFamily="66" charset="0"/>
              </a:rPr>
              <a:t>изучить соблюдения весовой нормы школьного портфеля учащихся 2 - 4 классов и выяснить как тяжелый ранец влияет на осанку ученика.</a:t>
            </a:r>
            <a:endParaRPr lang="ru-RU" sz="3600" dirty="0"/>
          </a:p>
        </p:txBody>
      </p:sp>
      <p:pic>
        <p:nvPicPr>
          <p:cNvPr id="2050" name="Picture 2" descr="C:\Users\Елена\OneDrive\Рабочий стол\school-satchel-vector-204603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59832" y="3429000"/>
            <a:ext cx="3942485" cy="2996289"/>
          </a:xfrm>
          <a:prstGeom prst="rect">
            <a:avLst/>
          </a:prstGeom>
          <a:noFill/>
        </p:spPr>
      </p:pic>
    </p:spTree>
  </p:cSld>
  <p:clrMapOvr>
    <a:masterClrMapping/>
  </p:clrMapOvr>
  <p:transition>
    <p:wheel spokes="8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Администратор\YandexDisk\Скриншоты\2020-01-24_19-59-12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43808" y="1304182"/>
            <a:ext cx="6063339" cy="529317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2951312" y="3573016"/>
            <a:ext cx="5941168" cy="864096"/>
          </a:xfrm>
          <a:prstGeom prst="rect">
            <a:avLst/>
          </a:prstGeom>
          <a:noFill/>
          <a:ln w="28575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7" name="Picture 3" descr="C:\Users\Администратор\YandexDisk\Скриншоты\2020-01-24_20-02-20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4019550" cy="1352550"/>
          </a:xfrm>
          <a:prstGeom prst="rect">
            <a:avLst/>
          </a:prstGeom>
          <a:noFill/>
        </p:spPr>
      </p:pic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107504" y="4123944"/>
          <a:ext cx="2771800" cy="2734056"/>
        </p:xfrm>
        <a:graphic>
          <a:graphicData uri="http://schemas.openxmlformats.org/drawingml/2006/table">
            <a:tbl>
              <a:tblPr/>
              <a:tblGrid>
                <a:gridCol w="1331640"/>
                <a:gridCol w="1440160"/>
              </a:tblGrid>
              <a:tr h="0">
                <a:tc>
                  <a:txBody>
                    <a:bodyPr/>
                    <a:lstStyle/>
                    <a:p>
                      <a:pPr marL="0" indent="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Возраст 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Масса  портфеля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indent="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1-2 класс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1,5 кг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indent="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3-4 класс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87313" algn="l"/>
                        </a:tabLst>
                      </a:pPr>
                      <a:r>
                        <a:rPr lang="ru-RU" sz="2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 кг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indent="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5-6 класс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2,5 кг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indent="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7-8 класс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3,5 кг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indent="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9-11 </a:t>
                      </a:r>
                      <a:r>
                        <a:rPr lang="ru-RU" sz="2400" dirty="0" err="1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кл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4,0 кг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051720" y="188641"/>
            <a:ext cx="460851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rgbClr val="C00000"/>
                </a:solidFill>
                <a:latin typeface="Comic Sans MS" pitchFamily="66" charset="0"/>
              </a:rPr>
              <a:t>Рекомендации</a:t>
            </a:r>
            <a:endParaRPr lang="ru-RU" sz="4400" b="1" dirty="0">
              <a:solidFill>
                <a:srgbClr val="C00000"/>
              </a:solidFill>
              <a:latin typeface="Comic Sans MS" pitchFamily="66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23528" y="908720"/>
            <a:ext cx="8280920" cy="26161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42950" indent="-742950" algn="just">
              <a:buFont typeface="Wingdings" pitchFamily="2" charset="2"/>
              <a:buChar char="q"/>
            </a:pPr>
            <a:r>
              <a:rPr lang="ru-RU" sz="2400" b="1" dirty="0" smtClean="0">
                <a:solidFill>
                  <a:srgbClr val="6F06BE"/>
                </a:solidFill>
                <a:latin typeface="Comic Sans MS" pitchFamily="66" charset="0"/>
              </a:rPr>
              <a:t>Жёсткая несгибаемая спинка, равномерно распределяющая нагрузку по спине;</a:t>
            </a:r>
          </a:p>
          <a:p>
            <a:pPr marL="742950" indent="-742950" algn="just">
              <a:buFont typeface="Wingdings" pitchFamily="2" charset="2"/>
              <a:buChar char="q"/>
            </a:pPr>
            <a:r>
              <a:rPr lang="ru-RU" sz="2400" b="1" dirty="0" smtClean="0">
                <a:solidFill>
                  <a:srgbClr val="6F06BE"/>
                </a:solidFill>
                <a:latin typeface="Comic Sans MS" pitchFamily="66" charset="0"/>
              </a:rPr>
              <a:t>Широкие лямки (3,5 – 4 см) с регулируемыми ремнями;</a:t>
            </a:r>
          </a:p>
          <a:p>
            <a:pPr marL="742950" indent="-742950" algn="just">
              <a:buFont typeface="Wingdings" pitchFamily="2" charset="2"/>
              <a:buChar char="q"/>
            </a:pPr>
            <a:r>
              <a:rPr lang="ru-RU" sz="2400" b="1" dirty="0" err="1" smtClean="0">
                <a:solidFill>
                  <a:srgbClr val="6F06BE"/>
                </a:solidFill>
                <a:latin typeface="Comic Sans MS" pitchFamily="66" charset="0"/>
              </a:rPr>
              <a:t>Формоустойчивый</a:t>
            </a:r>
            <a:r>
              <a:rPr lang="ru-RU" sz="2400" b="1" dirty="0" smtClean="0">
                <a:solidFill>
                  <a:srgbClr val="6F06BE"/>
                </a:solidFill>
                <a:latin typeface="Comic Sans MS" pitchFamily="66" charset="0"/>
              </a:rPr>
              <a:t> корпус ранца;</a:t>
            </a:r>
          </a:p>
          <a:p>
            <a:pPr marL="742950" indent="-742950" algn="just">
              <a:buFont typeface="Wingdings" pitchFamily="2" charset="2"/>
              <a:buChar char="q"/>
            </a:pPr>
            <a:r>
              <a:rPr lang="ru-RU" sz="2400" b="1" dirty="0" smtClean="0">
                <a:solidFill>
                  <a:srgbClr val="6F06BE"/>
                </a:solidFill>
                <a:latin typeface="Comic Sans MS" pitchFamily="66" charset="0"/>
              </a:rPr>
              <a:t>Вес ранца – не более 700 г</a:t>
            </a:r>
          </a:p>
          <a:p>
            <a:pPr marL="742950" indent="-742950" algn="just">
              <a:buAutoNum type="arabicPeriod"/>
            </a:pPr>
            <a:endParaRPr lang="ru-RU" sz="2000" b="1" dirty="0" smtClean="0">
              <a:solidFill>
                <a:srgbClr val="6F06BE"/>
              </a:solidFill>
              <a:latin typeface="Comic Sans MS" pitchFamily="66" charset="0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528" y="3356992"/>
            <a:ext cx="8407067" cy="33123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571184" cy="778098"/>
          </a:xfrm>
        </p:spPr>
        <p:txBody>
          <a:bodyPr>
            <a:normAutofit/>
          </a:bodyPr>
          <a:lstStyle/>
          <a:p>
            <a:pPr algn="ctr"/>
            <a:r>
              <a:rPr lang="ru-RU" sz="4400" b="1" dirty="0" smtClean="0">
                <a:solidFill>
                  <a:srgbClr val="FF0000"/>
                </a:solidFill>
                <a:latin typeface="Comic Sans MS" pitchFamily="66" charset="0"/>
              </a:rPr>
              <a:t>Методика исследования:</a:t>
            </a:r>
            <a:endParaRPr lang="ru-RU" sz="4400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179512" y="1124744"/>
            <a:ext cx="5184576" cy="5047456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solidFill>
                  <a:srgbClr val="6F06BE"/>
                </a:solidFill>
                <a:latin typeface="Comic Sans MS" pitchFamily="66" charset="0"/>
              </a:rPr>
              <a:t>Измерение массы пустого портфеля учащихся;</a:t>
            </a:r>
          </a:p>
          <a:p>
            <a:r>
              <a:rPr lang="ru-RU" sz="2800" b="1" dirty="0" smtClean="0">
                <a:solidFill>
                  <a:srgbClr val="6F06BE"/>
                </a:solidFill>
                <a:latin typeface="Comic Sans MS" pitchFamily="66" charset="0"/>
              </a:rPr>
              <a:t>Составление списка предметов, находящихся в портфеле;</a:t>
            </a:r>
          </a:p>
          <a:p>
            <a:r>
              <a:rPr lang="ru-RU" sz="2800" b="1" dirty="0" smtClean="0">
                <a:solidFill>
                  <a:srgbClr val="6F06BE"/>
                </a:solidFill>
                <a:latin typeface="Comic Sans MS" pitchFamily="66" charset="0"/>
              </a:rPr>
              <a:t>Измерение массы полного портфеля учащихся;</a:t>
            </a:r>
          </a:p>
          <a:p>
            <a:r>
              <a:rPr lang="ru-RU" sz="2800" b="1" dirty="0" smtClean="0">
                <a:solidFill>
                  <a:srgbClr val="6F06BE"/>
                </a:solidFill>
                <a:latin typeface="Comic Sans MS" pitchFamily="66" charset="0"/>
              </a:rPr>
              <a:t>Измерение массы школьных принадлежностей</a:t>
            </a:r>
            <a:endParaRPr lang="ru-RU" sz="2800" b="1" dirty="0">
              <a:solidFill>
                <a:srgbClr val="6F06BE"/>
              </a:solidFill>
              <a:latin typeface="Comic Sans MS" pitchFamily="66" charset="0"/>
            </a:endParaRPr>
          </a:p>
        </p:txBody>
      </p:sp>
      <p:pic>
        <p:nvPicPr>
          <p:cNvPr id="6146" name="Picture 2" descr="C:\Users\Елена\OneDrive\Рабочий стол\dd17f58ed3f4a8aac77c0e9c5a640e53.jpeg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4048" y="1628800"/>
            <a:ext cx="3744416" cy="3960440"/>
          </a:xfrm>
          <a:prstGeom prst="rect">
            <a:avLst/>
          </a:prstGeom>
          <a:noFill/>
        </p:spPr>
      </p:pic>
    </p:spTree>
  </p:cSld>
  <p:clrMapOvr>
    <a:masterClrMapping/>
  </p:clrMapOvr>
  <p:transition>
    <p:wheel spokes="8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188640"/>
            <a:ext cx="7755632" cy="792088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000" b="1" cap="all" dirty="0" smtClean="0">
                <a:ln/>
                <a:solidFill>
                  <a:srgbClr val="6F06BE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Comic Sans MS" pitchFamily="66" charset="0"/>
              </a:rPr>
              <a:t/>
            </a:r>
            <a:br>
              <a:rPr lang="ru-RU" sz="4000" b="1" cap="all" dirty="0" smtClean="0">
                <a:ln/>
                <a:solidFill>
                  <a:srgbClr val="6F06BE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Comic Sans MS" pitchFamily="66" charset="0"/>
              </a:rPr>
            </a:br>
            <a:r>
              <a:rPr lang="ru-RU" sz="4000" b="1" cap="all" dirty="0" smtClean="0">
                <a:ln/>
                <a:solidFill>
                  <a:srgbClr val="6F06BE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Comic Sans MS" pitchFamily="66" charset="0"/>
              </a:rPr>
              <a:t>1) </a:t>
            </a:r>
            <a:r>
              <a:rPr lang="ru-RU" sz="4400" b="1" dirty="0" smtClean="0">
                <a:solidFill>
                  <a:srgbClr val="6F06BE"/>
                </a:solidFill>
                <a:latin typeface="Comic Sans MS" pitchFamily="66" charset="0"/>
              </a:rPr>
              <a:t>Масса портфелей</a:t>
            </a:r>
            <a:endParaRPr lang="ru-RU" sz="4000" b="1" dirty="0">
              <a:solidFill>
                <a:srgbClr val="6F06BE"/>
              </a:solidFill>
              <a:latin typeface="Comic Sans MS" pitchFamily="66" charset="0"/>
            </a:endParaRPr>
          </a:p>
        </p:txBody>
      </p:sp>
      <p:pic>
        <p:nvPicPr>
          <p:cNvPr id="1026" name="Picture 2" descr="C:\Users\Елена\OneDrive\Рабочий стол\IMG_20230213_130904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196752"/>
            <a:ext cx="2714644" cy="442523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Picture 2" descr="C:\Users\Мальцева Е.А\Desktop\Снимок.PNG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43570" y="1071546"/>
            <a:ext cx="2472138" cy="51163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Picture 3" descr="C:\Users\Елена\OneDrive\Рабочий стол\на НПК\IMG_20230213_13091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771800" y="2269775"/>
            <a:ext cx="2786082" cy="458822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Диаграмма 1"/>
          <p:cNvGraphicFramePr/>
          <p:nvPr>
            <p:extLst>
              <p:ext uri="{D42A27DB-BD31-4B8C-83A1-F6EECF244321}">
                <p14:modId xmlns:p14="http://schemas.microsoft.com/office/powerpoint/2010/main" xmlns="" val="1962404298"/>
              </p:ext>
            </p:extLst>
          </p:nvPr>
        </p:nvGraphicFramePr>
        <p:xfrm>
          <a:off x="971600" y="404664"/>
          <a:ext cx="7560840" cy="56886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xmlns="" val="30336052"/>
      </p:ext>
    </p:extLst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63408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000" b="1" dirty="0" smtClean="0">
                <a:solidFill>
                  <a:srgbClr val="6F06BE"/>
                </a:solidFill>
                <a:latin typeface="Comic Sans MS" pitchFamily="66" charset="0"/>
              </a:rPr>
              <a:t>2) </a:t>
            </a:r>
            <a:r>
              <a:rPr lang="ru-RU" sz="4400" b="1" dirty="0" smtClean="0">
                <a:solidFill>
                  <a:srgbClr val="6F06BE"/>
                </a:solidFill>
                <a:latin typeface="Comic Sans MS" pitchFamily="66" charset="0"/>
              </a:rPr>
              <a:t>Масса учебников</a:t>
            </a:r>
            <a:endParaRPr lang="ru-RU" sz="4000" b="1" dirty="0">
              <a:solidFill>
                <a:srgbClr val="6F06BE"/>
              </a:solidFill>
              <a:latin typeface="Comic Sans MS" pitchFamily="66" charset="0"/>
            </a:endParaRPr>
          </a:p>
        </p:txBody>
      </p:sp>
      <p:pic>
        <p:nvPicPr>
          <p:cNvPr id="2050" name="Picture 2" descr="C:\Users\Елена\OneDrive\Рабочий стол\на НПК\IMG_20230213_131027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857232"/>
            <a:ext cx="2991242" cy="36030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Picture 2" descr="C:\Users\Мальцева Е.А\Desktop\Снимок.PNG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72132" y="1071547"/>
            <a:ext cx="3086096" cy="34290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Picture 2" descr="C:\Users\Елена\OneDrive\Рабочий стол\IMG_20230213_13103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928926" y="2714620"/>
            <a:ext cx="3143272" cy="400052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7467600" cy="50004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600" b="1" dirty="0" smtClean="0">
                <a:solidFill>
                  <a:srgbClr val="7030A0"/>
                </a:solidFill>
                <a:latin typeface="Comic Sans MS" pitchFamily="66" charset="0"/>
              </a:rPr>
              <a:t>Таблица </a:t>
            </a:r>
            <a:endParaRPr lang="ru-RU" sz="4000" b="1" dirty="0">
              <a:solidFill>
                <a:srgbClr val="7030A0"/>
              </a:solidFill>
              <a:latin typeface="Comic Sans MS" pitchFamily="66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571472" y="420035"/>
          <a:ext cx="8001056" cy="622028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16152"/>
                <a:gridCol w="3240360"/>
                <a:gridCol w="2232248"/>
                <a:gridCol w="1912296"/>
              </a:tblGrid>
              <a:tr h="416677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№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 Фамилия</a:t>
                      </a:r>
                      <a:r>
                        <a:rPr lang="ru-RU" sz="1400" baseline="0" dirty="0" smtClean="0"/>
                        <a:t> </a:t>
                      </a:r>
                      <a:r>
                        <a:rPr lang="ru-RU" sz="1400" dirty="0" smtClean="0"/>
                        <a:t> Имя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Полный портфель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Пустой портфель</a:t>
                      </a:r>
                      <a:endParaRPr lang="ru-RU" sz="1400" dirty="0"/>
                    </a:p>
                  </a:txBody>
                  <a:tcPr/>
                </a:tc>
              </a:tr>
              <a:tr h="381197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solidFill>
                            <a:srgbClr val="6F06BE"/>
                          </a:solidFill>
                        </a:rPr>
                        <a:t>1</a:t>
                      </a:r>
                      <a:endParaRPr lang="ru-RU" sz="1600" dirty="0">
                        <a:solidFill>
                          <a:srgbClr val="6F06BE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solidFill>
                            <a:srgbClr val="6F06BE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Горбунова</a:t>
                      </a:r>
                      <a:r>
                        <a:rPr lang="ru-RU" sz="2000" b="1" baseline="0" dirty="0" smtClean="0">
                          <a:solidFill>
                            <a:srgbClr val="6F06BE"/>
                          </a:solidFill>
                        </a:rPr>
                        <a:t> </a:t>
                      </a:r>
                      <a:r>
                        <a:rPr lang="ru-RU" sz="2000" b="1" baseline="0" dirty="0" smtClean="0">
                          <a:solidFill>
                            <a:srgbClr val="6F06BE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М.</a:t>
                      </a:r>
                      <a:endParaRPr lang="ru-RU" sz="2800" b="1" dirty="0">
                        <a:solidFill>
                          <a:srgbClr val="6F06BE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2800</a:t>
                      </a:r>
                      <a:endParaRPr lang="ru-RU" sz="1200" b="1">
                        <a:solidFill>
                          <a:srgbClr val="FF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1150</a:t>
                      </a:r>
                      <a:endParaRPr lang="ru-RU" sz="1200" b="1" dirty="0">
                        <a:solidFill>
                          <a:srgbClr val="FF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366361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solidFill>
                            <a:srgbClr val="6F06BE"/>
                          </a:solidFill>
                        </a:rPr>
                        <a:t>2</a:t>
                      </a:r>
                      <a:endParaRPr lang="ru-RU" sz="1600" dirty="0">
                        <a:solidFill>
                          <a:srgbClr val="6F06BE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6F06BE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Зиновьев  Коля</a:t>
                      </a:r>
                      <a:endParaRPr lang="ru-RU" sz="1600" b="1" dirty="0">
                        <a:solidFill>
                          <a:srgbClr val="6F06BE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2980</a:t>
                      </a:r>
                      <a:endParaRPr lang="ru-RU" sz="1200" b="1">
                        <a:solidFill>
                          <a:srgbClr val="FF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1530</a:t>
                      </a:r>
                      <a:endParaRPr lang="ru-RU" sz="1200" b="1">
                        <a:solidFill>
                          <a:srgbClr val="FF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366361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solidFill>
                            <a:srgbClr val="6F06BE"/>
                          </a:solidFill>
                        </a:rPr>
                        <a:t>3</a:t>
                      </a:r>
                      <a:endParaRPr lang="ru-RU" sz="1600" dirty="0">
                        <a:solidFill>
                          <a:srgbClr val="6F06BE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solidFill>
                            <a:srgbClr val="6F06BE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Романов Игорь</a:t>
                      </a:r>
                      <a:endParaRPr lang="ru-RU" sz="1600" b="1">
                        <a:solidFill>
                          <a:srgbClr val="6F06BE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3400</a:t>
                      </a:r>
                      <a:endParaRPr lang="ru-RU" sz="1200" b="1" dirty="0">
                        <a:solidFill>
                          <a:srgbClr val="FF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1150</a:t>
                      </a:r>
                      <a:endParaRPr lang="ru-RU" sz="1200" b="1" dirty="0">
                        <a:solidFill>
                          <a:srgbClr val="FF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366361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solidFill>
                            <a:srgbClr val="6F06BE"/>
                          </a:solidFill>
                        </a:rPr>
                        <a:t>4</a:t>
                      </a:r>
                      <a:endParaRPr lang="ru-RU" sz="1600" dirty="0">
                        <a:solidFill>
                          <a:srgbClr val="6F06BE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solidFill>
                            <a:srgbClr val="6F06BE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Васильев Гриша</a:t>
                      </a:r>
                      <a:endParaRPr lang="ru-RU" sz="1600" b="1">
                        <a:solidFill>
                          <a:srgbClr val="6F06BE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B05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1440</a:t>
                      </a:r>
                      <a:endParaRPr lang="ru-RU" sz="1200" b="1" dirty="0">
                        <a:solidFill>
                          <a:srgbClr val="00B05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Calibri"/>
                          <a:cs typeface="Times New Roman"/>
                        </a:rPr>
                        <a:t>250</a:t>
                      </a:r>
                      <a:endParaRPr lang="ru-RU" sz="1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461613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solidFill>
                            <a:srgbClr val="6F06BE"/>
                          </a:solidFill>
                        </a:rPr>
                        <a:t>5</a:t>
                      </a:r>
                      <a:endParaRPr lang="ru-RU" sz="1600" dirty="0">
                        <a:solidFill>
                          <a:srgbClr val="6F06BE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6F06BE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Терентьева Вероника</a:t>
                      </a:r>
                      <a:endParaRPr lang="ru-RU" sz="1600" b="1" dirty="0">
                        <a:solidFill>
                          <a:srgbClr val="6F06BE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B05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1380</a:t>
                      </a:r>
                      <a:endParaRPr lang="ru-RU" sz="1200" b="1" dirty="0">
                        <a:solidFill>
                          <a:srgbClr val="00B05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Calibri"/>
                          <a:cs typeface="Times New Roman"/>
                        </a:rPr>
                        <a:t>375</a:t>
                      </a:r>
                      <a:endParaRPr lang="ru-RU" sz="1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366361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solidFill>
                            <a:srgbClr val="6F06BE"/>
                          </a:solidFill>
                        </a:rPr>
                        <a:t>6</a:t>
                      </a:r>
                      <a:endParaRPr lang="ru-RU" sz="1600" dirty="0">
                        <a:solidFill>
                          <a:srgbClr val="6F06BE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solidFill>
                            <a:srgbClr val="6F06BE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Сальникова Яна</a:t>
                      </a:r>
                      <a:endParaRPr lang="ru-RU" sz="1600" b="1">
                        <a:solidFill>
                          <a:srgbClr val="6F06BE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3400</a:t>
                      </a:r>
                      <a:endParaRPr lang="ru-RU" sz="1200" b="1">
                        <a:solidFill>
                          <a:srgbClr val="FF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Calibri"/>
                          <a:cs typeface="Times New Roman"/>
                        </a:rPr>
                        <a:t>830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366361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solidFill>
                            <a:srgbClr val="6F06BE"/>
                          </a:solidFill>
                        </a:rPr>
                        <a:t>7</a:t>
                      </a:r>
                      <a:endParaRPr lang="ru-RU" sz="1600" dirty="0">
                        <a:solidFill>
                          <a:srgbClr val="6F06BE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solidFill>
                            <a:srgbClr val="6F06BE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Биковец Роман</a:t>
                      </a:r>
                      <a:endParaRPr lang="ru-RU" sz="1600" b="1">
                        <a:solidFill>
                          <a:srgbClr val="6F06BE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4360</a:t>
                      </a:r>
                      <a:endParaRPr lang="ru-RU" sz="1200" b="1">
                        <a:solidFill>
                          <a:srgbClr val="FF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Calibri"/>
                          <a:cs typeface="Times New Roman"/>
                        </a:rPr>
                        <a:t>700</a:t>
                      </a:r>
                      <a:endParaRPr lang="ru-RU" sz="1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366361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solidFill>
                            <a:srgbClr val="6F06BE"/>
                          </a:solidFill>
                        </a:rPr>
                        <a:t>8</a:t>
                      </a:r>
                      <a:endParaRPr lang="ru-RU" sz="1600" dirty="0">
                        <a:solidFill>
                          <a:srgbClr val="6F06BE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solidFill>
                            <a:srgbClr val="6F06BE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Гилёв Никита</a:t>
                      </a:r>
                      <a:endParaRPr lang="ru-RU" sz="1600" b="1">
                        <a:solidFill>
                          <a:srgbClr val="6F06BE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3740</a:t>
                      </a:r>
                      <a:endParaRPr lang="ru-RU" sz="1200" b="1">
                        <a:solidFill>
                          <a:srgbClr val="FF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Calibri"/>
                          <a:cs typeface="Times New Roman"/>
                        </a:rPr>
                        <a:t>780</a:t>
                      </a:r>
                      <a:endParaRPr lang="ru-RU" sz="1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366361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solidFill>
                            <a:srgbClr val="6F06BE"/>
                          </a:solidFill>
                        </a:rPr>
                        <a:t>9</a:t>
                      </a:r>
                      <a:endParaRPr lang="ru-RU" sz="1600" dirty="0">
                        <a:solidFill>
                          <a:srgbClr val="6F06BE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solidFill>
                            <a:srgbClr val="6F06BE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Гулюта Полина</a:t>
                      </a:r>
                      <a:endParaRPr lang="ru-RU" sz="1600" b="1">
                        <a:solidFill>
                          <a:srgbClr val="6F06BE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3715</a:t>
                      </a:r>
                      <a:endParaRPr lang="ru-RU" sz="1200" b="1">
                        <a:solidFill>
                          <a:srgbClr val="FF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Calibri"/>
                          <a:cs typeface="Times New Roman"/>
                        </a:rPr>
                        <a:t>700</a:t>
                      </a:r>
                      <a:endParaRPr lang="ru-RU" sz="1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366361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solidFill>
                            <a:srgbClr val="6F06BE"/>
                          </a:solidFill>
                        </a:rPr>
                        <a:t>10</a:t>
                      </a:r>
                      <a:endParaRPr lang="ru-RU" sz="1600" dirty="0">
                        <a:solidFill>
                          <a:srgbClr val="6F06BE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solidFill>
                            <a:srgbClr val="6F06BE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Иванова София</a:t>
                      </a:r>
                      <a:endParaRPr lang="ru-RU" sz="1600" b="1">
                        <a:solidFill>
                          <a:srgbClr val="6F06BE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4060</a:t>
                      </a:r>
                      <a:endParaRPr lang="ru-RU" sz="1200" b="1">
                        <a:solidFill>
                          <a:srgbClr val="FF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Calibri"/>
                          <a:cs typeface="Times New Roman"/>
                        </a:rPr>
                        <a:t>700</a:t>
                      </a:r>
                      <a:endParaRPr lang="ru-RU" sz="1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366361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solidFill>
                            <a:srgbClr val="6F06BE"/>
                          </a:solidFill>
                        </a:rPr>
                        <a:t>11</a:t>
                      </a:r>
                      <a:endParaRPr lang="ru-RU" sz="1600" dirty="0">
                        <a:solidFill>
                          <a:srgbClr val="6F06BE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solidFill>
                            <a:srgbClr val="6F06BE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Клепцов Дмитрий</a:t>
                      </a:r>
                      <a:endParaRPr lang="ru-RU" sz="1600" b="1">
                        <a:solidFill>
                          <a:srgbClr val="6F06BE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2350</a:t>
                      </a:r>
                      <a:endParaRPr lang="ru-RU" sz="1200" b="1">
                        <a:solidFill>
                          <a:srgbClr val="FF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Calibri"/>
                          <a:cs typeface="Times New Roman"/>
                        </a:rPr>
                        <a:t>750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366361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solidFill>
                            <a:srgbClr val="6F06BE"/>
                          </a:solidFill>
                        </a:rPr>
                        <a:t>12</a:t>
                      </a:r>
                      <a:endParaRPr lang="ru-RU" sz="1600" dirty="0">
                        <a:solidFill>
                          <a:srgbClr val="6F06BE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solidFill>
                            <a:srgbClr val="6F06BE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Панков Вадим</a:t>
                      </a:r>
                      <a:endParaRPr lang="ru-RU" sz="1600" b="1">
                        <a:solidFill>
                          <a:srgbClr val="6F06BE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2370</a:t>
                      </a:r>
                      <a:endParaRPr lang="ru-RU" sz="1200" b="1">
                        <a:solidFill>
                          <a:srgbClr val="FF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Calibri"/>
                          <a:cs typeface="Times New Roman"/>
                        </a:rPr>
                        <a:t>750</a:t>
                      </a:r>
                      <a:endParaRPr lang="ru-RU" sz="1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461613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solidFill>
                            <a:srgbClr val="6F06BE"/>
                          </a:solidFill>
                        </a:rPr>
                        <a:t>13</a:t>
                      </a:r>
                      <a:endParaRPr lang="ru-RU" sz="1600" dirty="0">
                        <a:solidFill>
                          <a:srgbClr val="6F06BE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solidFill>
                            <a:srgbClr val="6F06BE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Плотникова Варвара</a:t>
                      </a:r>
                      <a:endParaRPr lang="ru-RU" sz="1600" b="1">
                        <a:solidFill>
                          <a:srgbClr val="6F06BE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3200</a:t>
                      </a:r>
                      <a:endParaRPr lang="ru-RU" sz="1200" b="1" dirty="0">
                        <a:solidFill>
                          <a:srgbClr val="FF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Calibri"/>
                          <a:cs typeface="Times New Roman"/>
                        </a:rPr>
                        <a:t>450</a:t>
                      </a:r>
                      <a:endParaRPr lang="ru-RU" sz="1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358923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solidFill>
                            <a:srgbClr val="6F06BE"/>
                          </a:solidFill>
                        </a:rPr>
                        <a:t>14</a:t>
                      </a:r>
                      <a:endParaRPr lang="ru-RU" sz="1600" dirty="0">
                        <a:solidFill>
                          <a:srgbClr val="6F06BE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solidFill>
                            <a:srgbClr val="6F06BE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Фельзина Варвара</a:t>
                      </a:r>
                      <a:endParaRPr lang="ru-RU" sz="1600" b="1">
                        <a:solidFill>
                          <a:srgbClr val="6F06BE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B05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2090</a:t>
                      </a:r>
                      <a:endParaRPr lang="ru-RU" sz="1200" b="1" dirty="0">
                        <a:solidFill>
                          <a:srgbClr val="00B05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Calibri"/>
                          <a:cs typeface="Times New Roman"/>
                        </a:rPr>
                        <a:t>360</a:t>
                      </a:r>
                      <a:endParaRPr lang="ru-RU" sz="1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461613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solidFill>
                            <a:srgbClr val="6F06BE"/>
                          </a:solidFill>
                        </a:rPr>
                        <a:t>15</a:t>
                      </a:r>
                      <a:endParaRPr lang="ru-RU" sz="1600" dirty="0">
                        <a:solidFill>
                          <a:srgbClr val="6F06BE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6F06BE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Шерстобитов Максим</a:t>
                      </a:r>
                      <a:endParaRPr lang="ru-RU" sz="1600" b="1" dirty="0">
                        <a:solidFill>
                          <a:srgbClr val="6F06BE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B05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2200</a:t>
                      </a:r>
                      <a:endParaRPr lang="ru-RU" sz="1200" b="1" dirty="0">
                        <a:solidFill>
                          <a:srgbClr val="00B05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Calibri"/>
                          <a:cs typeface="Times New Roman"/>
                        </a:rPr>
                        <a:t>700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xmlns="" val="469696209"/>
              </p:ext>
            </p:extLst>
          </p:nvPr>
        </p:nvGraphicFramePr>
        <p:xfrm>
          <a:off x="467544" y="260648"/>
          <a:ext cx="7632848" cy="61926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xmlns="" val="2700409728"/>
      </p:ext>
    </p:extLst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332656"/>
            <a:ext cx="7992888" cy="524576"/>
          </a:xfrm>
        </p:spPr>
        <p:txBody>
          <a:bodyPr>
            <a:normAutofit fontScale="90000"/>
          </a:bodyPr>
          <a:lstStyle/>
          <a:p>
            <a:pPr marL="0" indent="0" algn="ctr">
              <a:buNone/>
            </a:pPr>
            <a:r>
              <a:rPr lang="ru-RU" sz="3200" b="1" dirty="0" smtClean="0">
                <a:solidFill>
                  <a:srgbClr val="6F06BE"/>
                </a:solidFill>
                <a:latin typeface="Comic Sans MS" pitchFamily="66" charset="0"/>
              </a:rPr>
              <a:t>Эксперимент «Пробный портфель»</a:t>
            </a:r>
            <a:endParaRPr lang="ru-RU" sz="3200" b="1" dirty="0">
              <a:solidFill>
                <a:srgbClr val="6F06BE"/>
              </a:solidFill>
              <a:latin typeface="Comic Sans MS" pitchFamily="66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23528" y="857233"/>
            <a:ext cx="835292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u="sng" dirty="0" smtClean="0">
                <a:solidFill>
                  <a:srgbClr val="FF0000"/>
                </a:solidFill>
              </a:rPr>
              <a:t>Цель</a:t>
            </a:r>
            <a:r>
              <a:rPr lang="ru-RU" sz="2400" dirty="0" smtClean="0">
                <a:solidFill>
                  <a:srgbClr val="FF0000"/>
                </a:solidFill>
              </a:rPr>
              <a:t> – </a:t>
            </a:r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</a:rPr>
              <a:t>проверить возможность соответствия массы портфеля норме.</a:t>
            </a:r>
            <a:endParaRPr lang="ru-RU" sz="24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334167420"/>
              </p:ext>
            </p:extLst>
          </p:nvPr>
        </p:nvGraphicFramePr>
        <p:xfrm>
          <a:off x="323528" y="1857365"/>
          <a:ext cx="8325070" cy="4714908"/>
        </p:xfrm>
        <a:graphic>
          <a:graphicData uri="http://schemas.openxmlformats.org/drawingml/2006/table">
            <a:tbl>
              <a:tblPr firstRow="1" bandRow="1">
                <a:tableStyleId>{69012ECD-51FC-41F1-AA8D-1B2483CD663E}</a:tableStyleId>
              </a:tblPr>
              <a:tblGrid>
                <a:gridCol w="1700336"/>
                <a:gridCol w="1629692"/>
                <a:gridCol w="1665014"/>
                <a:gridCol w="1665014"/>
                <a:gridCol w="1665014"/>
              </a:tblGrid>
              <a:tr h="374118"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Понедельник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Вторник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Среда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Четверг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Пятница </a:t>
                      </a:r>
                      <a:endParaRPr lang="ru-RU" sz="1600" dirty="0"/>
                    </a:p>
                  </a:txBody>
                  <a:tcPr/>
                </a:tc>
              </a:tr>
              <a:tr h="645737">
                <a:tc>
                  <a:txBody>
                    <a:bodyPr/>
                    <a:lstStyle/>
                    <a:p>
                      <a:r>
                        <a:rPr lang="ru-RU" dirty="0" smtClean="0"/>
                        <a:t>Родной (русский)яз.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err="1" smtClean="0"/>
                        <a:t>Окр</a:t>
                      </a:r>
                      <a:r>
                        <a:rPr lang="ru-RU" dirty="0" smtClean="0"/>
                        <a:t>.</a:t>
                      </a:r>
                      <a:r>
                        <a:rPr lang="ru-RU" baseline="0" dirty="0" smtClean="0"/>
                        <a:t> мир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Лит.</a:t>
                      </a:r>
                      <a:r>
                        <a:rPr lang="ru-RU" baseline="0" dirty="0" smtClean="0"/>
                        <a:t> чтение на родном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Русский язык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Русский язык</a:t>
                      </a:r>
                      <a:endParaRPr lang="ru-RU" dirty="0"/>
                    </a:p>
                  </a:txBody>
                  <a:tcPr/>
                </a:tc>
              </a:tr>
              <a:tr h="374118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Математика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Математика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Лит.</a:t>
                      </a:r>
                      <a:r>
                        <a:rPr lang="ru-RU" baseline="0" dirty="0" smtClean="0"/>
                        <a:t> чтение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Математика</a:t>
                      </a:r>
                      <a:endParaRPr lang="ru-RU" dirty="0"/>
                    </a:p>
                  </a:txBody>
                  <a:tcPr/>
                </a:tc>
              </a:tr>
              <a:tr h="645737">
                <a:tc>
                  <a:txBody>
                    <a:bodyPr/>
                    <a:lstStyle/>
                    <a:p>
                      <a:r>
                        <a:rPr lang="ru-RU" dirty="0" smtClean="0"/>
                        <a:t>Математика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Русский</a:t>
                      </a:r>
                      <a:r>
                        <a:rPr lang="ru-RU" baseline="0" dirty="0" smtClean="0"/>
                        <a:t> язык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Английский</a:t>
                      </a:r>
                    </a:p>
                    <a:p>
                      <a:r>
                        <a:rPr lang="ru-RU" dirty="0" smtClean="0"/>
                        <a:t>язык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err="1" smtClean="0"/>
                        <a:t>Окр</a:t>
                      </a:r>
                      <a:r>
                        <a:rPr lang="ru-RU" dirty="0" smtClean="0"/>
                        <a:t>. мир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Английский язык</a:t>
                      </a:r>
                      <a:endParaRPr lang="ru-RU" dirty="0"/>
                    </a:p>
                  </a:txBody>
                  <a:tcPr/>
                </a:tc>
              </a:tr>
              <a:tr h="92248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Динам.</a:t>
                      </a:r>
                      <a:r>
                        <a:rPr lang="ru-RU" baseline="0" dirty="0" smtClean="0"/>
                        <a:t> урок</a:t>
                      </a:r>
                      <a:endParaRPr lang="ru-RU" dirty="0" smtClean="0"/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Физкультура</a:t>
                      </a: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Русский</a:t>
                      </a:r>
                      <a:r>
                        <a:rPr lang="ru-RU" baseline="0" dirty="0" smtClean="0"/>
                        <a:t> язык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Физкультура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mtClean="0"/>
                        <a:t>Технология </a:t>
                      </a:r>
                      <a:endParaRPr lang="ru-RU" dirty="0"/>
                    </a:p>
                  </a:txBody>
                  <a:tcPr/>
                </a:tc>
              </a:tr>
              <a:tr h="64573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Лит.чтение</a:t>
                      </a: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ИЗО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ОРКСЭ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Музыка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err="1" smtClean="0"/>
                        <a:t>Кл.час</a:t>
                      </a:r>
                      <a:endParaRPr lang="ru-RU" dirty="0"/>
                    </a:p>
                  </a:txBody>
                  <a:tcPr/>
                </a:tc>
              </a:tr>
              <a:tr h="399742"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solidFill>
                            <a:srgbClr val="00B050"/>
                          </a:solidFill>
                        </a:rPr>
                        <a:t>2.000</a:t>
                      </a:r>
                      <a:r>
                        <a:rPr lang="ru-RU" sz="2000" b="1" baseline="0" dirty="0" smtClean="0">
                          <a:solidFill>
                            <a:srgbClr val="00B050"/>
                          </a:solidFill>
                        </a:rPr>
                        <a:t> </a:t>
                      </a:r>
                      <a:r>
                        <a:rPr lang="ru-RU" sz="2000" b="1" dirty="0" smtClean="0">
                          <a:solidFill>
                            <a:srgbClr val="00B050"/>
                          </a:solidFill>
                        </a:rPr>
                        <a:t>г</a:t>
                      </a:r>
                      <a:endParaRPr lang="ru-RU" sz="2000" b="1" dirty="0">
                        <a:solidFill>
                          <a:srgbClr val="00B05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solidFill>
                            <a:srgbClr val="00B050"/>
                          </a:solidFill>
                        </a:rPr>
                        <a:t>2.000</a:t>
                      </a:r>
                      <a:r>
                        <a:rPr lang="ru-RU" sz="2000" b="1" baseline="0" dirty="0" smtClean="0">
                          <a:solidFill>
                            <a:srgbClr val="00B050"/>
                          </a:solidFill>
                        </a:rPr>
                        <a:t> </a:t>
                      </a:r>
                      <a:r>
                        <a:rPr lang="ru-RU" sz="2000" b="1" dirty="0" smtClean="0">
                          <a:solidFill>
                            <a:srgbClr val="00B050"/>
                          </a:solidFill>
                        </a:rPr>
                        <a:t>г</a:t>
                      </a:r>
                      <a:endParaRPr lang="ru-RU" sz="2000" b="1" dirty="0">
                        <a:solidFill>
                          <a:srgbClr val="00B05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solidFill>
                            <a:srgbClr val="FF0000"/>
                          </a:solidFill>
                        </a:rPr>
                        <a:t>4.200</a:t>
                      </a:r>
                      <a:r>
                        <a:rPr lang="ru-RU" sz="2000" b="1" baseline="0" dirty="0" smtClean="0">
                          <a:solidFill>
                            <a:srgbClr val="FF0000"/>
                          </a:solidFill>
                        </a:rPr>
                        <a:t> г</a:t>
                      </a:r>
                      <a:endParaRPr lang="ru-RU" sz="20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solidFill>
                            <a:srgbClr val="00B050"/>
                          </a:solidFill>
                        </a:rPr>
                        <a:t>2.000</a:t>
                      </a:r>
                      <a:r>
                        <a:rPr lang="ru-RU" sz="2000" b="1" baseline="0" dirty="0" smtClean="0">
                          <a:solidFill>
                            <a:srgbClr val="00B050"/>
                          </a:solidFill>
                        </a:rPr>
                        <a:t> г</a:t>
                      </a:r>
                      <a:endParaRPr lang="ru-RU" sz="2000" b="1" dirty="0">
                        <a:solidFill>
                          <a:srgbClr val="00B05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solidFill>
                            <a:srgbClr val="00B050"/>
                          </a:solidFill>
                        </a:rPr>
                        <a:t>2.000 г</a:t>
                      </a:r>
                      <a:endParaRPr lang="ru-RU" sz="2000" b="1" dirty="0">
                        <a:solidFill>
                          <a:srgbClr val="00B050"/>
                        </a:solidFill>
                      </a:endParaRPr>
                    </a:p>
                  </a:txBody>
                  <a:tcPr/>
                </a:tc>
              </a:tr>
              <a:tr h="707237">
                <a:tc>
                  <a:txBody>
                    <a:bodyPr/>
                    <a:lstStyle/>
                    <a:p>
                      <a:pPr algn="ctr"/>
                      <a:endParaRPr lang="ru-RU" sz="4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323528" y="5857892"/>
            <a:ext cx="835292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*</a:t>
            </a:r>
            <a:r>
              <a:rPr lang="ru-RU" dirty="0" smtClean="0"/>
              <a:t> </a:t>
            </a:r>
            <a:r>
              <a:rPr lang="ru-RU" sz="2400" b="1" dirty="0" smtClean="0">
                <a:solidFill>
                  <a:srgbClr val="6F06BE"/>
                </a:solidFill>
              </a:rPr>
              <a:t>В массу портфеля не включали спортивную форму, питьевую воду и прочее.</a:t>
            </a:r>
            <a:endParaRPr lang="ru-RU" b="1" dirty="0">
              <a:solidFill>
                <a:srgbClr val="6F06B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96387010"/>
      </p:ext>
    </p:extLst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931224" cy="562074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400" b="1" dirty="0" smtClean="0">
                <a:solidFill>
                  <a:srgbClr val="FF0000"/>
                </a:solidFill>
                <a:latin typeface="Comic Sans MS" pitchFamily="66" charset="0"/>
              </a:rPr>
              <a:t>Вывод:</a:t>
            </a:r>
            <a:endParaRPr lang="ru-RU" sz="4400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51521" y="764704"/>
            <a:ext cx="8496943" cy="56938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6F06BE"/>
                </a:solidFill>
                <a:latin typeface="Comic Sans MS" pitchFamily="66" charset="0"/>
              </a:rPr>
              <a:t>Вес портфеля выше нормы вдвое в среду, в остальные дни в пределах нормы. Проведя исследование, мы пришли к выводу, что соответствовать установленной гигиенической норме можно не всегда, а лишь в дни, когда не надо нести более трех учебников. Но, справедливости ради, нужно отметить, что портфели весом 0,700 г оказались только у половины ребят (7).Есть пустые портфели весом 1530г (Коля, Малика 2 класс, Игорь 3 класс). Обладателями самых тяжелых полных портфелей  оказались: (Роман, Соня 4 класс)</a:t>
            </a:r>
            <a:endParaRPr lang="ru-RU" sz="2800" b="1" dirty="0">
              <a:solidFill>
                <a:srgbClr val="6F06BE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ransition>
    <p:wheel spokes="8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260648"/>
            <a:ext cx="8229600" cy="1152128"/>
          </a:xfrm>
        </p:spPr>
        <p:txBody>
          <a:bodyPr>
            <a:noAutofit/>
          </a:bodyPr>
          <a:lstStyle/>
          <a:p>
            <a:endParaRPr lang="ru-RU" sz="2000" b="1" dirty="0">
              <a:solidFill>
                <a:srgbClr val="6F06BE"/>
              </a:solidFill>
              <a:latin typeface="Comic Sans MS" pitchFamily="66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107504" y="260648"/>
            <a:ext cx="8856984" cy="6597352"/>
          </a:xfrm>
        </p:spPr>
        <p:txBody>
          <a:bodyPr>
            <a:normAutofit fontScale="85000" lnSpcReduction="10000"/>
          </a:bodyPr>
          <a:lstStyle/>
          <a:p>
            <a:pPr lvl="0"/>
            <a:r>
              <a:rPr lang="ru-RU" sz="4200" b="1" i="1" u="sng" dirty="0" smtClean="0">
                <a:solidFill>
                  <a:srgbClr val="FF0000"/>
                </a:solidFill>
                <a:latin typeface="Comic Sans MS" pitchFamily="66" charset="0"/>
              </a:rPr>
              <a:t>ЗАДАЧИ:</a:t>
            </a:r>
          </a:p>
          <a:p>
            <a:pPr lvl="0"/>
            <a:r>
              <a:rPr lang="ru-RU" sz="3300" b="1" dirty="0" smtClean="0">
                <a:solidFill>
                  <a:srgbClr val="FF0000"/>
                </a:solidFill>
                <a:latin typeface="Comic Sans MS" pitchFamily="66" charset="0"/>
              </a:rPr>
              <a:t>Найти</a:t>
            </a:r>
            <a:r>
              <a:rPr lang="ru-RU" sz="3300" b="1" dirty="0" smtClean="0">
                <a:solidFill>
                  <a:srgbClr val="6F06BE"/>
                </a:solidFill>
                <a:latin typeface="Comic Sans MS" pitchFamily="66" charset="0"/>
              </a:rPr>
              <a:t> и изучить информацию по теме «Школьный портфель»,   историю появления,  о гигиенических нормах, связанных с массой портфеля и влияние на осанку.</a:t>
            </a:r>
          </a:p>
          <a:p>
            <a:pPr lvl="0"/>
            <a:r>
              <a:rPr lang="ru-RU" sz="3300" b="1" dirty="0" smtClean="0">
                <a:solidFill>
                  <a:srgbClr val="FF0000"/>
                </a:solidFill>
                <a:latin typeface="Comic Sans MS" pitchFamily="66" charset="0"/>
              </a:rPr>
              <a:t>Провести анкетирование </a:t>
            </a:r>
            <a:r>
              <a:rPr lang="ru-RU" sz="3300" b="1" dirty="0" smtClean="0">
                <a:solidFill>
                  <a:srgbClr val="6F06BE"/>
                </a:solidFill>
                <a:latin typeface="Comic Sans MS" pitchFamily="66" charset="0"/>
              </a:rPr>
              <a:t>учеников 1- 4 классов</a:t>
            </a:r>
          </a:p>
          <a:p>
            <a:r>
              <a:rPr lang="ru-RU" sz="3300" b="1" dirty="0" smtClean="0">
                <a:solidFill>
                  <a:srgbClr val="FF0000"/>
                </a:solidFill>
                <a:latin typeface="Comic Sans MS" pitchFamily="66" charset="0"/>
              </a:rPr>
              <a:t>Измерить </a:t>
            </a:r>
            <a:r>
              <a:rPr lang="ru-RU" sz="3300" b="1" dirty="0" smtClean="0">
                <a:solidFill>
                  <a:srgbClr val="6F06BE"/>
                </a:solidFill>
                <a:latin typeface="Comic Sans MS" pitchFamily="66" charset="0"/>
              </a:rPr>
              <a:t>вес портфелей, вес школьных учебников и провести соответствие массы школьных портфелей у учащихся 2-4 классов гигиеническим нормам с помощью эксперимента «Пробный портфель»</a:t>
            </a:r>
          </a:p>
          <a:p>
            <a:r>
              <a:rPr lang="ru-RU" sz="3300" b="1" dirty="0" smtClean="0">
                <a:solidFill>
                  <a:srgbClr val="FF0000"/>
                </a:solidFill>
                <a:latin typeface="Comic Sans MS" pitchFamily="66" charset="0"/>
              </a:rPr>
              <a:t>Сделать</a:t>
            </a:r>
            <a:r>
              <a:rPr lang="ru-RU" sz="3300" b="1" dirty="0" smtClean="0">
                <a:solidFill>
                  <a:srgbClr val="6F06BE"/>
                </a:solidFill>
                <a:latin typeface="Comic Sans MS" pitchFamily="66" charset="0"/>
              </a:rPr>
              <a:t> выводы. </a:t>
            </a:r>
            <a:r>
              <a:rPr lang="ru-RU" sz="3300" b="1" dirty="0" smtClean="0">
                <a:solidFill>
                  <a:srgbClr val="FF0000"/>
                </a:solidFill>
                <a:latin typeface="Comic Sans MS" pitchFamily="66" charset="0"/>
              </a:rPr>
              <a:t>Разработать</a:t>
            </a:r>
            <a:r>
              <a:rPr lang="ru-RU" sz="3300" b="1" dirty="0" smtClean="0">
                <a:solidFill>
                  <a:srgbClr val="6F06BE"/>
                </a:solidFill>
                <a:latin typeface="Comic Sans MS" pitchFamily="66" charset="0"/>
              </a:rPr>
              <a:t> рекомендации и советы для одноклассников и их родителей для  решения этой проблемы.</a:t>
            </a:r>
          </a:p>
          <a:p>
            <a:pPr algn="just"/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xmlns="" val="3057107583"/>
      </p:ext>
    </p:extLst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706090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  <a:latin typeface="Comic Sans MS" pitchFamily="66" charset="0"/>
              </a:rPr>
              <a:t>Советы</a:t>
            </a:r>
            <a:endParaRPr lang="ru-RU" sz="4000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51520" y="1124744"/>
            <a:ext cx="8352928" cy="52937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42950" indent="-742950" algn="just">
              <a:buFont typeface="Wingdings" pitchFamily="2" charset="2"/>
              <a:buChar char="v"/>
            </a:pPr>
            <a:r>
              <a:rPr lang="ru-RU" sz="3200" b="1" dirty="0" smtClean="0">
                <a:solidFill>
                  <a:srgbClr val="6F06BE"/>
                </a:solidFill>
                <a:latin typeface="Comic Sans MS" pitchFamily="66" charset="0"/>
              </a:rPr>
              <a:t>Не носите лишних учебников, игрушек и других предметов, не относящихся к учебной деятельности.</a:t>
            </a:r>
          </a:p>
          <a:p>
            <a:pPr marL="742950" indent="-742950" algn="just">
              <a:buFont typeface="Wingdings" pitchFamily="2" charset="2"/>
              <a:buChar char="v"/>
            </a:pPr>
            <a:r>
              <a:rPr lang="ru-RU" sz="3200" b="1" dirty="0" smtClean="0">
                <a:solidFill>
                  <a:srgbClr val="6F06BE"/>
                </a:solidFill>
                <a:latin typeface="Comic Sans MS" pitchFamily="66" charset="0"/>
              </a:rPr>
              <a:t>Часть вещей можно хранить в шкафу в классе: ножницы, альбом, цветную бумагу спортивную форму и сменную обувь и т.д.</a:t>
            </a:r>
          </a:p>
          <a:p>
            <a:pPr marL="742950" indent="-742950" algn="just">
              <a:buFont typeface="Wingdings" pitchFamily="2" charset="2"/>
              <a:buChar char="v"/>
            </a:pPr>
            <a:r>
              <a:rPr lang="ru-RU" sz="3200" b="1" dirty="0" smtClean="0">
                <a:solidFill>
                  <a:srgbClr val="6F06BE"/>
                </a:solidFill>
                <a:latin typeface="Comic Sans MS" pitchFamily="66" charset="0"/>
              </a:rPr>
              <a:t>Выбирайте правильный портфель (жёсткая спинка, широкие лямки).</a:t>
            </a:r>
          </a:p>
          <a:p>
            <a:endParaRPr lang="ru-RU" dirty="0"/>
          </a:p>
        </p:txBody>
      </p:sp>
    </p:spTree>
  </p:cSld>
  <p:clrMapOvr>
    <a:masterClrMapping/>
  </p:clrMapOvr>
  <p:transition spd="med">
    <p:wheel spokes="8"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0" y="-61555"/>
            <a:ext cx="9144000" cy="68326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Заключение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Comic Sans MS" pitchFamily="66" charset="0"/>
              <a:cs typeface="Arial" pitchFamily="34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6F06BE"/>
                </a:solidFill>
                <a:effectLst/>
                <a:latin typeface="Comic Sans MS" pitchFamily="66" charset="0"/>
                <a:ea typeface="Calibri" pitchFamily="34" charset="0"/>
                <a:cs typeface="Times New Roman" pitchFamily="18" charset="0"/>
              </a:rPr>
              <a:t>       Изучая историю портфеля,</a:t>
            </a:r>
            <a:r>
              <a:rPr kumimoji="0" lang="ru-RU" b="1" i="0" u="none" strike="noStrike" cap="none" normalizeH="0" dirty="0" smtClean="0">
                <a:ln>
                  <a:noFill/>
                </a:ln>
                <a:solidFill>
                  <a:srgbClr val="6F06BE"/>
                </a:solidFill>
                <a:effectLst/>
                <a:latin typeface="Comic Sans MS" pitchFamily="66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6F06BE"/>
                </a:solidFill>
                <a:effectLst/>
                <a:latin typeface="Comic Sans MS" pitchFamily="66" charset="0"/>
                <a:ea typeface="Calibri" pitchFamily="34" charset="0"/>
                <a:cs typeface="Times New Roman" pitchFamily="18" charset="0"/>
              </a:rPr>
              <a:t>мы узнали для себя </a:t>
            </a: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6F06BE"/>
                </a:solidFill>
                <a:effectLst/>
                <a:latin typeface="Comic Sans MS" pitchFamily="66" charset="0"/>
                <a:ea typeface="Calibri" pitchFamily="34" charset="0"/>
                <a:cs typeface="Times New Roman" pitchFamily="18" charset="0"/>
              </a:rPr>
              <a:t>много нового  и интересного.</a:t>
            </a: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b="1" dirty="0" smtClean="0">
                <a:solidFill>
                  <a:srgbClr val="6F06BE"/>
                </a:solidFill>
                <a:latin typeface="Comic Sans MS" pitchFamily="66" charset="0"/>
                <a:ea typeface="Calibri" pitchFamily="34" charset="0"/>
                <a:cs typeface="Times New Roman" pitchFamily="18" charset="0"/>
              </a:rPr>
              <a:t>     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6F06BE"/>
                </a:solidFill>
                <a:effectLst/>
                <a:latin typeface="Comic Sans MS" pitchFamily="66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6F06BE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В процессе своего исследования мы изучили </a:t>
            </a: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6F06BE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соблюдение весовой нормы</a:t>
            </a:r>
            <a:r>
              <a:rPr kumimoji="0" lang="ru-RU" b="1" i="0" u="none" strike="noStrike" cap="none" normalizeH="0" dirty="0" smtClean="0">
                <a:ln>
                  <a:noFill/>
                </a:ln>
                <a:solidFill>
                  <a:srgbClr val="6F06BE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6F06BE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школьного портфеля учеников</a:t>
            </a: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6F06BE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начальных классов нашей школы. </a:t>
            </a:r>
            <a:endParaRPr kumimoji="0" lang="ru-RU" sz="700" b="1" i="0" u="none" strike="noStrike" cap="none" normalizeH="0" baseline="0" dirty="0" smtClean="0">
              <a:ln>
                <a:noFill/>
              </a:ln>
              <a:solidFill>
                <a:srgbClr val="6F06BE"/>
              </a:solidFill>
              <a:effectLst/>
              <a:latin typeface="Comic Sans MS" pitchFamily="66" charset="0"/>
              <a:cs typeface="Arial" pitchFamily="34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6F06BE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     Мы нашли информацию о гигиенических нормах,</a:t>
            </a: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6F06BE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о последствиях несоблюдения этих норм.</a:t>
            </a: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6F06BE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      Затем взвесили портфели школьников 2 - 4 классов</a:t>
            </a: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6F06BE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и установили, что лишь одна пятая часть портфелей</a:t>
            </a: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6F06BE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им соответствует. </a:t>
            </a: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6F06BE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      Мы доказали, что соблюдение нормы возможно только</a:t>
            </a: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6F06BE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при применении хитрости и следовании советам. </a:t>
            </a: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6F06BE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      Сами разработали некоторые рекомендации по сбору</a:t>
            </a: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6F06BE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портфеля. </a:t>
            </a:r>
            <a:endParaRPr kumimoji="0" lang="ru-RU" sz="700" b="1" i="0" u="none" strike="noStrike" cap="none" normalizeH="0" baseline="0" dirty="0" smtClean="0">
              <a:ln>
                <a:noFill/>
              </a:ln>
              <a:solidFill>
                <a:srgbClr val="6F06BE"/>
              </a:solidFill>
              <a:effectLst/>
              <a:latin typeface="Comic Sans MS" pitchFamily="66" charset="0"/>
              <a:cs typeface="Arial" pitchFamily="34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6F06BE"/>
                </a:solidFill>
                <a:effectLst/>
                <a:latin typeface="Comic Sans MS" pitchFamily="66" charset="0"/>
                <a:ea typeface="Calibri" pitchFamily="34" charset="0"/>
                <a:cs typeface="Times New Roman" pitchFamily="18" charset="0"/>
              </a:rPr>
              <a:t>      Мы узнали, что такое осанка,  как она важна для</a:t>
            </a: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6F06BE"/>
                </a:solidFill>
                <a:effectLst/>
                <a:latin typeface="Comic Sans MS" pitchFamily="66" charset="0"/>
                <a:ea typeface="Calibri" pitchFamily="34" charset="0"/>
                <a:cs typeface="Times New Roman" pitchFamily="18" charset="0"/>
              </a:rPr>
              <a:t> здоровья человека. </a:t>
            </a: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6F06BE"/>
                </a:solidFill>
                <a:effectLst/>
                <a:latin typeface="Comic Sans MS" pitchFamily="66" charset="0"/>
                <a:ea typeface="Calibri" pitchFamily="34" charset="0"/>
                <a:cs typeface="Times New Roman" pitchFamily="18" charset="0"/>
              </a:rPr>
              <a:t>      В ходе работы мы поняли, что неправильное ношение </a:t>
            </a: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6F06BE"/>
                </a:solidFill>
                <a:effectLst/>
                <a:latin typeface="Comic Sans MS" pitchFamily="66" charset="0"/>
                <a:ea typeface="Calibri" pitchFamily="34" charset="0"/>
                <a:cs typeface="Times New Roman" pitchFamily="18" charset="0"/>
              </a:rPr>
              <a:t>тяжелых предметов</a:t>
            </a:r>
            <a:r>
              <a:rPr kumimoji="0" lang="ru-RU" b="1" i="0" u="none" strike="noStrike" cap="none" normalizeH="0" dirty="0" smtClean="0">
                <a:ln>
                  <a:noFill/>
                </a:ln>
                <a:solidFill>
                  <a:srgbClr val="6F06BE"/>
                </a:solidFill>
                <a:effectLst/>
                <a:latin typeface="Comic Sans MS" pitchFamily="66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6F06BE"/>
                </a:solidFill>
                <a:effectLst/>
                <a:latin typeface="Comic Sans MS" pitchFamily="66" charset="0"/>
                <a:ea typeface="Calibri" pitchFamily="34" charset="0"/>
                <a:cs typeface="Times New Roman" pitchFamily="18" charset="0"/>
              </a:rPr>
              <a:t>может отрицательно сказаться на позвоночнике, </a:t>
            </a: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6F06BE"/>
                </a:solidFill>
                <a:effectLst/>
                <a:latin typeface="Comic Sans MS" pitchFamily="66" charset="0"/>
                <a:ea typeface="Calibri" pitchFamily="34" charset="0"/>
                <a:cs typeface="Times New Roman" pitchFamily="18" charset="0"/>
              </a:rPr>
              <a:t>и именно школьный ранец может стать другом или врагом </a:t>
            </a: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6F06BE"/>
                </a:solidFill>
                <a:effectLst/>
                <a:latin typeface="Comic Sans MS" pitchFamily="66" charset="0"/>
                <a:ea typeface="Calibri" pitchFamily="34" charset="0"/>
                <a:cs typeface="Times New Roman" pitchFamily="18" charset="0"/>
              </a:rPr>
              <a:t>для нашей спины. </a:t>
            </a:r>
            <a:endParaRPr kumimoji="0" lang="ru-RU" sz="700" b="1" i="0" u="none" strike="noStrike" cap="none" normalizeH="0" baseline="0" dirty="0" smtClean="0">
              <a:ln>
                <a:noFill/>
              </a:ln>
              <a:solidFill>
                <a:srgbClr val="6F06BE"/>
              </a:solidFill>
              <a:effectLst/>
              <a:latin typeface="Comic Sans MS" pitchFamily="66" charset="0"/>
              <a:cs typeface="Arial" pitchFamily="34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6F06BE"/>
                </a:solidFill>
                <a:effectLst/>
                <a:latin typeface="Comic Sans MS" pitchFamily="66" charset="0"/>
                <a:ea typeface="Calibri" pitchFamily="34" charset="0"/>
                <a:cs typeface="Times New Roman" pitchFamily="18" charset="0"/>
              </a:rPr>
              <a:t>     Надеемся, что и ребята школы  воспользуются результатами</a:t>
            </a: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6F06BE"/>
                </a:solidFill>
                <a:effectLst/>
                <a:latin typeface="Comic Sans MS" pitchFamily="66" charset="0"/>
                <a:ea typeface="Calibri" pitchFamily="34" charset="0"/>
                <a:cs typeface="Times New Roman" pitchFamily="18" charset="0"/>
              </a:rPr>
              <a:t> данного исследования и ответственно отнесутся к нашим советам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6F06BE"/>
                </a:solidFill>
                <a:effectLst/>
                <a:latin typeface="Comic Sans MS" pitchFamily="66" charset="0"/>
                <a:ea typeface="Calibri" pitchFamily="34" charset="0"/>
                <a:cs typeface="Times New Roman" pitchFamily="18" charset="0"/>
              </a:rPr>
              <a:t>.  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6F06BE"/>
                </a:solidFill>
                <a:effectLst/>
                <a:latin typeface="Comic Sans MS" pitchFamily="66" charset="0"/>
                <a:ea typeface="Calibri" pitchFamily="34" charset="0"/>
                <a:cs typeface="Times New Roman" pitchFamily="18" charset="0"/>
              </a:rPr>
              <a:t>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rgbClr val="6F06BE"/>
              </a:solidFill>
              <a:effectLst/>
              <a:latin typeface="Comic Sans MS" pitchFamily="66" charset="0"/>
              <a:cs typeface="Arial" pitchFamily="34" charset="0"/>
            </a:endParaRPr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500042"/>
            <a:ext cx="8229600" cy="2064862"/>
          </a:xfrm>
        </p:spPr>
        <p:txBody>
          <a:bodyPr>
            <a:noAutofit/>
          </a:bodyPr>
          <a:lstStyle/>
          <a:p>
            <a:pPr algn="ctr"/>
            <a:r>
              <a:rPr lang="ru-RU" sz="4000" b="1" dirty="0" smtClean="0">
                <a:solidFill>
                  <a:srgbClr val="C00000"/>
                </a:solidFill>
                <a:latin typeface="Comic Sans MS" pitchFamily="66" charset="0"/>
              </a:rPr>
              <a:t>Наша гипотеза,</a:t>
            </a:r>
            <a:br>
              <a:rPr lang="ru-RU" sz="4000" b="1" dirty="0" smtClean="0">
                <a:solidFill>
                  <a:srgbClr val="C00000"/>
                </a:solidFill>
                <a:latin typeface="Comic Sans MS" pitchFamily="66" charset="0"/>
              </a:rPr>
            </a:br>
            <a:r>
              <a:rPr lang="ru-RU" sz="4000" b="1" dirty="0" smtClean="0">
                <a:solidFill>
                  <a:srgbClr val="C00000"/>
                </a:solidFill>
                <a:latin typeface="Comic Sans MS" pitchFamily="66" charset="0"/>
              </a:rPr>
              <a:t> </a:t>
            </a:r>
            <a:r>
              <a:rPr lang="ru-RU" sz="3200" b="1" dirty="0" smtClean="0">
                <a:solidFill>
                  <a:srgbClr val="6F06BE"/>
                </a:solidFill>
                <a:latin typeface="Comic Sans MS" pitchFamily="66" charset="0"/>
              </a:rPr>
              <a:t>что тяжелый ранец вредит здоровью</a:t>
            </a:r>
            <a:r>
              <a:rPr lang="ru-RU" sz="3200" b="1" dirty="0" smtClean="0">
                <a:solidFill>
                  <a:srgbClr val="C00000"/>
                </a:solidFill>
                <a:latin typeface="Comic Sans MS" pitchFamily="66" charset="0"/>
              </a:rPr>
              <a:t> </a:t>
            </a:r>
            <a:br>
              <a:rPr lang="ru-RU" sz="3200" b="1" dirty="0" smtClean="0">
                <a:solidFill>
                  <a:srgbClr val="C00000"/>
                </a:solidFill>
                <a:latin typeface="Comic Sans MS" pitchFamily="66" charset="0"/>
              </a:rPr>
            </a:br>
            <a:r>
              <a:rPr lang="ru-RU" sz="4000" b="1" dirty="0" smtClean="0">
                <a:solidFill>
                  <a:srgbClr val="FF0000"/>
                </a:solidFill>
                <a:latin typeface="Comic Sans MS" pitchFamily="66" charset="0"/>
              </a:rPr>
              <a:t>подтвердилась!</a:t>
            </a:r>
            <a:r>
              <a:rPr lang="ru-RU" sz="3200" dirty="0" smtClean="0"/>
              <a:t/>
            </a:r>
            <a:br>
              <a:rPr lang="ru-RU" sz="3200" dirty="0" smtClean="0"/>
            </a:br>
            <a:endParaRPr lang="ru-RU" sz="3200" b="1" dirty="0">
              <a:solidFill>
                <a:srgbClr val="6F06BE"/>
              </a:solidFill>
              <a:latin typeface="Comic Sans MS" pitchFamily="66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539552" y="2636912"/>
            <a:ext cx="8064896" cy="3384376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 smtClean="0">
                <a:solidFill>
                  <a:srgbClr val="6F06BE"/>
                </a:solidFill>
                <a:latin typeface="Comic Sans MS" pitchFamily="66" charset="0"/>
              </a:rPr>
              <a:t> </a:t>
            </a:r>
            <a:endParaRPr lang="ru-RU" sz="4000" b="1" dirty="0">
              <a:solidFill>
                <a:srgbClr val="6F06BE"/>
              </a:solidFill>
              <a:latin typeface="Comic Sans MS" pitchFamily="66" charset="0"/>
            </a:endParaRPr>
          </a:p>
        </p:txBody>
      </p:sp>
      <p:pic>
        <p:nvPicPr>
          <p:cNvPr id="4" name="Picture 2" descr="C:\Users\Елена\OneDrive\Рабочий стол\98371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35696" y="2348880"/>
            <a:ext cx="5595938" cy="419695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532586203"/>
      </p:ext>
    </p:extLst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179512" y="188640"/>
            <a:ext cx="8496944" cy="6480720"/>
          </a:xfrm>
        </p:spPr>
        <p:txBody>
          <a:bodyPr>
            <a:normAutofit/>
          </a:bodyPr>
          <a:lstStyle/>
          <a:p>
            <a:r>
              <a:rPr lang="ru-RU" sz="4400" b="1" dirty="0" smtClean="0">
                <a:solidFill>
                  <a:srgbClr val="6F06BE"/>
                </a:solidFill>
                <a:latin typeface="Comic Sans MS" pitchFamily="66" charset="0"/>
              </a:rPr>
              <a:t>Здоровье нельзя купить. Здоровье нельзя взвесить. Ни одного человека нельзя сделать здоровым без его собственных усилий и желания быть здоровым.</a:t>
            </a:r>
            <a:endParaRPr lang="ru-RU" sz="4400" dirty="0"/>
          </a:p>
        </p:txBody>
      </p:sp>
      <p:pic>
        <p:nvPicPr>
          <p:cNvPr id="8194" name="Picture 2" descr="C:\Users\Елена\OneDrive\Рабочий стол\1673576784_gas-kvas-com-p-detskie-risunki-pro-shkolu-i-na-shkolnuyu-2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75856" y="4293096"/>
            <a:ext cx="1800200" cy="2361930"/>
          </a:xfrm>
          <a:prstGeom prst="rect">
            <a:avLst/>
          </a:prstGeom>
          <a:noFill/>
        </p:spPr>
      </p:pic>
    </p:spTree>
  </p:cSld>
  <p:clrMapOvr>
    <a:masterClrMapping/>
  </p:clrMapOvr>
  <p:transition>
    <p:wheel spokes="8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611560" y="2204864"/>
            <a:ext cx="8229600" cy="1143000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None/>
              <a:tabLst/>
              <a:defRPr/>
            </a:pP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> </a:t>
            </a:r>
            <a:endParaRPr kumimoji="0" lang="ru-RU" sz="3200" b="1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chemeClr val="tx1"/>
                  </a:gs>
                  <a:gs pos="40000">
                    <a:schemeClr val="tx1">
                      <a:lumMod val="75000"/>
                      <a:lumOff val="25000"/>
                    </a:schemeClr>
                  </a:gs>
                  <a:gs pos="100000">
                    <a:schemeClr val="tx2">
                      <a:alpha val="65000"/>
                    </a:schemeClr>
                  </a:gs>
                </a:gsLst>
                <a:lin ang="5400000" scaled="0"/>
              </a:gradFill>
              <a:effectLst>
                <a:reflection blurRad="6350" stA="55000" endA="300" endPos="45500" dir="5400000" sy="-100000" algn="bl" rotWithShape="0"/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539552" y="260648"/>
            <a:ext cx="8229600" cy="864096"/>
          </a:xfrm>
          <a:prstGeom prst="rect">
            <a:avLst/>
          </a:prstGeom>
        </p:spPr>
        <p:txBody>
          <a:bodyPr>
            <a:noAutofit/>
          </a:bodyPr>
          <a:lstStyle/>
          <a:p>
            <a:pPr algn="just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Wingdings" pitchFamily="2" charset="2"/>
              <a:buChar char="v"/>
            </a:pP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ru-RU" sz="24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uLnTx/>
                <a:uFillTx/>
                <a:latin typeface="Comic Sans MS" pitchFamily="66" charset="0"/>
                <a:ea typeface="+mj-ea"/>
                <a:cs typeface="+mj-cs"/>
              </a:rPr>
              <a:t>Обьект</a:t>
            </a:r>
            <a:r>
              <a:rPr kumimoji="0" lang="ru-RU" sz="2400" b="1" i="0" u="none" strike="noStrike" kern="1200" cap="none" spc="0" normalizeH="0" noProof="0" dirty="0" smtClean="0">
                <a:ln>
                  <a:noFill/>
                </a:ln>
                <a:solidFill>
                  <a:srgbClr val="6F06BE"/>
                </a:solidFill>
                <a:effectLst>
                  <a:reflection blurRad="6350" stA="55000" endA="300" endPos="45500" dir="5400000" sy="-100000" algn="bl" rotWithShape="0"/>
                </a:effectLst>
                <a:uLnTx/>
                <a:uFillTx/>
                <a:latin typeface="Comic Sans MS" pitchFamily="66" charset="0"/>
                <a:ea typeface="+mj-ea"/>
                <a:cs typeface="+mj-cs"/>
              </a:rPr>
              <a:t> </a:t>
            </a: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uLnTx/>
                <a:uFillTx/>
                <a:latin typeface="Comic Sans MS" pitchFamily="66" charset="0"/>
                <a:ea typeface="+mj-ea"/>
                <a:cs typeface="+mj-cs"/>
              </a:rPr>
              <a:t>–  </a:t>
            </a:r>
            <a:r>
              <a:rPr lang="ru-RU" sz="2400" b="1" dirty="0" smtClean="0">
                <a:solidFill>
                  <a:srgbClr val="6F06BE"/>
                </a:solidFill>
                <a:latin typeface="Comic Sans MS" pitchFamily="66" charset="0"/>
              </a:rPr>
              <a:t>масса портфеля</a:t>
            </a:r>
          </a:p>
          <a:p>
            <a:pPr algn="just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</a:pPr>
            <a:endParaRPr lang="ru-RU" sz="1600" noProof="0" dirty="0" smtClean="0">
              <a:latin typeface="Comic Sans MS" pitchFamily="66" charset="0"/>
            </a:endParaRPr>
          </a:p>
          <a:p>
            <a:pPr>
              <a:buFont typeface="Wingdings" pitchFamily="2" charset="2"/>
              <a:buChar char="v"/>
            </a:pPr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Предметом исследования </a:t>
            </a:r>
            <a:r>
              <a:rPr lang="ru-RU" sz="2400" b="1" dirty="0" smtClean="0">
                <a:solidFill>
                  <a:srgbClr val="6F06BE"/>
                </a:solidFill>
                <a:latin typeface="Comic Sans MS" pitchFamily="66" charset="0"/>
              </a:rPr>
              <a:t>– соответствие массы портфеля нормам и его влияние  на здоровье ученика, на осанку.</a:t>
            </a:r>
          </a:p>
          <a:p>
            <a:endParaRPr lang="ru-RU" sz="2400" dirty="0" smtClean="0">
              <a:latin typeface="Comic Sans MS" pitchFamily="66" charset="0"/>
            </a:endParaRPr>
          </a:p>
          <a:p>
            <a:pPr>
              <a:buFont typeface="Wingdings" pitchFamily="2" charset="2"/>
              <a:buChar char="v"/>
            </a:pPr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Гипотеза</a:t>
            </a:r>
            <a:r>
              <a:rPr lang="ru-RU" sz="2400" b="1" dirty="0" smtClean="0">
                <a:latin typeface="Comic Sans MS" pitchFamily="66" charset="0"/>
              </a:rPr>
              <a:t> </a:t>
            </a:r>
            <a:r>
              <a:rPr lang="ru-RU" sz="2400" b="1" dirty="0" smtClean="0">
                <a:solidFill>
                  <a:srgbClr val="6F06BE"/>
                </a:solidFill>
                <a:latin typeface="Comic Sans MS" pitchFamily="66" charset="0"/>
              </a:rPr>
              <a:t>мы предположили, что не все портфели будут весить в пределах нормы и что тяжёлый портфель вредит здоровью, в том числе осанке.</a:t>
            </a:r>
          </a:p>
          <a:p>
            <a:endParaRPr lang="ru-RU" sz="2400" dirty="0" smtClean="0">
              <a:latin typeface="Comic Sans MS" pitchFamily="66" charset="0"/>
            </a:endParaRPr>
          </a:p>
          <a:p>
            <a:pPr>
              <a:buFont typeface="Wingdings" pitchFamily="2" charset="2"/>
              <a:buChar char="v"/>
            </a:pPr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Основные методы исследования:</a:t>
            </a:r>
            <a:r>
              <a:rPr lang="ru-RU" sz="2400" b="1" dirty="0" smtClean="0">
                <a:solidFill>
                  <a:srgbClr val="6F06BE"/>
                </a:solidFill>
                <a:latin typeface="Comic Sans MS" pitchFamily="66" charset="0"/>
              </a:rPr>
              <a:t> анализ литературы и электронных ресурсов, опрос – анкетирование, практическая работа – взвешивание портфелей и школьных принадлежностей;</a:t>
            </a:r>
          </a:p>
          <a:p>
            <a:r>
              <a:rPr lang="ru-RU" sz="2400" b="1" dirty="0" smtClean="0">
                <a:solidFill>
                  <a:srgbClr val="6F06BE"/>
                </a:solidFill>
                <a:latin typeface="Comic Sans MS" pitchFamily="66" charset="0"/>
              </a:rPr>
              <a:t>анализ с последующим выводом и разработкой рекомендаций</a:t>
            </a:r>
            <a:endParaRPr lang="ru-RU" sz="2400" b="1" dirty="0">
              <a:solidFill>
                <a:srgbClr val="6F06BE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354162"/>
          </a:xfrm>
        </p:spPr>
        <p:txBody>
          <a:bodyPr>
            <a:noAutofit/>
          </a:bodyPr>
          <a:lstStyle/>
          <a:p>
            <a:pPr algn="ctr"/>
            <a:r>
              <a:rPr lang="ru-RU" sz="4000" b="1" dirty="0" smtClean="0">
                <a:solidFill>
                  <a:srgbClr val="091CD1"/>
                </a:solidFill>
                <a:latin typeface="Comic Sans MS" pitchFamily="66" charset="0"/>
              </a:rPr>
              <a:t>«Школьный портфель»</a:t>
            </a:r>
            <a:r>
              <a:rPr lang="ru-RU" sz="4000" dirty="0" smtClean="0">
                <a:latin typeface="Comic Sans MS" pitchFamily="66" charset="0"/>
              </a:rPr>
              <a:t/>
            </a:r>
            <a:br>
              <a:rPr lang="ru-RU" sz="4000" dirty="0" smtClean="0">
                <a:latin typeface="Comic Sans MS" pitchFamily="66" charset="0"/>
              </a:rPr>
            </a:br>
            <a:r>
              <a:rPr lang="ru-RU" sz="4000" b="1" dirty="0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ИСТОРИЯ ПОЯВЛЕНИЯ</a:t>
            </a:r>
            <a:endParaRPr lang="ru-RU" sz="4000" b="1" dirty="0">
              <a:solidFill>
                <a:schemeClr val="accent1">
                  <a:lumMod val="75000"/>
                </a:schemeClr>
              </a:solidFill>
              <a:latin typeface="Comic Sans MS" pitchFamily="66" charset="0"/>
            </a:endParaRPr>
          </a:p>
        </p:txBody>
      </p:sp>
      <p:pic>
        <p:nvPicPr>
          <p:cNvPr id="1026" name="Picture 2" descr="C:\Users\Елена\OneDrive\Рабочий стол\belmil-404-31-467-butterfly6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41916" y="1600200"/>
            <a:ext cx="6654420" cy="4990815"/>
          </a:xfrm>
          <a:prstGeom prst="rect">
            <a:avLst/>
          </a:prstGeom>
          <a:noFill/>
        </p:spPr>
      </p:pic>
    </p:spTree>
  </p:cSld>
  <p:clrMapOvr>
    <a:masterClrMapping/>
  </p:clrMapOvr>
  <p:transition>
    <p:wheel spokes="8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179512" y="116632"/>
            <a:ext cx="8640960" cy="6357320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rgbClr val="6F06BE"/>
                </a:solidFill>
                <a:latin typeface="Comic Sans MS" pitchFamily="66" charset="0"/>
              </a:rPr>
              <a:t>Знакомясь с историей портфеля, мы выяснили, </a:t>
            </a:r>
            <a:r>
              <a:rPr lang="ru-RU" b="1" dirty="0" smtClean="0">
                <a:solidFill>
                  <a:srgbClr val="FF0000"/>
                </a:solidFill>
                <a:latin typeface="Comic Sans MS" pitchFamily="66" charset="0"/>
              </a:rPr>
              <a:t>ЧТО: Портфель</a:t>
            </a:r>
            <a:r>
              <a:rPr lang="ru-RU" b="1" dirty="0" smtClean="0">
                <a:solidFill>
                  <a:srgbClr val="6F06BE"/>
                </a:solidFill>
                <a:latin typeface="Comic Sans MS" pitchFamily="66" charset="0"/>
              </a:rPr>
              <a:t> – слово французского происхождения. Состоит из двух частей «Порт» – несу, «</a:t>
            </a:r>
            <a:r>
              <a:rPr lang="ru-RU" b="1" dirty="0" err="1" smtClean="0">
                <a:solidFill>
                  <a:srgbClr val="6F06BE"/>
                </a:solidFill>
                <a:latin typeface="Comic Sans MS" pitchFamily="66" charset="0"/>
              </a:rPr>
              <a:t>Фель</a:t>
            </a:r>
            <a:r>
              <a:rPr lang="ru-RU" b="1" dirty="0" smtClean="0">
                <a:solidFill>
                  <a:srgbClr val="6F06BE"/>
                </a:solidFill>
                <a:latin typeface="Comic Sans MS" pitchFamily="66" charset="0"/>
              </a:rPr>
              <a:t>» - листы. В переводе на русский «носить лист». Означает четырехугольную сумку с застежкой, обычно кожаную.</a:t>
            </a:r>
          </a:p>
          <a:p>
            <a:r>
              <a:rPr lang="ru-RU" b="1" dirty="0" smtClean="0">
                <a:solidFill>
                  <a:srgbClr val="6F06BE"/>
                </a:solidFill>
                <a:latin typeface="Comic Sans MS" pitchFamily="66" charset="0"/>
              </a:rPr>
              <a:t> В словаре Ожегова дается такое определение слова </a:t>
            </a:r>
            <a:r>
              <a:rPr lang="ru-RU" b="1" dirty="0" smtClean="0">
                <a:solidFill>
                  <a:srgbClr val="FF0000"/>
                </a:solidFill>
                <a:latin typeface="Comic Sans MS" pitchFamily="66" charset="0"/>
              </a:rPr>
              <a:t>«ранец»: </a:t>
            </a:r>
            <a:r>
              <a:rPr lang="ru-RU" b="1" dirty="0" err="1" smtClean="0">
                <a:solidFill>
                  <a:srgbClr val="6F06BE"/>
                </a:solidFill>
                <a:latin typeface="Comic Sans MS" pitchFamily="66" charset="0"/>
              </a:rPr>
              <a:t>ранец</a:t>
            </a:r>
            <a:r>
              <a:rPr lang="ru-RU" b="1" dirty="0" smtClean="0">
                <a:solidFill>
                  <a:srgbClr val="6F06BE"/>
                </a:solidFill>
                <a:latin typeface="Comic Sans MS" pitchFamily="66" charset="0"/>
              </a:rPr>
              <a:t> – это жесткая четырехугольная заплечная сумка с откидывающейся крышкой и запором или жесткая сумка для ношения за спиной.</a:t>
            </a:r>
          </a:p>
          <a:p>
            <a:endParaRPr lang="ru-RU" dirty="0"/>
          </a:p>
        </p:txBody>
      </p:sp>
      <p:pic>
        <p:nvPicPr>
          <p:cNvPr id="3075" name="Picture 3" descr="C:\Users\Елена\OneDrive\Рабочий стол\a1a800fea9c06d8e1afa94ed0b5ac02c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48064" y="4077071"/>
            <a:ext cx="2448272" cy="2664261"/>
          </a:xfrm>
          <a:prstGeom prst="rect">
            <a:avLst/>
          </a:prstGeom>
          <a:noFill/>
        </p:spPr>
      </p:pic>
    </p:spTree>
  </p:cSld>
  <p:clrMapOvr>
    <a:masterClrMapping/>
  </p:clrMapOvr>
  <p:transition>
    <p:wheel spokes="8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179512" y="1916832"/>
            <a:ext cx="8568952" cy="4941168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rgbClr val="6F06BE"/>
                </a:solidFill>
                <a:latin typeface="Comic Sans MS" pitchFamily="66" charset="0"/>
              </a:rPr>
              <a:t>Когда на земле появился портфель? Совершая раскопки в Альпийских горах, ученые – археологи нашли тело древнего человека, рядом с которым лежал портфель. Хозяину портфеля было около пяти тысяч лет. Портфель был сделан из кожи и досок. Его можно было носить как на спине, так и в руках. Мы привыкли считать ранец чисто школьным предметом, а его вместе с названием занесли к нам как «Заплечный походный мешок» - </a:t>
            </a:r>
            <a:r>
              <a:rPr lang="en-US" b="1" dirty="0" err="1" smtClean="0">
                <a:solidFill>
                  <a:srgbClr val="6F06BE"/>
                </a:solidFill>
                <a:latin typeface="Comic Sans MS" pitchFamily="66" charset="0"/>
              </a:rPr>
              <a:t>Ranzen</a:t>
            </a:r>
            <a:r>
              <a:rPr lang="ru-RU" b="1" dirty="0" smtClean="0">
                <a:solidFill>
                  <a:srgbClr val="6F06BE"/>
                </a:solidFill>
                <a:latin typeface="Comic Sans MS" pitchFamily="66" charset="0"/>
              </a:rPr>
              <a:t> наемный немецкий солдат московских царей в </a:t>
            </a:r>
            <a:r>
              <a:rPr lang="en-US" b="1" dirty="0" smtClean="0">
                <a:solidFill>
                  <a:srgbClr val="6F06BE"/>
                </a:solidFill>
                <a:latin typeface="Comic Sans MS" pitchFamily="66" charset="0"/>
              </a:rPr>
              <a:t>XVII</a:t>
            </a:r>
            <a:r>
              <a:rPr lang="ru-RU" b="1" dirty="0" smtClean="0">
                <a:solidFill>
                  <a:srgbClr val="6F06BE"/>
                </a:solidFill>
                <a:latin typeface="Comic Sans MS" pitchFamily="66" charset="0"/>
              </a:rPr>
              <a:t> веке. Лет через 150-200 слово перешло на ученическую сумку (раньше их делали из тюленьей кожи), так же носимую на спине. </a:t>
            </a:r>
            <a:endParaRPr lang="ru-RU" b="1" dirty="0">
              <a:solidFill>
                <a:srgbClr val="6F06BE"/>
              </a:solidFill>
              <a:latin typeface="Comic Sans MS" pitchFamily="66" charset="0"/>
            </a:endParaRPr>
          </a:p>
        </p:txBody>
      </p:sp>
      <p:pic>
        <p:nvPicPr>
          <p:cNvPr id="4098" name="Picture 2" descr="C:\Users\Елена\OneDrive\Рабочий стол\сумка-шко-ы-шаржа-ержа-красное-яб-око-7788962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19872" y="0"/>
            <a:ext cx="1804406" cy="1988840"/>
          </a:xfrm>
          <a:prstGeom prst="rect">
            <a:avLst/>
          </a:prstGeom>
          <a:noFill/>
        </p:spPr>
      </p:pic>
    </p:spTree>
  </p:cSld>
  <p:clrMapOvr>
    <a:masterClrMapping/>
  </p:clrMapOvr>
  <p:transition>
    <p:wheel spokes="8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7467600" cy="648072"/>
          </a:xfrm>
        </p:spPr>
        <p:txBody>
          <a:bodyPr>
            <a:noAutofit/>
          </a:bodyPr>
          <a:lstStyle/>
          <a:p>
            <a:pPr algn="ctr"/>
            <a:r>
              <a:rPr lang="ru-RU" sz="4000" b="1" dirty="0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Сумка - тележка</a:t>
            </a:r>
            <a:endParaRPr lang="ru-RU" sz="36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179512" y="908720"/>
            <a:ext cx="4680520" cy="5263480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solidFill>
                  <a:srgbClr val="6F06BE"/>
                </a:solidFill>
                <a:latin typeface="Comic Sans MS" pitchFamily="66" charset="0"/>
                <a:cs typeface="Times New Roman" pitchFamily="18" charset="0"/>
              </a:rPr>
              <a:t>С виду чемоданчик или кофр, дополненный конструкцией как у багажных сумок и чемоданов – с выдвигающейся ручкой и колесиками. </a:t>
            </a:r>
            <a:endParaRPr lang="ru-RU" sz="3600" b="1" dirty="0">
              <a:solidFill>
                <a:srgbClr val="6F06BE"/>
              </a:solidFill>
              <a:latin typeface="Comic Sans MS" pitchFamily="66" charset="0"/>
              <a:cs typeface="Times New Roman" pitchFamily="18" charset="0"/>
            </a:endParaRPr>
          </a:p>
        </p:txBody>
      </p:sp>
      <p:pic>
        <p:nvPicPr>
          <p:cNvPr id="5" name="Picture 2" descr="C:\Users\Елена\OneDrive\Рабочий стол\ки картинки\riukzak-na-kolesah.jpg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60032" y="1124744"/>
            <a:ext cx="3442447" cy="4608512"/>
          </a:xfrm>
          <a:prstGeom prst="rect">
            <a:avLst/>
          </a:prstGeom>
          <a:noFill/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706090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Сумка «</a:t>
            </a:r>
            <a:r>
              <a:rPr lang="ru-RU" sz="4000" b="1" dirty="0" err="1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тофа</a:t>
            </a:r>
            <a:r>
              <a:rPr lang="ru-RU" sz="4000" b="1" dirty="0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»</a:t>
            </a:r>
            <a:endParaRPr lang="ru-RU" sz="40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251520" y="1124744"/>
            <a:ext cx="4968552" cy="5047456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rgbClr val="6F06BE"/>
                </a:solidFill>
                <a:latin typeface="Comic Sans MS" pitchFamily="66" charset="0"/>
              </a:rPr>
              <a:t>Сумка </a:t>
            </a:r>
            <a:r>
              <a:rPr lang="en-US" sz="3200" b="1" dirty="0" smtClean="0">
                <a:solidFill>
                  <a:srgbClr val="6F06BE"/>
                </a:solidFill>
                <a:latin typeface="Comic Sans MS" pitchFamily="66" charset="0"/>
              </a:rPr>
              <a:t>Tote</a:t>
            </a:r>
            <a:r>
              <a:rPr lang="ru-RU" sz="3200" b="1" dirty="0" smtClean="0">
                <a:solidFill>
                  <a:srgbClr val="6F06BE"/>
                </a:solidFill>
                <a:latin typeface="Comic Sans MS" pitchFamily="66" charset="0"/>
              </a:rPr>
              <a:t> – это объемная, а значит вместительная сумка с двумя ручками и открытым верхом. Это стильный вариант для школьниц старшего школьного возраста. </a:t>
            </a:r>
            <a:endParaRPr lang="ru-RU" sz="3200" b="1" dirty="0">
              <a:solidFill>
                <a:srgbClr val="6F06BE"/>
              </a:solidFill>
              <a:latin typeface="Comic Sans MS" pitchFamily="66" charset="0"/>
            </a:endParaRPr>
          </a:p>
        </p:txBody>
      </p:sp>
      <p:pic>
        <p:nvPicPr>
          <p:cNvPr id="5" name="Picture 2" descr="C:\Users\Елена\OneDrive\Рабочий стол\ки картинки\9821193.jpg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76056" y="1772816"/>
            <a:ext cx="3657600" cy="3312368"/>
          </a:xfrm>
          <a:prstGeom prst="rect">
            <a:avLst/>
          </a:prstGeom>
          <a:noFill/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1308</TotalTime>
  <Words>1271</Words>
  <Application>Microsoft Office PowerPoint</Application>
  <PresentationFormat>Экран (4:3)</PresentationFormat>
  <Paragraphs>221</Paragraphs>
  <Slides>33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33</vt:i4>
      </vt:variant>
    </vt:vector>
  </HeadingPairs>
  <TitlesOfParts>
    <vt:vector size="34" baseType="lpstr">
      <vt:lpstr>Эркер</vt:lpstr>
      <vt:lpstr>«А у меня портфель в руке…»</vt:lpstr>
      <vt:lpstr>Слайд 2</vt:lpstr>
      <vt:lpstr>Слайд 3</vt:lpstr>
      <vt:lpstr>Слайд 4</vt:lpstr>
      <vt:lpstr>«Школьный портфель» ИСТОРИЯ ПОЯВЛЕНИЯ</vt:lpstr>
      <vt:lpstr>Слайд 6</vt:lpstr>
      <vt:lpstr>Слайд 7</vt:lpstr>
      <vt:lpstr>Сумка - тележка</vt:lpstr>
      <vt:lpstr>Сумка «тофа»</vt:lpstr>
      <vt:lpstr>Сумка «почтальонка»</vt:lpstr>
      <vt:lpstr>Сумка для ноутбука</vt:lpstr>
      <vt:lpstr>Дипломат, портфель</vt:lpstr>
      <vt:lpstr> Рюкзак</vt:lpstr>
      <vt:lpstr>Что такое осанка?</vt:lpstr>
      <vt:lpstr>Слайд 15</vt:lpstr>
      <vt:lpstr> Не последнюю роль в этом играет вес школьного портфеля. </vt:lpstr>
      <vt:lpstr>Слайд 17</vt:lpstr>
      <vt:lpstr>Слайд 18</vt:lpstr>
      <vt:lpstr>Слайд 19</vt:lpstr>
      <vt:lpstr>Слайд 20</vt:lpstr>
      <vt:lpstr>Слайд 21</vt:lpstr>
      <vt:lpstr>Методика исследования:</vt:lpstr>
      <vt:lpstr> 1) Масса портфелей</vt:lpstr>
      <vt:lpstr>Слайд 24</vt:lpstr>
      <vt:lpstr>2) Масса учебников</vt:lpstr>
      <vt:lpstr>Таблица </vt:lpstr>
      <vt:lpstr>Слайд 27</vt:lpstr>
      <vt:lpstr>Эксперимент «Пробный портфель»</vt:lpstr>
      <vt:lpstr>Вывод:</vt:lpstr>
      <vt:lpstr>Советы</vt:lpstr>
      <vt:lpstr>Слайд 31</vt:lpstr>
      <vt:lpstr>Наша гипотеза,  что тяжелый ранец вредит здоровью  подтвердилась! </vt:lpstr>
      <vt:lpstr>Слайд 33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cp:lastModifiedBy>Елена</cp:lastModifiedBy>
  <cp:revision>106</cp:revision>
  <dcterms:modified xsi:type="dcterms:W3CDTF">2023-04-24T16:53:54Z</dcterms:modified>
</cp:coreProperties>
</file>