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06" r:id="rId2"/>
    <p:sldId id="261" r:id="rId3"/>
    <p:sldId id="309" r:id="rId4"/>
    <p:sldId id="290" r:id="rId5"/>
    <p:sldId id="292" r:id="rId6"/>
    <p:sldId id="291" r:id="rId7"/>
    <p:sldId id="293" r:id="rId8"/>
    <p:sldId id="324" r:id="rId9"/>
    <p:sldId id="320" r:id="rId10"/>
    <p:sldId id="307" r:id="rId11"/>
    <p:sldId id="308" r:id="rId12"/>
    <p:sldId id="276" r:id="rId13"/>
    <p:sldId id="279" r:id="rId14"/>
    <p:sldId id="280" r:id="rId15"/>
    <p:sldId id="294" r:id="rId16"/>
    <p:sldId id="298" r:id="rId17"/>
    <p:sldId id="315" r:id="rId18"/>
    <p:sldId id="299" r:id="rId19"/>
    <p:sldId id="300" r:id="rId20"/>
    <p:sldId id="301" r:id="rId21"/>
    <p:sldId id="272" r:id="rId22"/>
    <p:sldId id="325" r:id="rId23"/>
    <p:sldId id="318" r:id="rId24"/>
    <p:sldId id="319" r:id="rId25"/>
    <p:sldId id="322" r:id="rId26"/>
    <p:sldId id="267" r:id="rId27"/>
    <p:sldId id="27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66"/>
    <a:srgbClr val="250D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71" autoAdjust="0"/>
    <p:restoredTop sz="94660"/>
  </p:normalViewPr>
  <p:slideViewPr>
    <p:cSldViewPr>
      <p:cViewPr>
        <p:scale>
          <a:sx n="58" d="100"/>
          <a:sy n="58" d="100"/>
        </p:scale>
        <p:origin x="-1397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C8237A-D49F-462F-9DA8-90EF6AC18A54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2909F2-4FB6-4C8C-8E44-6ECF19C272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963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909F2-4FB6-4C8C-8E44-6ECF19C2721E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046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2de75a8025ea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724128" y="4293096"/>
            <a:ext cx="3297782" cy="23991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107504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9090248" y="0"/>
            <a:ext cx="107504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107504" y="0"/>
            <a:ext cx="8990776" cy="10058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102168" y="6757752"/>
            <a:ext cx="8990776" cy="10058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0B23A-A7DE-4597-8EC9-E9B4722B68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D1BF9-BDC4-42FC-BA34-841365825B7C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all" spc="0">
          <a:ln w="9000" cmpd="sng">
            <a:solidFill>
              <a:schemeClr val="accent4">
                <a:shade val="50000"/>
                <a:satMod val="120000"/>
              </a:schemeClr>
            </a:solidFill>
            <a:prstDash val="solid"/>
          </a:ln>
          <a:gradFill>
            <a:gsLst>
              <a:gs pos="0">
                <a:schemeClr val="accent4">
                  <a:shade val="20000"/>
                  <a:satMod val="245000"/>
                </a:schemeClr>
              </a:gs>
              <a:gs pos="43000">
                <a:schemeClr val="accent4">
                  <a:satMod val="255000"/>
                </a:schemeClr>
              </a:gs>
              <a:gs pos="48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5400000"/>
          </a:gradFill>
          <a:effectLst>
            <a:reflection blurRad="12700" stA="28000" endPos="45000" dist="10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1196752"/>
            <a:ext cx="8136904" cy="3214709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«Использование опорных схем на различных  </a:t>
            </a:r>
            <a:r>
              <a:rPr lang="ru-RU" smtClean="0"/>
              <a:t>учебных предметах  начальной школы в соответствии</a:t>
            </a:r>
            <a:br>
              <a:rPr lang="ru-RU" smtClean="0"/>
            </a:br>
            <a:r>
              <a:rPr lang="ru-RU" smtClean="0"/>
              <a:t> </a:t>
            </a:r>
            <a:r>
              <a:rPr lang="ru-RU" dirty="0" smtClean="0"/>
              <a:t>с требованиями </a:t>
            </a:r>
            <a:r>
              <a:rPr lang="ru-RU" dirty="0" err="1" smtClean="0"/>
              <a:t>фгос</a:t>
            </a:r>
            <a:r>
              <a:rPr lang="ru-RU" dirty="0" smtClean="0"/>
              <a:t> </a:t>
            </a:r>
            <a:r>
              <a:rPr lang="ru-RU" dirty="0" err="1" smtClean="0"/>
              <a:t>ноо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09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539552" y="4725144"/>
            <a:ext cx="5256584" cy="192139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Калашникова Любовь Петровна</a:t>
            </a:r>
          </a:p>
          <a:p>
            <a:r>
              <a:rPr lang="ru-RU" dirty="0"/>
              <a:t>у</a:t>
            </a:r>
            <a:r>
              <a:rPr lang="ru-RU" dirty="0" smtClean="0"/>
              <a:t>читель начальных классов</a:t>
            </a:r>
          </a:p>
          <a:p>
            <a:r>
              <a:rPr lang="ru-RU" dirty="0" smtClean="0"/>
              <a:t>МБОУ СОШ № 153, </a:t>
            </a:r>
          </a:p>
          <a:p>
            <a:r>
              <a:rPr lang="ru-RU" dirty="0"/>
              <a:t>г</a:t>
            </a:r>
            <a:r>
              <a:rPr lang="ru-RU" dirty="0" smtClean="0"/>
              <a:t>. Новосибирск</a:t>
            </a:r>
          </a:p>
        </p:txBody>
      </p:sp>
    </p:spTree>
    <p:extLst>
      <p:ext uri="{BB962C8B-B14F-4D97-AF65-F5344CB8AC3E}">
        <p14:creationId xmlns:p14="http://schemas.microsoft.com/office/powerpoint/2010/main" val="19840043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РАБОТА  С   ЗАДАЧЕЙ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Схема 3.bmp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428736"/>
            <a:ext cx="7000924" cy="471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78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«ВСЕ, что мы знаем о числе…»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1027" name="Picture 3" descr="C:\Users\Администратор\Desktop\Новая папка\100_70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1785926"/>
            <a:ext cx="4429156" cy="3765561"/>
          </a:xfrm>
          <a:prstGeom prst="rect">
            <a:avLst/>
          </a:prstGeom>
          <a:noFill/>
        </p:spPr>
      </p:pic>
      <p:pic>
        <p:nvPicPr>
          <p:cNvPr id="9" name="Содержимое 8" descr="Схема 2.bmp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72066" y="1571612"/>
            <a:ext cx="3786214" cy="5000659"/>
          </a:xfrm>
        </p:spPr>
      </p:pic>
    </p:spTree>
    <p:extLst>
      <p:ext uri="{BB962C8B-B14F-4D97-AF65-F5344CB8AC3E}">
        <p14:creationId xmlns:p14="http://schemas.microsoft.com/office/powerpoint/2010/main" val="373463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928802"/>
            <a:ext cx="3857652" cy="3286148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« Что мы знаем о букве…»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17411" name="Содержимое 5" descr="DSC010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71934" y="500042"/>
            <a:ext cx="4786346" cy="5857916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err="1" smtClean="0">
                <a:solidFill>
                  <a:srgbClr val="FF0000"/>
                </a:solidFill>
              </a:rPr>
              <a:t>Звуко-буквенный</a:t>
            </a:r>
            <a:r>
              <a:rPr lang="ru-RU" sz="3600" dirty="0" smtClean="0">
                <a:solidFill>
                  <a:srgbClr val="FF0000"/>
                </a:solidFill>
              </a:rPr>
              <a:t> анализ слова 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Звуко-буквенный анализ слова.bmp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412776"/>
            <a:ext cx="7416824" cy="49451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Комментированная   запись предложения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Комментированное письмо.bmp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2357429"/>
            <a:ext cx="7786742" cy="35004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2016224"/>
          </a:xfrm>
        </p:spPr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Слоги - слияния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6" name="Объект 5" descr="Схема 5.bmp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9592" y="1772816"/>
            <a:ext cx="3384376" cy="4392488"/>
          </a:xfrm>
          <a:prstGeom prst="rect">
            <a:avLst/>
          </a:prstGeom>
        </p:spPr>
      </p:pic>
      <p:pic>
        <p:nvPicPr>
          <p:cNvPr id="7" name="Рисунок 6" descr="Схема 4.bmp"/>
          <p:cNvPicPr/>
          <p:nvPr/>
        </p:nvPicPr>
        <p:blipFill>
          <a:blip r:embed="rId3"/>
          <a:stretch>
            <a:fillRect/>
          </a:stretch>
        </p:blipFill>
        <p:spPr>
          <a:xfrm>
            <a:off x="4812974" y="1844824"/>
            <a:ext cx="3523535" cy="4270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6043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D:\Рабочий стол\Новая папка\SAM_335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05" t="-421" r="-1154" b="421"/>
          <a:stretch/>
        </p:blipFill>
        <p:spPr bwMode="auto">
          <a:xfrm>
            <a:off x="2051720" y="0"/>
            <a:ext cx="48888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6177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Разбор слова по составу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951" y="1600200"/>
            <a:ext cx="650809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C:\Users\Учитель\Desktop\схемы и таблицы\Использование опорных схем в нач. школе\kak_razbirat_glagoli_kak_chasti_rechi_priznaki_glagola_kak_chasti_rechi-8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1412776"/>
            <a:ext cx="7344816" cy="511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683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8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59632" y="620688"/>
            <a:ext cx="7416823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7818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D:\Рабочий стол\Новая папка\SAM_334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92" b="11327"/>
          <a:stretch/>
        </p:blipFill>
        <p:spPr bwMode="auto">
          <a:xfrm>
            <a:off x="179512" y="501575"/>
            <a:ext cx="8878533" cy="5778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649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5800" y="1785926"/>
            <a:ext cx="7772400" cy="2643206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 «</a:t>
            </a:r>
            <a:r>
              <a:rPr lang="ru-RU" sz="2400" i="1" dirty="0" smtClean="0">
                <a:solidFill>
                  <a:schemeClr val="bg2">
                    <a:lumMod val="25000"/>
                  </a:schemeClr>
                </a:solidFill>
              </a:rPr>
              <a:t>Рецепт успеха ученика прост: во-первых, нужно верить в ребенка и при малейшей возможности давать ему высказаться, чтобы над ним не висел страх оценки, страх отчуждения и осуждения. А во-вторых, учителю нужно очень четко все объяснять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» </a:t>
            </a:r>
            <a:r>
              <a:rPr lang="ru-RU" sz="2400" dirty="0" smtClean="0">
                <a:solidFill>
                  <a:schemeClr val="accent2"/>
                </a:solidFill>
              </a:rPr>
              <a:t>-   </a:t>
            </a:r>
            <a:br>
              <a:rPr lang="ru-RU" sz="2400" dirty="0" smtClean="0">
                <a:solidFill>
                  <a:schemeClr val="accent2"/>
                </a:solidFill>
              </a:rPr>
            </a:br>
            <a:r>
              <a:rPr lang="ru-RU" sz="2400" dirty="0" smtClean="0">
                <a:solidFill>
                  <a:schemeClr val="accent2"/>
                </a:solidFill>
              </a:rPr>
              <a:t/>
            </a:r>
            <a:br>
              <a:rPr lang="ru-RU" sz="2400" dirty="0" smtClean="0">
                <a:solidFill>
                  <a:schemeClr val="accent2"/>
                </a:solidFill>
              </a:rPr>
            </a:br>
            <a:r>
              <a:rPr lang="ru-RU" sz="2400" dirty="0" smtClean="0">
                <a:solidFill>
                  <a:schemeClr val="accent2"/>
                </a:solidFill>
              </a:rPr>
              <a:t>  В. Ф Шаталов , </a:t>
            </a:r>
            <a:r>
              <a:rPr lang="ru-RU" sz="1800" dirty="0" smtClean="0">
                <a:solidFill>
                  <a:schemeClr val="accent2"/>
                </a:solidFill>
              </a:rPr>
              <a:t>педагог-новатор, автор системы   обучения с использованием опорных сигналов</a:t>
            </a:r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8195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357166"/>
            <a:ext cx="2671754" cy="285752"/>
          </a:xfrm>
        </p:spPr>
        <p:txBody>
          <a:bodyPr>
            <a:normAutofit fontScale="40000" lnSpcReduction="20000"/>
          </a:bodyPr>
          <a:lstStyle/>
          <a:p>
            <a:pPr>
              <a:buFont typeface="Wingdings 2" pitchFamily="18" charset="2"/>
              <a:buNone/>
            </a:pPr>
            <a:endParaRPr lang="ru-RU" sz="3600" dirty="0" smtClean="0"/>
          </a:p>
        </p:txBody>
      </p:sp>
      <p:sp>
        <p:nvSpPr>
          <p:cNvPr id="8196" name="Содержимое 3"/>
          <p:cNvSpPr>
            <a:spLocks noGrp="1"/>
          </p:cNvSpPr>
          <p:nvPr>
            <p:ph sz="quarter" idx="2"/>
          </p:nvPr>
        </p:nvSpPr>
        <p:spPr>
          <a:xfrm flipV="1">
            <a:off x="7429520" y="5143512"/>
            <a:ext cx="1028680" cy="142876"/>
          </a:xfrm>
        </p:spPr>
        <p:txBody>
          <a:bodyPr>
            <a:normAutofit fontScale="25000" lnSpcReduction="20000"/>
          </a:bodyPr>
          <a:lstStyle/>
          <a:p>
            <a:pPr>
              <a:buFont typeface="Wingdings 2" pitchFamily="18" charset="2"/>
              <a:buNone/>
            </a:pPr>
            <a:endParaRPr lang="ru-RU" sz="3600" dirty="0" smtClean="0"/>
          </a:p>
        </p:txBody>
      </p:sp>
      <p:sp>
        <p:nvSpPr>
          <p:cNvPr id="8197" name="Содержимое 4"/>
          <p:cNvSpPr>
            <a:spLocks noGrp="1"/>
          </p:cNvSpPr>
          <p:nvPr>
            <p:ph sz="quarter" idx="3"/>
          </p:nvPr>
        </p:nvSpPr>
        <p:spPr>
          <a:xfrm>
            <a:off x="685800" y="5715016"/>
            <a:ext cx="3810000" cy="380984"/>
          </a:xfrm>
        </p:spPr>
        <p:txBody>
          <a:bodyPr>
            <a:normAutofit fontScale="70000" lnSpcReduction="20000"/>
          </a:bodyPr>
          <a:lstStyle/>
          <a:p>
            <a:pPr algn="ctr">
              <a:buFont typeface="Wingdings 2" pitchFamily="18" charset="2"/>
              <a:buNone/>
            </a:pPr>
            <a:endParaRPr lang="ru-RU" sz="3200" dirty="0" smtClean="0"/>
          </a:p>
        </p:txBody>
      </p:sp>
      <p:sp>
        <p:nvSpPr>
          <p:cNvPr id="8198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5715016"/>
            <a:ext cx="3810000" cy="380984"/>
          </a:xfrm>
        </p:spPr>
        <p:txBody>
          <a:bodyPr>
            <a:normAutofit fontScale="77500" lnSpcReduction="20000"/>
          </a:bodyPr>
          <a:lstStyle/>
          <a:p>
            <a:pPr algn="ctr">
              <a:buFontTx/>
              <a:buChar char="-"/>
            </a:pPr>
            <a:endParaRPr lang="ru-RU" sz="30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8196" grpId="0" build="p"/>
      <p:bldP spid="8197" grpId="0" build="p"/>
      <p:bldP spid="819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D:\Рабочий стол\Новая папка\SAM_334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30" r="5631"/>
          <a:stretch/>
        </p:blipFill>
        <p:spPr bwMode="auto">
          <a:xfrm>
            <a:off x="2157274" y="-3705"/>
            <a:ext cx="490047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6342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Схема уместна на разных этапах обучения: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7743852" cy="38766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-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на этапе формирования  новых знаний и умений  - при вводе нового понятия,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    - на этапе решения учебных задач: при отработке, закреплении и повторении учебного материала. 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3568" y="476672"/>
            <a:ext cx="7772400" cy="1462088"/>
          </a:xfrm>
        </p:spPr>
        <p:txBody>
          <a:bodyPr/>
          <a:lstStyle/>
          <a:p>
            <a:r>
              <a:rPr lang="ru-RU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8B25C">
                        <a:shade val="20000"/>
                        <a:satMod val="245000"/>
                      </a:srgbClr>
                    </a:gs>
                    <a:gs pos="43000">
                      <a:srgbClr val="D8B25C">
                        <a:satMod val="255000"/>
                      </a:srgbClr>
                    </a:gs>
                    <a:gs pos="48000">
                      <a:srgbClr val="D8B25C">
                        <a:shade val="85000"/>
                        <a:satMod val="255000"/>
                      </a:srgbClr>
                    </a:gs>
                    <a:gs pos="100000">
                      <a:srgbClr val="D8B25C">
                        <a:shade val="20000"/>
                        <a:satMod val="245000"/>
                      </a:srgbClr>
                    </a:gs>
                  </a:gsLst>
                  <a:lin ang="5400000"/>
                </a:gradFill>
              </a:rPr>
              <a:t>Схема должна быть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1" y="1981200"/>
            <a:ext cx="3240361" cy="439688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sz="3600" b="1" dirty="0">
                <a:solidFill>
                  <a:srgbClr val="EBDDC3">
                    <a:lumMod val="50000"/>
                  </a:srgbClr>
                </a:solidFill>
              </a:rPr>
              <a:t>системной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899592" y="2492896"/>
            <a:ext cx="5472608" cy="1008112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2800" b="1" dirty="0">
                <a:solidFill>
                  <a:srgbClr val="EBDDC3">
                    <a:lumMod val="50000"/>
                  </a:srgbClr>
                </a:solidFill>
              </a:rPr>
              <a:t>краткой</a:t>
            </a:r>
          </a:p>
          <a:p>
            <a:pPr lvl="0"/>
            <a:r>
              <a:rPr lang="ru-RU" sz="2800" b="1" dirty="0">
                <a:solidFill>
                  <a:srgbClr val="EBDDC3">
                    <a:lumMod val="50000"/>
                  </a:srgbClr>
                </a:solidFill>
              </a:rPr>
              <a:t> четкой по оформлению</a:t>
            </a:r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99592" y="3429000"/>
            <a:ext cx="5616624" cy="144016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емкой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по   содержанию</a:t>
            </a:r>
          </a:p>
          <a:p>
            <a:pPr lvl="0"/>
            <a:r>
              <a:rPr lang="ru-RU" sz="3300" b="1" dirty="0" smtClean="0">
                <a:solidFill>
                  <a:srgbClr val="EBDDC3">
                    <a:lumMod val="50000"/>
                  </a:srgbClr>
                </a:solidFill>
              </a:rPr>
              <a:t>простой</a:t>
            </a:r>
            <a:r>
              <a:rPr lang="ru-RU" sz="3300" b="1" dirty="0">
                <a:solidFill>
                  <a:srgbClr val="EBDDC3">
                    <a:lumMod val="50000"/>
                  </a:srgbClr>
                </a:solidFill>
              </a:rPr>
              <a:t>, </a:t>
            </a:r>
            <a:r>
              <a:rPr lang="ru-RU" sz="3300" b="1" dirty="0" smtClean="0">
                <a:solidFill>
                  <a:srgbClr val="EBDDC3">
                    <a:lumMod val="50000"/>
                  </a:srgbClr>
                </a:solidFill>
              </a:rPr>
              <a:t>понятной по </a:t>
            </a:r>
            <a:r>
              <a:rPr lang="ru-RU" sz="3300" b="1" dirty="0">
                <a:solidFill>
                  <a:srgbClr val="EBDDC3">
                    <a:lumMod val="50000"/>
                  </a:srgbClr>
                </a:solidFill>
              </a:rPr>
              <a:t>восприятию и воспроизведению</a:t>
            </a:r>
          </a:p>
          <a:p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0620672" y="4149080"/>
            <a:ext cx="3810000" cy="19812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0677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dirty="0" smtClean="0"/>
              <a:t>Мы на уроках</a:t>
            </a:r>
            <a:endParaRPr lang="ru-RU" dirty="0"/>
          </a:p>
        </p:txBody>
      </p:sp>
      <p:pic>
        <p:nvPicPr>
          <p:cNvPr id="7" name="Содержимое 13" descr="100_7070.JPG"/>
          <p:cNvPicPr>
            <a:picLocks noGrp="1" noChangeAspect="1"/>
          </p:cNvPicPr>
          <p:nvPr>
            <p:ph sz="quarter" idx="3"/>
          </p:nvPr>
        </p:nvPicPr>
        <p:blipFill>
          <a:blip r:embed="rId2" cstate="print"/>
          <a:stretch>
            <a:fillRect/>
          </a:stretch>
        </p:blipFill>
        <p:spPr>
          <a:xfrm>
            <a:off x="1270000" y="4114800"/>
            <a:ext cx="3013968" cy="2122512"/>
          </a:xfrm>
        </p:spPr>
      </p:pic>
      <p:pic>
        <p:nvPicPr>
          <p:cNvPr id="1026" name="Picture 2" descr="C:\Users\Учитель\Desktop\схемы и таблицы\Использование опорных схем в нач. школе\436_0702\IMG_906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114800"/>
            <a:ext cx="2869952" cy="219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Учитель\Desktop\схемы и таблицы\Использование опорных схем в нач. школе\436_0702\IMG_913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916832"/>
            <a:ext cx="2808312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Учитель\Desktop\схемы и таблицы\Использование опорных схем в нач. школе\436_0702\IMG_911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16832"/>
            <a:ext cx="2808312" cy="1882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4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371600" y="260648"/>
            <a:ext cx="7772400" cy="1296144"/>
          </a:xfrm>
        </p:spPr>
        <p:txBody>
          <a:bodyPr>
            <a:normAutofit/>
          </a:bodyPr>
          <a:lstStyle/>
          <a:p>
            <a:r>
              <a:rPr lang="ru-RU" dirty="0" smtClean="0"/>
              <a:t>Результаты работы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1187624" y="332656"/>
            <a:ext cx="7270576" cy="1152128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7" name="Объект 2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870993"/>
            <a:ext cx="3447563" cy="2062063"/>
          </a:xfrm>
        </p:spPr>
      </p:pic>
      <p:pic>
        <p:nvPicPr>
          <p:cNvPr id="2050" name="Picture 2" descr="C:\Users\Учитель\Desktop\схемы и таблицы\Использование опорных схем в нач. школе\436_0702\IMG_903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260" y="1916832"/>
            <a:ext cx="3744416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Учитель\Desktop\схемы и таблицы\Использование опорных схем в нач. школе\436_0702\IMG_91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149080"/>
            <a:ext cx="3528392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Учитель\Desktop\схемы и таблицы\Использование опорных схем в нач. школе\436_0702\IMG_9129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114800"/>
            <a:ext cx="3384376" cy="219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933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5800" y="476672"/>
            <a:ext cx="7772400" cy="5760639"/>
          </a:xfrm>
        </p:spPr>
        <p:txBody>
          <a:bodyPr>
            <a:normAutofit/>
          </a:bodyPr>
          <a:lstStyle/>
          <a:p>
            <a:r>
              <a:rPr lang="ru-RU" sz="20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Использование данной методики при изучении </a:t>
            </a:r>
            <a:r>
              <a:rPr lang="ru-RU" sz="2000" dirty="0" smtClean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нового материала на различных уроках,</a:t>
            </a:r>
            <a:br>
              <a:rPr lang="ru-RU" sz="2000" dirty="0" smtClean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</a:br>
            <a:r>
              <a:rPr lang="ru-RU" sz="2000" dirty="0" smtClean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 </a:t>
            </a:r>
            <a:r>
              <a:rPr lang="ru-RU" sz="20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несомненно, даёт определённые результаты. </a:t>
            </a:r>
            <a:br>
              <a:rPr lang="ru-RU" sz="20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</a:br>
            <a:r>
              <a:rPr lang="ru-RU" sz="20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 </a:t>
            </a:r>
            <a:br>
              <a:rPr lang="ru-RU" sz="20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</a:br>
            <a:r>
              <a:rPr lang="ru-RU" sz="20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/>
            </a:r>
            <a:br>
              <a:rPr lang="ru-RU" sz="20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</a:br>
            <a:r>
              <a:rPr lang="ru-RU" sz="20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Во-первых, уходит  страх и неуверенность детей при  ответах; </a:t>
            </a:r>
            <a:br>
              <a:rPr lang="ru-RU" sz="20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</a:br>
            <a:r>
              <a:rPr lang="ru-RU" sz="20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 </a:t>
            </a:r>
            <a:br>
              <a:rPr lang="ru-RU" sz="20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</a:br>
            <a:r>
              <a:rPr lang="ru-RU" sz="20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/>
            </a:r>
            <a:br>
              <a:rPr lang="ru-RU" sz="20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</a:br>
            <a:r>
              <a:rPr lang="ru-RU" sz="20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Во-вторых, использование данной технологии способствует повышению творческого потенциала учащихся, развитию речи, мышления. </a:t>
            </a:r>
            <a:br>
              <a:rPr lang="ru-RU" sz="20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</a:br>
            <a:r>
              <a:rPr lang="ru-RU" sz="20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> </a:t>
            </a:r>
            <a:br>
              <a:rPr lang="ru-RU" sz="20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</a:br>
            <a:r>
              <a:rPr lang="ru-RU" sz="20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  <a:t/>
            </a:r>
            <a:br>
              <a:rPr lang="ru-RU" sz="20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lvl="7"/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9684568" y="4911080"/>
            <a:ext cx="3810000" cy="1946920"/>
          </a:xfrm>
        </p:spPr>
        <p:txBody>
          <a:bodyPr/>
          <a:lstStyle/>
          <a:p>
            <a:pPr lvl="8"/>
            <a:endParaRPr lang="ru-RU" dirty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9612560" y="4905035"/>
            <a:ext cx="3810000" cy="198120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454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 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использование опорных схем на уроках  помогает учащимся освоить навыки аналитической работы с текстом, помогает в запоминании учебного материала,  развивает логическое мышление, дети учатся логично и последовательно излагать свои мысли. 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071678"/>
            <a:ext cx="7772400" cy="1470025"/>
          </a:xfrm>
        </p:spPr>
        <p:txBody>
          <a:bodyPr>
            <a:noAutofit/>
          </a:bodyPr>
          <a:lstStyle/>
          <a:p>
            <a:r>
              <a:rPr lang="ru-RU" sz="8800" dirty="0" smtClean="0"/>
              <a:t>СПАСИБО </a:t>
            </a:r>
            <a:br>
              <a:rPr lang="ru-RU" sz="8800" dirty="0" smtClean="0"/>
            </a:br>
            <a:r>
              <a:rPr lang="ru-RU" sz="8800" dirty="0" smtClean="0"/>
              <a:t>ЗА </a:t>
            </a:r>
            <a:br>
              <a:rPr lang="ru-RU" sz="8800" dirty="0" smtClean="0"/>
            </a:br>
            <a:r>
              <a:rPr lang="ru-RU" sz="8800" dirty="0" smtClean="0"/>
              <a:t>ВНИМАНИЕ</a:t>
            </a:r>
            <a:endParaRPr lang="ru-RU" sz="8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264696"/>
          </a:xfr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reflection blurRad="6350" stA="50000" endA="300" endPos="55500" dist="50800" dir="5400000" sy="-100000" algn="bl" rotWithShape="0"/>
          </a:effectLst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Психологи отмечают, что педагогам необходимо учитывать слабость в развитии логической памяти у младших школьников, так как ребенок на этом этапе еще не готов усваивать то, что он не может воспринимать непосредственно. А в ситуации, когда ученик испытывает затруднения, когда ему что-либо непонятно, у него что-то не получается, его интерес к изучаемому предмету достаточно быстро угасает.</a:t>
            </a:r>
          </a:p>
          <a:p>
            <a:pPr algn="just"/>
            <a:endParaRPr lang="ru-RU" sz="2600" b="1" dirty="0"/>
          </a:p>
        </p:txBody>
      </p:sp>
      <p:pic>
        <p:nvPicPr>
          <p:cNvPr id="5" name="Picture 2" descr="C:\Users\Учитель\Desktop\схемы и таблицы\Использование опорных схем в нач. школе\436_0702\IMG_90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182042"/>
            <a:ext cx="413123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78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3501008"/>
          </a:xfrm>
        </p:spPr>
        <p:txBody>
          <a:bodyPr>
            <a:noAutofit/>
          </a:bodyPr>
          <a:lstStyle/>
          <a:p>
            <a:pPr algn="just"/>
            <a:r>
              <a:rPr lang="ru-RU" sz="2400" u="sng" dirty="0">
                <a:solidFill>
                  <a:schemeClr val="tx2"/>
                </a:solidFill>
              </a:rPr>
              <a:t>Актуальность</a:t>
            </a:r>
            <a:r>
              <a:rPr lang="ru-RU" sz="2400" dirty="0">
                <a:solidFill>
                  <a:schemeClr val="tx2"/>
                </a:solidFill>
              </a:rPr>
              <a:t/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 Одно из самых важных современных умений ученика - это умение кодировать большой объём информации, выстраивать логические цепочки для рассуждения, а значит, осваивать новые способы деятельности, чего так не хватает в современном, изобилующем большим объёмом информации образовании.</a:t>
            </a:r>
            <a:r>
              <a:rPr lang="ru-RU" sz="1600" dirty="0">
                <a:solidFill>
                  <a:schemeClr val="tx2"/>
                </a:solidFill>
              </a:rPr>
              <a:t/>
            </a:r>
            <a:br>
              <a:rPr lang="ru-RU" sz="1600" dirty="0">
                <a:solidFill>
                  <a:schemeClr val="tx2"/>
                </a:solidFill>
              </a:rPr>
            </a:br>
            <a:endParaRPr lang="ru-RU" sz="1600" b="0" dirty="0">
              <a:solidFill>
                <a:schemeClr val="tx2"/>
              </a:solidFill>
            </a:endParaRPr>
          </a:p>
        </p:txBody>
      </p:sp>
      <p:pic>
        <p:nvPicPr>
          <p:cNvPr id="4" name="Picture 2" descr="C:\Users\Учитель\Desktop\схемы и таблицы\Использование опорных схем в нач. школе\436_0702\IMG_90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284984"/>
            <a:ext cx="4608512" cy="3167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706696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3"/>
            <a:ext cx="8229600" cy="3913083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chemeClr val="tx2"/>
                </a:solidFill>
              </a:rPr>
              <a:t>              Изобилие </a:t>
            </a:r>
            <a:r>
              <a:rPr lang="ru-RU" sz="2000" dirty="0">
                <a:solidFill>
                  <a:schemeClr val="tx2"/>
                </a:solidFill>
              </a:rPr>
              <a:t>различного рода «подсказок» тормозит как речевое развитие, так и грамотность школьника и далее не развиваются такие умения как способность самостоятельно мыслить, выражать свои чувства, доказывать свою точку зрения. Трудно добиться результатов, если школьники не активны на уроках. Следовательно, у них пропадает мотивация к изучению предмета, что ведёт к снижению качества знаний. Как помочь детям? Как облегчить восприятие теоретического материала и способствовать быстрому его запоминанию, осмысленному и более прочному? Как заставить их мыслить, рассуждать, сопоставлять и, более того, самостоятельно делать определённые выводы?</a:t>
            </a:r>
          </a:p>
        </p:txBody>
      </p:sp>
      <p:pic>
        <p:nvPicPr>
          <p:cNvPr id="3074" name="Picture 2" descr="C:\Users\Учитель\Desktop\схемы и таблицы\Использование опорных схем в нач. школе\436_0702\IMG_90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149080"/>
            <a:ext cx="3816424" cy="2448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99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2736304"/>
          </a:xfrm>
        </p:spPr>
        <p:txBody>
          <a:bodyPr>
            <a:noAutofit/>
          </a:bodyPr>
          <a:lstStyle/>
          <a:p>
            <a:pPr algn="just"/>
            <a:r>
              <a:rPr lang="ru-RU" sz="2400" dirty="0">
                <a:solidFill>
                  <a:schemeClr val="tx2"/>
                </a:solidFill>
              </a:rPr>
              <a:t>Использование на уроке схем и таблиц помогает решить эти проблемы, помогает разнообразить урок, сделать его более запоминающимся, нестандартным, эмоциональным, способствует глубокому и последовательному усвоению материала. Задача учителя - помочь учащимся активизировать их деятельность, сформировать умение использовать теоретические сведения в практике.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endParaRPr lang="ru-RU" sz="2800" dirty="0"/>
          </a:p>
        </p:txBody>
      </p:sp>
      <p:pic>
        <p:nvPicPr>
          <p:cNvPr id="2050" name="Picture 2" descr="C:\Users\Учитель\Desktop\DCIM\436_0702\IMG_90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645024"/>
            <a:ext cx="4848158" cy="2808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78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chemeClr val="tx2"/>
                </a:solidFill>
              </a:rPr>
              <a:t>                    Это </a:t>
            </a:r>
            <a:r>
              <a:rPr lang="ru-RU" sz="2400" dirty="0">
                <a:solidFill>
                  <a:schemeClr val="tx2"/>
                </a:solidFill>
              </a:rPr>
              <a:t>актуально и потому, что по программе ФГОC ученик должен научиться создавать и преобразовывать модели и схемы, понимать информацию, представленную разными способами: словесно, в виде таблицы, схемы.</a:t>
            </a:r>
            <a:br>
              <a:rPr lang="ru-RU" sz="2400" dirty="0">
                <a:solidFill>
                  <a:schemeClr val="tx2"/>
                </a:solidFill>
              </a:rPr>
            </a:br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2053" name="Picture 5" descr="D:\Рабочий стол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420888"/>
            <a:ext cx="3491880" cy="431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Учитель\Desktop\схемы и таблицы\Использование опорных схем в нач. школе\436_0702\IMG_905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770" y="2441125"/>
            <a:ext cx="3384376" cy="4065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7040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b="1" cap="all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Arial Black" pitchFamily="34" charset="0"/>
              </a:rPr>
              <a:t>Цель: </a:t>
            </a:r>
            <a:r>
              <a:rPr lang="ru-RU" sz="1800" b="1" cap="all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8B25C">
                        <a:shade val="20000"/>
                        <a:satMod val="245000"/>
                      </a:srgbClr>
                    </a:gs>
                    <a:gs pos="43000">
                      <a:srgbClr val="D8B25C">
                        <a:satMod val="255000"/>
                      </a:srgbClr>
                    </a:gs>
                    <a:gs pos="48000">
                      <a:srgbClr val="D8B25C">
                        <a:shade val="85000"/>
                        <a:satMod val="255000"/>
                      </a:srgbClr>
                    </a:gs>
                    <a:gs pos="100000">
                      <a:srgbClr val="D8B25C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рассмотреть эффективность использования  опорных схем </a:t>
            </a:r>
            <a:r>
              <a:rPr lang="ru-RU" sz="1800" b="1" cap="all" dirty="0" smtClean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8B25C">
                        <a:shade val="20000"/>
                        <a:satMod val="245000"/>
                      </a:srgbClr>
                    </a:gs>
                    <a:gs pos="43000">
                      <a:srgbClr val="D8B25C">
                        <a:satMod val="255000"/>
                      </a:srgbClr>
                    </a:gs>
                    <a:gs pos="48000">
                      <a:srgbClr val="D8B25C">
                        <a:shade val="85000"/>
                        <a:satMod val="255000"/>
                      </a:srgbClr>
                    </a:gs>
                    <a:gs pos="100000">
                      <a:srgbClr val="D8B25C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 различных учебных предметах </a:t>
            </a:r>
            <a:r>
              <a:rPr lang="ru-RU" sz="1800" b="1" cap="all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8B25C">
                        <a:shade val="20000"/>
                        <a:satMod val="245000"/>
                      </a:srgbClr>
                    </a:gs>
                    <a:gs pos="43000">
                      <a:srgbClr val="D8B25C">
                        <a:satMod val="255000"/>
                      </a:srgbClr>
                    </a:gs>
                    <a:gs pos="48000">
                      <a:srgbClr val="D8B25C">
                        <a:shade val="85000"/>
                        <a:satMod val="255000"/>
                      </a:srgbClr>
                    </a:gs>
                    <a:gs pos="100000">
                      <a:srgbClr val="D8B25C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1800" b="1" cap="all" dirty="0" smtClean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8B25C">
                        <a:shade val="20000"/>
                        <a:satMod val="245000"/>
                      </a:srgbClr>
                    </a:gs>
                    <a:gs pos="43000">
                      <a:srgbClr val="D8B25C">
                        <a:satMod val="255000"/>
                      </a:srgbClr>
                    </a:gs>
                    <a:gs pos="48000">
                      <a:srgbClr val="D8B25C">
                        <a:shade val="85000"/>
                        <a:satMod val="255000"/>
                      </a:srgbClr>
                    </a:gs>
                    <a:gs pos="100000">
                      <a:srgbClr val="D8B25C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начальной школы, способствующих повышению качества обучения младших школьников.</a:t>
            </a:r>
            <a:r>
              <a:rPr lang="ru-RU" sz="1800" b="1" cap="all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8B25C">
                        <a:shade val="20000"/>
                        <a:satMod val="245000"/>
                      </a:srgbClr>
                    </a:gs>
                    <a:gs pos="43000">
                      <a:srgbClr val="D8B25C">
                        <a:satMod val="255000"/>
                      </a:srgbClr>
                    </a:gs>
                    <a:gs pos="48000">
                      <a:srgbClr val="D8B25C">
                        <a:shade val="85000"/>
                        <a:satMod val="255000"/>
                      </a:srgbClr>
                    </a:gs>
                    <a:gs pos="100000">
                      <a:srgbClr val="D8B25C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1800" b="1" cap="all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8B25C">
                        <a:shade val="20000"/>
                        <a:satMod val="245000"/>
                      </a:srgbClr>
                    </a:gs>
                    <a:gs pos="43000">
                      <a:srgbClr val="D8B25C">
                        <a:satMod val="255000"/>
                      </a:srgbClr>
                    </a:gs>
                    <a:gs pos="48000">
                      <a:srgbClr val="D8B25C">
                        <a:shade val="85000"/>
                        <a:satMod val="255000"/>
                      </a:srgbClr>
                    </a:gs>
                    <a:gs pos="100000">
                      <a:srgbClr val="D8B25C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800" b="1" cap="all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Arial Black" pitchFamily="34" charset="0"/>
              </a:rPr>
              <a:t> Задачи:</a:t>
            </a:r>
            <a:br>
              <a:rPr lang="ru-RU" sz="1800" b="1" cap="all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Arial Black" pitchFamily="34" charset="0"/>
              </a:rPr>
            </a:br>
            <a:r>
              <a:rPr lang="ru-RU" sz="1800" b="1" cap="all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8B25C">
                        <a:shade val="20000"/>
                        <a:satMod val="245000"/>
                      </a:srgbClr>
                    </a:gs>
                    <a:gs pos="43000">
                      <a:srgbClr val="D8B25C">
                        <a:satMod val="255000"/>
                      </a:srgbClr>
                    </a:gs>
                    <a:gs pos="48000">
                      <a:srgbClr val="D8B25C">
                        <a:shade val="85000"/>
                        <a:satMod val="255000"/>
                      </a:srgbClr>
                    </a:gs>
                    <a:gs pos="100000">
                      <a:srgbClr val="D8B25C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1. Изучить основные подходы современной педагогики к </a:t>
            </a:r>
            <a:r>
              <a:rPr lang="ru-RU" sz="1800" b="1" cap="all" dirty="0" smtClean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8B25C">
                        <a:shade val="20000"/>
                        <a:satMod val="245000"/>
                      </a:srgbClr>
                    </a:gs>
                    <a:gs pos="43000">
                      <a:srgbClr val="D8B25C">
                        <a:satMod val="255000"/>
                      </a:srgbClr>
                    </a:gs>
                    <a:gs pos="48000">
                      <a:srgbClr val="D8B25C">
                        <a:shade val="85000"/>
                        <a:satMod val="255000"/>
                      </a:srgbClr>
                    </a:gs>
                    <a:gs pos="100000">
                      <a:srgbClr val="D8B25C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проблеме  </a:t>
            </a:r>
            <a:r>
              <a:rPr lang="ru-RU" sz="1800" b="1" cap="all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8B25C">
                        <a:shade val="20000"/>
                        <a:satMod val="245000"/>
                      </a:srgbClr>
                    </a:gs>
                    <a:gs pos="43000">
                      <a:srgbClr val="D8B25C">
                        <a:satMod val="255000"/>
                      </a:srgbClr>
                    </a:gs>
                    <a:gs pos="48000">
                      <a:srgbClr val="D8B25C">
                        <a:shade val="85000"/>
                        <a:satMod val="255000"/>
                      </a:srgbClr>
                    </a:gs>
                    <a:gs pos="100000">
                      <a:srgbClr val="D8B25C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использования опорных схем  на уроках в начальной школе.</a:t>
            </a:r>
            <a:br>
              <a:rPr lang="ru-RU" sz="1800" b="1" cap="all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8B25C">
                        <a:shade val="20000"/>
                        <a:satMod val="245000"/>
                      </a:srgbClr>
                    </a:gs>
                    <a:gs pos="43000">
                      <a:srgbClr val="D8B25C">
                        <a:satMod val="255000"/>
                      </a:srgbClr>
                    </a:gs>
                    <a:gs pos="48000">
                      <a:srgbClr val="D8B25C">
                        <a:shade val="85000"/>
                        <a:satMod val="255000"/>
                      </a:srgbClr>
                    </a:gs>
                    <a:gs pos="100000">
                      <a:srgbClr val="D8B25C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800" b="1" cap="all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8B25C">
                        <a:shade val="20000"/>
                        <a:satMod val="245000"/>
                      </a:srgbClr>
                    </a:gs>
                    <a:gs pos="43000">
                      <a:srgbClr val="D8B25C">
                        <a:satMod val="255000"/>
                      </a:srgbClr>
                    </a:gs>
                    <a:gs pos="48000">
                      <a:srgbClr val="D8B25C">
                        <a:shade val="85000"/>
                        <a:satMod val="255000"/>
                      </a:srgbClr>
                    </a:gs>
                    <a:gs pos="100000">
                      <a:srgbClr val="D8B25C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 Проанализировать специфику составления опорных схем.</a:t>
            </a:r>
            <a:br>
              <a:rPr lang="ru-RU" sz="1800" b="1" cap="all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8B25C">
                        <a:shade val="20000"/>
                        <a:satMod val="245000"/>
                      </a:srgbClr>
                    </a:gs>
                    <a:gs pos="43000">
                      <a:srgbClr val="D8B25C">
                        <a:satMod val="255000"/>
                      </a:srgbClr>
                    </a:gs>
                    <a:gs pos="48000">
                      <a:srgbClr val="D8B25C">
                        <a:shade val="85000"/>
                        <a:satMod val="255000"/>
                      </a:srgbClr>
                    </a:gs>
                    <a:gs pos="100000">
                      <a:srgbClr val="D8B25C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800" b="1" cap="all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8B25C">
                        <a:shade val="20000"/>
                        <a:satMod val="245000"/>
                      </a:srgbClr>
                    </a:gs>
                    <a:gs pos="43000">
                      <a:srgbClr val="D8B25C">
                        <a:satMod val="255000"/>
                      </a:srgbClr>
                    </a:gs>
                    <a:gs pos="48000">
                      <a:srgbClr val="D8B25C">
                        <a:shade val="85000"/>
                        <a:satMod val="255000"/>
                      </a:srgbClr>
                    </a:gs>
                    <a:gs pos="100000">
                      <a:srgbClr val="D8B25C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3. На практических примерах рассмотреть создание и использование таблиц  и схем с учетом современных требований.</a:t>
            </a:r>
            <a:br>
              <a:rPr lang="ru-RU" sz="1800" b="1" cap="all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8B25C">
                        <a:shade val="20000"/>
                        <a:satMod val="245000"/>
                      </a:srgbClr>
                    </a:gs>
                    <a:gs pos="43000">
                      <a:srgbClr val="D8B25C">
                        <a:satMod val="255000"/>
                      </a:srgbClr>
                    </a:gs>
                    <a:gs pos="48000">
                      <a:srgbClr val="D8B25C">
                        <a:shade val="85000"/>
                        <a:satMod val="255000"/>
                      </a:srgbClr>
                    </a:gs>
                    <a:gs pos="100000">
                      <a:srgbClr val="D8B25C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800" b="1" cap="all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8B25C">
                        <a:shade val="20000"/>
                        <a:satMod val="245000"/>
                      </a:srgbClr>
                    </a:gs>
                    <a:gs pos="43000">
                      <a:srgbClr val="D8B25C">
                        <a:satMod val="255000"/>
                      </a:srgbClr>
                    </a:gs>
                    <a:gs pos="48000">
                      <a:srgbClr val="D8B25C">
                        <a:shade val="85000"/>
                        <a:satMod val="255000"/>
                      </a:srgbClr>
                    </a:gs>
                    <a:gs pos="100000">
                      <a:srgbClr val="D8B25C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4. Выявить воздействие опорных схем на процесс обучения.</a:t>
            </a:r>
            <a:br>
              <a:rPr lang="ru-RU" sz="1800" b="1" cap="all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8B25C">
                        <a:shade val="20000"/>
                        <a:satMod val="245000"/>
                      </a:srgbClr>
                    </a:gs>
                    <a:gs pos="43000">
                      <a:srgbClr val="D8B25C">
                        <a:satMod val="255000"/>
                      </a:srgbClr>
                    </a:gs>
                    <a:gs pos="48000">
                      <a:srgbClr val="D8B25C">
                        <a:shade val="85000"/>
                        <a:satMod val="255000"/>
                      </a:srgbClr>
                    </a:gs>
                    <a:gs pos="100000">
                      <a:srgbClr val="D8B25C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800" b="1" cap="all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8B25C">
                        <a:shade val="20000"/>
                        <a:satMod val="245000"/>
                      </a:srgbClr>
                    </a:gs>
                    <a:gs pos="43000">
                      <a:srgbClr val="D8B25C">
                        <a:satMod val="255000"/>
                      </a:srgbClr>
                    </a:gs>
                    <a:gs pos="48000">
                      <a:srgbClr val="D8B25C">
                        <a:shade val="85000"/>
                        <a:satMod val="255000"/>
                      </a:srgbClr>
                    </a:gs>
                    <a:gs pos="100000">
                      <a:srgbClr val="D8B25C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1800" b="1" cap="all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8B25C">
                        <a:shade val="20000"/>
                        <a:satMod val="245000"/>
                      </a:srgbClr>
                    </a:gs>
                    <a:gs pos="43000">
                      <a:srgbClr val="D8B25C">
                        <a:satMod val="255000"/>
                      </a:srgbClr>
                    </a:gs>
                    <a:gs pos="48000">
                      <a:srgbClr val="D8B25C">
                        <a:shade val="85000"/>
                        <a:satMod val="255000"/>
                      </a:srgbClr>
                    </a:gs>
                    <a:gs pos="100000">
                      <a:srgbClr val="D8B25C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435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9736"/>
            <a:ext cx="8229600" cy="2103120"/>
          </a:xfrm>
        </p:spPr>
        <p:txBody>
          <a:bodyPr>
            <a:normAutofit/>
          </a:bodyPr>
          <a:lstStyle/>
          <a:p>
            <a:r>
              <a:rPr lang="ru-RU" sz="28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Опорные схемы </a:t>
            </a:r>
            <a:r>
              <a:rPr lang="ru-RU" sz="28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70C0"/>
                </a:solidFill>
              </a:rPr>
              <a:t>- </a:t>
            </a:r>
            <a:r>
              <a:rPr lang="ru-RU" sz="28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250DB3"/>
                </a:solidFill>
              </a:rPr>
              <a:t>это оформленные в виде таблиц, карточек, чертежа, рисунка, выводы, которые рождаются в момент объяснения. </a:t>
            </a:r>
            <a:r>
              <a:rPr lang="ru-RU" sz="28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8B25C">
                        <a:shade val="20000"/>
                        <a:satMod val="245000"/>
                      </a:srgbClr>
                    </a:gs>
                    <a:gs pos="43000">
                      <a:srgbClr val="D8B25C">
                        <a:satMod val="255000"/>
                      </a:srgbClr>
                    </a:gs>
                    <a:gs pos="48000">
                      <a:srgbClr val="D8B25C">
                        <a:shade val="85000"/>
                        <a:satMod val="255000"/>
                      </a:srgbClr>
                    </a:gs>
                    <a:gs pos="100000">
                      <a:srgbClr val="D8B25C">
                        <a:shade val="20000"/>
                        <a:satMod val="245000"/>
                      </a:srgbClr>
                    </a:gs>
                  </a:gsLst>
                  <a:lin ang="5400000"/>
                </a:gradFill>
              </a:rPr>
              <a:t/>
            </a:r>
            <a:br>
              <a:rPr lang="ru-RU" sz="2800" dirty="0">
                <a:ln w="9000" cmpd="sng">
                  <a:solidFill>
                    <a:srgbClr val="D8B25C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8B25C">
                        <a:shade val="20000"/>
                        <a:satMod val="245000"/>
                      </a:srgbClr>
                    </a:gs>
                    <a:gs pos="43000">
                      <a:srgbClr val="D8B25C">
                        <a:satMod val="255000"/>
                      </a:srgbClr>
                    </a:gs>
                    <a:gs pos="48000">
                      <a:srgbClr val="D8B25C">
                        <a:shade val="85000"/>
                        <a:satMod val="255000"/>
                      </a:srgbClr>
                    </a:gs>
                    <a:gs pos="100000">
                      <a:srgbClr val="D8B25C">
                        <a:shade val="20000"/>
                        <a:satMod val="245000"/>
                      </a:srgbClr>
                    </a:gs>
                  </a:gsLst>
                  <a:lin ang="5400000"/>
                </a:gra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pPr lvl="0">
              <a:buNone/>
            </a:pPr>
            <a:r>
              <a:rPr lang="ru-RU" sz="2400" b="1" dirty="0">
                <a:solidFill>
                  <a:prstClr val="black"/>
                </a:solidFill>
              </a:rPr>
              <a:t>Всего  функций опорных схем </a:t>
            </a:r>
          </a:p>
          <a:p>
            <a:pPr lvl="0">
              <a:buNone/>
            </a:pPr>
            <a:r>
              <a:rPr lang="ru-RU" sz="2400" b="1" dirty="0">
                <a:solidFill>
                  <a:prstClr val="black"/>
                </a:solidFill>
              </a:rPr>
              <a:t>                         шесть :</a:t>
            </a:r>
          </a:p>
          <a:p>
            <a:pPr lvl="0">
              <a:buNone/>
            </a:pPr>
            <a:endParaRPr lang="ru-RU" sz="2400" b="1" dirty="0">
              <a:solidFill>
                <a:prstClr val="black"/>
              </a:solidFill>
            </a:endParaRPr>
          </a:p>
          <a:p>
            <a:pPr lvl="0">
              <a:buFontTx/>
              <a:buChar char="-"/>
            </a:pPr>
            <a:r>
              <a:rPr lang="ru-RU" sz="2400" b="1" dirty="0">
                <a:solidFill>
                  <a:prstClr val="black"/>
                </a:solidFill>
              </a:rPr>
              <a:t>обобщение систематизация</a:t>
            </a:r>
          </a:p>
          <a:p>
            <a:pPr lvl="0">
              <a:buFontTx/>
              <a:buChar char="-"/>
            </a:pPr>
            <a:r>
              <a:rPr lang="ru-RU" sz="2400" b="1" dirty="0">
                <a:solidFill>
                  <a:prstClr val="black"/>
                </a:solidFill>
              </a:rPr>
              <a:t>адаптация</a:t>
            </a:r>
          </a:p>
          <a:p>
            <a:pPr lvl="0">
              <a:buNone/>
            </a:pPr>
            <a:r>
              <a:rPr lang="ru-RU" sz="2400" b="1" dirty="0">
                <a:solidFill>
                  <a:prstClr val="black"/>
                </a:solidFill>
              </a:rPr>
              <a:t>-     ограничения</a:t>
            </a:r>
          </a:p>
          <a:p>
            <a:pPr lvl="0">
              <a:buFontTx/>
              <a:buChar char="-"/>
            </a:pPr>
            <a:r>
              <a:rPr lang="ru-RU" sz="2400" b="1" dirty="0">
                <a:solidFill>
                  <a:prstClr val="black"/>
                </a:solidFill>
              </a:rPr>
              <a:t>снятие социального барьера</a:t>
            </a:r>
          </a:p>
          <a:p>
            <a:pPr lvl="0">
              <a:buNone/>
            </a:pPr>
            <a:r>
              <a:rPr lang="ru-RU" sz="2400" b="1" dirty="0">
                <a:solidFill>
                  <a:prstClr val="black"/>
                </a:solidFill>
              </a:rPr>
              <a:t>-    оптимизация самостоятельной  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6011995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fsscchhtuy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ffsscchhtuy</Template>
  <TotalTime>1302</TotalTime>
  <Words>492</Words>
  <Application>Microsoft Office PowerPoint</Application>
  <PresentationFormat>Экран (4:3)</PresentationFormat>
  <Paragraphs>43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ffsscchhtuy</vt:lpstr>
      <vt:lpstr>«Использование опорных схем на различных  учебных предметах  начальной школы в соответствии  с требованиями фгос ноо»</vt:lpstr>
      <vt:lpstr> «Рецепт успеха ученика прост: во-первых, нужно верить в ребенка и при малейшей возможности давать ему высказаться, чтобы над ним не висел страх оценки, страх отчуждения и осуждения. А во-вторых, учителю нужно очень четко все объяснять» -       В. Ф Шаталов , педагог-новатор, автор системы   обучения с использованием опорных сигналов</vt:lpstr>
      <vt:lpstr>Презентация PowerPoint</vt:lpstr>
      <vt:lpstr>Актуальность  Одно из самых важных современных умений ученика - это умение кодировать большой объём информации, выстраивать логические цепочки для рассуждения, а значит, осваивать новые способы деятельности, чего так не хватает в современном, изобилующем большим объёмом информации образовании. </vt:lpstr>
      <vt:lpstr>              Изобилие различного рода «подсказок» тормозит как речевое развитие, так и грамотность школьника и далее не развиваются такие умения как способность самостоятельно мыслить, выражать свои чувства, доказывать свою точку зрения. Трудно добиться результатов, если школьники не активны на уроках. Следовательно, у них пропадает мотивация к изучению предмета, что ведёт к снижению качества знаний. Как помочь детям? Как облегчить восприятие теоретического материала и способствовать быстрому его запоминанию, осмысленному и более прочному? Как заставить их мыслить, рассуждать, сопоставлять и, более того, самостоятельно делать определённые выводы?</vt:lpstr>
      <vt:lpstr>Использование на уроке схем и таблиц помогает решить эти проблемы, помогает разнообразить урок, сделать его более запоминающимся, нестандартным, эмоциональным, способствует глубокому и последовательному усвоению материала. Задача учителя - помочь учащимся активизировать их деятельность, сформировать умение использовать теоретические сведения в практике.  </vt:lpstr>
      <vt:lpstr>                    Это актуально и потому, что по программе ФГОC ученик должен научиться создавать и преобразовывать модели и схемы, понимать информацию, представленную разными способами: словесно, в виде таблицы, схемы. </vt:lpstr>
      <vt:lpstr>Презентация PowerPoint</vt:lpstr>
      <vt:lpstr>Опорные схемы - это оформленные в виде таблиц, карточек, чертежа, рисунка, выводы, которые рождаются в момент объяснения.  </vt:lpstr>
      <vt:lpstr>РАБОТА  С   ЗАДАЧЕЙ</vt:lpstr>
      <vt:lpstr>«ВСЕ, что мы знаем о числе…»</vt:lpstr>
      <vt:lpstr>« Что мы знаем о букве…»</vt:lpstr>
      <vt:lpstr>Звуко-буквенный анализ слова </vt:lpstr>
      <vt:lpstr>Комментированная   запись предложения</vt:lpstr>
      <vt:lpstr>Слоги - слияния</vt:lpstr>
      <vt:lpstr>Презентация PowerPoint</vt:lpstr>
      <vt:lpstr>Разбор слова по составу</vt:lpstr>
      <vt:lpstr>Презентация PowerPoint</vt:lpstr>
      <vt:lpstr>Презентация PowerPoint</vt:lpstr>
      <vt:lpstr>Презентация PowerPoint</vt:lpstr>
      <vt:lpstr>Схема уместна на разных этапах обучения:</vt:lpstr>
      <vt:lpstr>Схема должна быть</vt:lpstr>
      <vt:lpstr>Мы на уроках</vt:lpstr>
      <vt:lpstr>Результаты работы</vt:lpstr>
      <vt:lpstr>Использование данной методики при изучении нового материала на различных уроках,  несомненно, даёт определённые результаты.     Во-первых, уходит  страх и неуверенность детей при  ответах;     Во-вторых, использование данной технологии способствует повышению творческого потенциала учащихся, развитию речи, мышления.     </vt:lpstr>
      <vt:lpstr>   использование опорных схем на уроках  помогает учащимся освоить навыки аналитической работы с текстом, помогает в запоминании учебного материала,  развивает логическое мышление, дети учатся логично и последовательно излагать свои мысли.  </vt:lpstr>
      <vt:lpstr>СПАСИБО  ЗА 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777</dc:creator>
  <cp:lastModifiedBy>Сергей</cp:lastModifiedBy>
  <cp:revision>134</cp:revision>
  <dcterms:created xsi:type="dcterms:W3CDTF">2013-03-25T17:30:08Z</dcterms:created>
  <dcterms:modified xsi:type="dcterms:W3CDTF">2017-02-21T14:22:36Z</dcterms:modified>
</cp:coreProperties>
</file>