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7" r:id="rId5"/>
    <p:sldId id="259" r:id="rId6"/>
    <p:sldId id="261" r:id="rId7"/>
    <p:sldId id="285" r:id="rId8"/>
    <p:sldId id="286" r:id="rId9"/>
    <p:sldId id="262" r:id="rId10"/>
    <p:sldId id="267" r:id="rId11"/>
    <p:sldId id="282" r:id="rId12"/>
    <p:sldId id="284" r:id="rId13"/>
    <p:sldId id="263" r:id="rId14"/>
    <p:sldId id="266" r:id="rId15"/>
    <p:sldId id="272" r:id="rId16"/>
    <p:sldId id="271" r:id="rId17"/>
    <p:sldId id="287" r:id="rId18"/>
    <p:sldId id="288" r:id="rId19"/>
    <p:sldId id="264" r:id="rId20"/>
    <p:sldId id="269" r:id="rId21"/>
    <p:sldId id="277" r:id="rId22"/>
    <p:sldId id="278" r:id="rId23"/>
    <p:sldId id="289" r:id="rId24"/>
    <p:sldId id="290" r:id="rId25"/>
    <p:sldId id="265" r:id="rId26"/>
    <p:sldId id="268" r:id="rId27"/>
    <p:sldId id="273" r:id="rId28"/>
    <p:sldId id="275" r:id="rId29"/>
    <p:sldId id="276" r:id="rId30"/>
    <p:sldId id="274" r:id="rId31"/>
    <p:sldId id="279" r:id="rId32"/>
    <p:sldId id="281" r:id="rId33"/>
    <p:sldId id="280" r:id="rId34"/>
    <p:sldId id="270" r:id="rId35"/>
    <p:sldId id="291" r:id="rId3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66"/>
    <a:srgbClr val="FFFFCC"/>
    <a:srgbClr val="CCECFF"/>
    <a:srgbClr val="33CCFF"/>
    <a:srgbClr val="CCFFCC"/>
    <a:srgbClr val="33CC33"/>
    <a:srgbClr val="FF9999"/>
    <a:srgbClr val="FF5050"/>
    <a:srgbClr val="FFFF66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79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093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18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15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5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44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46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402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329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3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7650D-C5F2-4F6A-BB15-58E9DC40E255}" type="datetimeFigureOut">
              <a:rPr lang="ru-RU" smtClean="0"/>
              <a:t>13.06.2024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F7B528-BF3B-4E7F-BA8F-66F008C5F2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8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27.xml"/><Relationship Id="rId18" Type="http://schemas.openxmlformats.org/officeDocument/2006/relationships/slide" Target="slide17.xml"/><Relationship Id="rId3" Type="http://schemas.openxmlformats.org/officeDocument/2006/relationships/slide" Target="slide5.xml"/><Relationship Id="rId7" Type="http://schemas.openxmlformats.org/officeDocument/2006/relationships/image" Target="../media/image5.png"/><Relationship Id="rId12" Type="http://schemas.openxmlformats.org/officeDocument/2006/relationships/slide" Target="slide15.xml"/><Relationship Id="rId17" Type="http://schemas.openxmlformats.org/officeDocument/2006/relationships/slide" Target="slide7.xml"/><Relationship Id="rId2" Type="http://schemas.openxmlformats.org/officeDocument/2006/relationships/image" Target="../media/image2.jpeg"/><Relationship Id="rId16" Type="http://schemas.openxmlformats.org/officeDocument/2006/relationships/slide" Target="slide31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slide" Target="slide19.xml"/><Relationship Id="rId5" Type="http://schemas.openxmlformats.org/officeDocument/2006/relationships/image" Target="../media/image3.png"/><Relationship Id="rId15" Type="http://schemas.openxmlformats.org/officeDocument/2006/relationships/slide" Target="slide11.xml"/><Relationship Id="rId10" Type="http://schemas.openxmlformats.org/officeDocument/2006/relationships/slide" Target="slide25.xml"/><Relationship Id="rId19" Type="http://schemas.openxmlformats.org/officeDocument/2006/relationships/slide" Target="slide34.xml"/><Relationship Id="rId4" Type="http://schemas.openxmlformats.org/officeDocument/2006/relationships/slide" Target="slide9.xml"/><Relationship Id="rId9" Type="http://schemas.openxmlformats.org/officeDocument/2006/relationships/slide" Target="slide13.xml"/><Relationship Id="rId14" Type="http://schemas.openxmlformats.org/officeDocument/2006/relationships/slide" Target="slide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900953" y="2001838"/>
              <a:ext cx="10717306" cy="2743200"/>
            </a:xfrm>
            <a:prstGeom prst="rect">
              <a:avLst/>
            </a:prstGeom>
            <a:noFill/>
          </p:spPr>
          <p:txBody>
            <a:bodyPr wrap="none" rtlCol="0">
              <a:prstTxWarp prst="textCanUp">
                <a:avLst/>
              </a:prstTxWarp>
              <a:spAutoFit/>
            </a:bodyPr>
            <a:lstStyle/>
            <a:p>
              <a:r>
                <a:rPr lang="ru-RU" sz="4000" b="1" dirty="0">
                  <a:ln>
                    <a:solidFill>
                      <a:schemeClr val="tx1"/>
                    </a:solidFill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Страна сказочника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207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80000">
              <a:srgbClr val="FF9999"/>
            </a:gs>
            <a:gs pos="91000">
              <a:srgbClr val="FF5050"/>
            </a:gs>
            <a:gs pos="100000">
              <a:srgbClr val="FF00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12736" y="2596881"/>
            <a:ext cx="5640092" cy="10452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dirty="0">
              <a:latin typeface="+mn-lt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290C3F7C-D157-C7BD-EF11-87739FF393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68948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5400" b="1" dirty="0">
                <a:latin typeface="+mn-lt"/>
              </a:rPr>
              <a:t>Впиши в пустые кружки нужные цифры</a:t>
            </a: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18658E8C-A7FC-8411-C2C6-F50FD8F3EA0E}"/>
              </a:ext>
            </a:extLst>
          </p:cNvPr>
          <p:cNvSpPr txBox="1">
            <a:spLocks/>
          </p:cNvSpPr>
          <p:nvPr/>
        </p:nvSpPr>
        <p:spPr>
          <a:xfrm>
            <a:off x="1076638" y="750569"/>
            <a:ext cx="10038723" cy="10452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endParaRPr lang="ru-RU" dirty="0">
              <a:latin typeface="+mn-lt"/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364A0B60-CEE5-E1CA-5094-38A343F0775E}"/>
              </a:ext>
            </a:extLst>
          </p:cNvPr>
          <p:cNvSpPr/>
          <p:nvPr/>
        </p:nvSpPr>
        <p:spPr>
          <a:xfrm>
            <a:off x="3269670" y="2715493"/>
            <a:ext cx="1800000" cy="180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FBF80E35-3B4A-E81A-4DCC-F14A1F3C6BE8}"/>
              </a:ext>
            </a:extLst>
          </p:cNvPr>
          <p:cNvSpPr/>
          <p:nvPr/>
        </p:nvSpPr>
        <p:spPr>
          <a:xfrm>
            <a:off x="6869670" y="2715493"/>
            <a:ext cx="1800000" cy="180000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0E875860-97B4-0520-313E-3B91266B0CE7}"/>
              </a:ext>
            </a:extLst>
          </p:cNvPr>
          <p:cNvSpPr/>
          <p:nvPr/>
        </p:nvSpPr>
        <p:spPr>
          <a:xfrm>
            <a:off x="5069670" y="2715493"/>
            <a:ext cx="1800000" cy="180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66F7217-5818-911A-507B-9B4EF4DAE086}"/>
              </a:ext>
            </a:extLst>
          </p:cNvPr>
          <p:cNvSpPr txBox="1"/>
          <p:nvPr/>
        </p:nvSpPr>
        <p:spPr>
          <a:xfrm>
            <a:off x="3681790" y="2650645"/>
            <a:ext cx="164054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9316B3-3E5F-C22E-8704-7E33FE5A821C}"/>
              </a:ext>
            </a:extLst>
          </p:cNvPr>
          <p:cNvSpPr txBox="1"/>
          <p:nvPr/>
        </p:nvSpPr>
        <p:spPr>
          <a:xfrm>
            <a:off x="5458888" y="2650645"/>
            <a:ext cx="164054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9230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80000">
              <a:srgbClr val="FF9999"/>
            </a:gs>
            <a:gs pos="91000">
              <a:srgbClr val="FF5050"/>
            </a:gs>
            <a:gs pos="100000">
              <a:srgbClr val="FF00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3931" y="458115"/>
            <a:ext cx="8731412" cy="1045221"/>
          </a:xfrm>
        </p:spPr>
        <p:txBody>
          <a:bodyPr>
            <a:noAutofit/>
          </a:bodyPr>
          <a:lstStyle/>
          <a:p>
            <a:pPr algn="just"/>
            <a:r>
              <a:rPr lang="ru-RU" sz="5400" b="1" dirty="0">
                <a:latin typeface="+mn-lt"/>
              </a:rPr>
              <a:t>Вставь пропущенные числа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s://avatars.mds.yandex.net/get-pdb/1883890/39b6db2a-d589-45dd-bb9c-5fb3030de431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35635" y="1921789"/>
            <a:ext cx="4684989" cy="3986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722554" y="3170944"/>
            <a:ext cx="1131377" cy="1069382"/>
          </a:xfrm>
          <a:prstGeom prst="ellipse">
            <a:avLst/>
          </a:prstGeom>
          <a:solidFill>
            <a:srgbClr val="66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ysClr val="windowText" lastClr="000000"/>
                </a:solidFill>
              </a:rPr>
              <a:t>10</a:t>
            </a:r>
          </a:p>
        </p:txBody>
      </p:sp>
      <p:sp>
        <p:nvSpPr>
          <p:cNvPr id="9" name="Овал 8"/>
          <p:cNvSpPr/>
          <p:nvPr/>
        </p:nvSpPr>
        <p:spPr>
          <a:xfrm>
            <a:off x="2661115" y="1503336"/>
            <a:ext cx="1131377" cy="1069382"/>
          </a:xfrm>
          <a:prstGeom prst="ellipse">
            <a:avLst/>
          </a:prstGeom>
          <a:solidFill>
            <a:srgbClr val="66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10" name="Овал 9"/>
          <p:cNvSpPr/>
          <p:nvPr/>
        </p:nvSpPr>
        <p:spPr>
          <a:xfrm>
            <a:off x="4599678" y="3170944"/>
            <a:ext cx="1131377" cy="1069382"/>
          </a:xfrm>
          <a:prstGeom prst="ellipse">
            <a:avLst/>
          </a:prstGeom>
          <a:solidFill>
            <a:srgbClr val="66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11" name="Овал 10"/>
          <p:cNvSpPr/>
          <p:nvPr/>
        </p:nvSpPr>
        <p:spPr>
          <a:xfrm>
            <a:off x="2625249" y="4838552"/>
            <a:ext cx="1131377" cy="1069382"/>
          </a:xfrm>
          <a:prstGeom prst="ellipse">
            <a:avLst/>
          </a:prstGeom>
          <a:solidFill>
            <a:srgbClr val="66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12" name="Овал 11"/>
          <p:cNvSpPr/>
          <p:nvPr/>
        </p:nvSpPr>
        <p:spPr>
          <a:xfrm>
            <a:off x="2661116" y="3170944"/>
            <a:ext cx="1131377" cy="1069382"/>
          </a:xfrm>
          <a:prstGeom prst="ellipse">
            <a:avLst/>
          </a:prstGeom>
          <a:solidFill>
            <a:srgbClr val="66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8" name="Выгнутая вверх стрелка 7"/>
          <p:cNvSpPr/>
          <p:nvPr/>
        </p:nvSpPr>
        <p:spPr>
          <a:xfrm rot="19340815">
            <a:off x="398626" y="2073847"/>
            <a:ext cx="2481663" cy="614147"/>
          </a:xfrm>
          <a:prstGeom prst="curved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верх стрелка 14"/>
          <p:cNvSpPr/>
          <p:nvPr/>
        </p:nvSpPr>
        <p:spPr>
          <a:xfrm rot="2579973">
            <a:off x="3573736" y="1890427"/>
            <a:ext cx="2481663" cy="738135"/>
          </a:xfrm>
          <a:prstGeom prst="curved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верх стрелка 15"/>
          <p:cNvSpPr/>
          <p:nvPr/>
        </p:nvSpPr>
        <p:spPr>
          <a:xfrm rot="8313266">
            <a:off x="3364690" y="4894983"/>
            <a:ext cx="2481663" cy="614147"/>
          </a:xfrm>
          <a:prstGeom prst="curved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верх стрелка 16"/>
          <p:cNvSpPr/>
          <p:nvPr/>
        </p:nvSpPr>
        <p:spPr>
          <a:xfrm rot="16365295">
            <a:off x="1521481" y="4187793"/>
            <a:ext cx="1698287" cy="614147"/>
          </a:xfrm>
          <a:prstGeom prst="curved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6554" y="2054774"/>
            <a:ext cx="821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/>
              <a:t>-1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27720" y="2011315"/>
            <a:ext cx="821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/>
              <a:t>-2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18498" y="4494866"/>
            <a:ext cx="821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/>
              <a:t>+1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26839" y="4549162"/>
            <a:ext cx="821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/>
              <a:t>-3</a:t>
            </a:r>
          </a:p>
        </p:txBody>
      </p:sp>
    </p:spTree>
    <p:extLst>
      <p:ext uri="{BB962C8B-B14F-4D97-AF65-F5344CB8AC3E}">
        <p14:creationId xmlns:p14="http://schemas.microsoft.com/office/powerpoint/2010/main" val="244134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80000">
              <a:srgbClr val="FF9999"/>
            </a:gs>
            <a:gs pos="91000">
              <a:srgbClr val="FF5050"/>
            </a:gs>
            <a:gs pos="100000">
              <a:srgbClr val="FF00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3931" y="458115"/>
            <a:ext cx="8731412" cy="1045221"/>
          </a:xfrm>
        </p:spPr>
        <p:txBody>
          <a:bodyPr>
            <a:noAutofit/>
          </a:bodyPr>
          <a:lstStyle/>
          <a:p>
            <a:pPr algn="just"/>
            <a:r>
              <a:rPr lang="ru-RU" sz="5400" b="1" dirty="0">
                <a:latin typeface="+mn-lt"/>
              </a:rPr>
              <a:t>Вставь пропущенные числа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s://avatars.mds.yandex.net/get-pdb/1883890/39b6db2a-d589-45dd-bb9c-5fb3030de431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435635" y="1921789"/>
            <a:ext cx="4684989" cy="39861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722554" y="3170944"/>
            <a:ext cx="1131377" cy="1069382"/>
          </a:xfrm>
          <a:prstGeom prst="ellipse">
            <a:avLst/>
          </a:prstGeom>
          <a:solidFill>
            <a:srgbClr val="66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ysClr val="windowText" lastClr="000000"/>
                </a:solidFill>
              </a:rPr>
              <a:t>10</a:t>
            </a:r>
          </a:p>
        </p:txBody>
      </p:sp>
      <p:sp>
        <p:nvSpPr>
          <p:cNvPr id="9" name="Овал 8"/>
          <p:cNvSpPr/>
          <p:nvPr/>
        </p:nvSpPr>
        <p:spPr>
          <a:xfrm>
            <a:off x="2661115" y="1503336"/>
            <a:ext cx="1131377" cy="1069382"/>
          </a:xfrm>
          <a:prstGeom prst="ellipse">
            <a:avLst/>
          </a:prstGeom>
          <a:solidFill>
            <a:srgbClr val="66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10" name="Овал 9"/>
          <p:cNvSpPr/>
          <p:nvPr/>
        </p:nvSpPr>
        <p:spPr>
          <a:xfrm>
            <a:off x="4599678" y="3170944"/>
            <a:ext cx="1131377" cy="1069382"/>
          </a:xfrm>
          <a:prstGeom prst="ellipse">
            <a:avLst/>
          </a:prstGeom>
          <a:solidFill>
            <a:srgbClr val="66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11" name="Овал 10"/>
          <p:cNvSpPr/>
          <p:nvPr/>
        </p:nvSpPr>
        <p:spPr>
          <a:xfrm>
            <a:off x="2625249" y="4838552"/>
            <a:ext cx="1131377" cy="1069382"/>
          </a:xfrm>
          <a:prstGeom prst="ellipse">
            <a:avLst/>
          </a:prstGeom>
          <a:solidFill>
            <a:srgbClr val="66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12" name="Овал 11"/>
          <p:cNvSpPr/>
          <p:nvPr/>
        </p:nvSpPr>
        <p:spPr>
          <a:xfrm>
            <a:off x="2661116" y="3170944"/>
            <a:ext cx="1131377" cy="1069382"/>
          </a:xfrm>
          <a:prstGeom prst="ellipse">
            <a:avLst/>
          </a:prstGeom>
          <a:solidFill>
            <a:srgbClr val="66FF66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>
                <a:solidFill>
                  <a:srgbClr val="C00000"/>
                </a:solidFill>
              </a:rPr>
              <a:t>8</a:t>
            </a:r>
          </a:p>
        </p:txBody>
      </p:sp>
      <p:sp>
        <p:nvSpPr>
          <p:cNvPr id="8" name="Выгнутая вверх стрелка 7"/>
          <p:cNvSpPr/>
          <p:nvPr/>
        </p:nvSpPr>
        <p:spPr>
          <a:xfrm rot="19340815">
            <a:off x="398626" y="2073847"/>
            <a:ext cx="2481663" cy="614147"/>
          </a:xfrm>
          <a:prstGeom prst="curved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верх стрелка 14"/>
          <p:cNvSpPr/>
          <p:nvPr/>
        </p:nvSpPr>
        <p:spPr>
          <a:xfrm rot="2579973">
            <a:off x="3573736" y="1890427"/>
            <a:ext cx="2481663" cy="738135"/>
          </a:xfrm>
          <a:prstGeom prst="curved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Выгнутая вверх стрелка 15"/>
          <p:cNvSpPr/>
          <p:nvPr/>
        </p:nvSpPr>
        <p:spPr>
          <a:xfrm rot="8313266">
            <a:off x="3364690" y="4894983"/>
            <a:ext cx="2481663" cy="614147"/>
          </a:xfrm>
          <a:prstGeom prst="curved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верх стрелка 16"/>
          <p:cNvSpPr/>
          <p:nvPr/>
        </p:nvSpPr>
        <p:spPr>
          <a:xfrm rot="16365295">
            <a:off x="1521481" y="4187793"/>
            <a:ext cx="1698287" cy="614147"/>
          </a:xfrm>
          <a:prstGeom prst="curved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96554" y="2054774"/>
            <a:ext cx="821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/>
              <a:t>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23095" y="1893523"/>
            <a:ext cx="821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/>
              <a:t>+1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88973" y="4588347"/>
            <a:ext cx="821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/>
              <a:t>-2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26839" y="4587055"/>
            <a:ext cx="8214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i="1" dirty="0"/>
              <a:t>+1</a:t>
            </a:r>
          </a:p>
        </p:txBody>
      </p:sp>
    </p:spTree>
    <p:extLst>
      <p:ext uri="{BB962C8B-B14F-4D97-AF65-F5344CB8AC3E}">
        <p14:creationId xmlns:p14="http://schemas.microsoft.com/office/powerpoint/2010/main" val="201872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2000">
              <a:schemeClr val="accent2">
                <a:lumMod val="5000"/>
                <a:lumOff val="95000"/>
              </a:schemeClr>
            </a:gs>
            <a:gs pos="57000">
              <a:srgbClr val="FFFFCC">
                <a:alpha val="95000"/>
              </a:srgbClr>
            </a:gs>
            <a:gs pos="93000">
              <a:srgbClr val="FF964F"/>
            </a:gs>
            <a:gs pos="100000">
              <a:srgbClr val="FF993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62464" y="472427"/>
            <a:ext cx="6501882" cy="295657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/>
              <a:t>Найди среди листвы деревьев все буквы. Запиши, как называется дерево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1FA3370C-32ED-C5F9-A2F1-B1033A7014A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9067" y1="26400" x2="61333" y2="68000"/>
                        <a14:foregroundMark x1="44800" y1="26000" x2="56533" y2="57300"/>
                        <a14:foregroundMark x1="25600" y1="43000" x2="73733" y2="39700"/>
                        <a14:foregroundMark x1="73733" y1="39700" x2="85063" y2="40869"/>
                        <a14:foregroundMark x1="84192" y1="42774" x2="70400" y2="48100"/>
                        <a14:foregroundMark x1="70400" y1="48100" x2="69333" y2="48100"/>
                        <a14:foregroundMark x1="43867" y1="23200" x2="28800" y2="47900"/>
                        <a14:foregroundMark x1="15067" y1="50500" x2="39467" y2="23700"/>
                        <a14:foregroundMark x1="39467" y1="23700" x2="41333" y2="18900"/>
                        <a14:foregroundMark x1="44533" y1="19600" x2="76267" y2="37600"/>
                        <a14:foregroundMark x1="51600" y1="55600" x2="54533" y2="67400"/>
                        <a14:foregroundMark x1="26400" y1="47200" x2="39333" y2="53300"/>
                        <a14:foregroundMark x1="59333" y1="74500" x2="59600" y2="75300"/>
                        <a14:foregroundMark x1="53600" y1="69100" x2="55867" y2="74100"/>
                        <a14:foregroundMark x1="64800" y1="77500" x2="64800" y2="77500"/>
                        <a14:foregroundMark x1="64800" y1="77100" x2="48133" y2="78200"/>
                        <a14:foregroundMark x1="48133" y1="78200" x2="47867" y2="77900"/>
                        <a14:foregroundMark x1="62133" y1="70600" x2="67333" y2="79400"/>
                        <a14:foregroundMark x1="45067" y1="78600" x2="51867" y2="81100"/>
                        <a14:backgroundMark x1="86267" y1="40600" x2="87333" y2="43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21" y="253158"/>
            <a:ext cx="5164944" cy="688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8D10CC-2459-D55F-99FA-C6F5E0AD03C9}"/>
              </a:ext>
            </a:extLst>
          </p:cNvPr>
          <p:cNvSpPr txBox="1"/>
          <p:nvPr/>
        </p:nvSpPr>
        <p:spPr>
          <a:xfrm>
            <a:off x="3169405" y="2015040"/>
            <a:ext cx="1166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Д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835A92-4E34-AADF-084B-7969AAFBDE3A}"/>
              </a:ext>
            </a:extLst>
          </p:cNvPr>
          <p:cNvSpPr txBox="1"/>
          <p:nvPr/>
        </p:nvSpPr>
        <p:spPr>
          <a:xfrm>
            <a:off x="1773032" y="2661371"/>
            <a:ext cx="1166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У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3E53E3-D1D8-9B45-85E8-03FB7ED9EE09}"/>
              </a:ext>
            </a:extLst>
          </p:cNvPr>
          <p:cNvSpPr txBox="1"/>
          <p:nvPr/>
        </p:nvSpPr>
        <p:spPr>
          <a:xfrm>
            <a:off x="2469718" y="1627547"/>
            <a:ext cx="1166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Б</a:t>
            </a:r>
          </a:p>
        </p:txBody>
      </p:sp>
      <p:sp>
        <p:nvSpPr>
          <p:cNvPr id="11" name="Куб 10">
            <a:extLst>
              <a:ext uri="{FF2B5EF4-FFF2-40B4-BE49-F238E27FC236}">
                <a16:creationId xmlns:a16="http://schemas.microsoft.com/office/drawing/2014/main" id="{D35FB633-2DF1-D46F-D340-C0BA63ABE79D}"/>
              </a:ext>
            </a:extLst>
          </p:cNvPr>
          <p:cNvSpPr/>
          <p:nvPr/>
        </p:nvSpPr>
        <p:spPr>
          <a:xfrm>
            <a:off x="6096000" y="3778898"/>
            <a:ext cx="1440000" cy="1440000"/>
          </a:xfrm>
          <a:prstGeom prst="cube">
            <a:avLst>
              <a:gd name="adj" fmla="val 1787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уб 11">
            <a:extLst>
              <a:ext uri="{FF2B5EF4-FFF2-40B4-BE49-F238E27FC236}">
                <a16:creationId xmlns:a16="http://schemas.microsoft.com/office/drawing/2014/main" id="{8B1F7103-AB29-CFE4-0B22-612EB9B157D7}"/>
              </a:ext>
            </a:extLst>
          </p:cNvPr>
          <p:cNvSpPr/>
          <p:nvPr/>
        </p:nvSpPr>
        <p:spPr>
          <a:xfrm>
            <a:off x="9047584" y="3778898"/>
            <a:ext cx="1440000" cy="1440000"/>
          </a:xfrm>
          <a:prstGeom prst="cube">
            <a:avLst>
              <a:gd name="adj" fmla="val 1787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уб 12">
            <a:extLst>
              <a:ext uri="{FF2B5EF4-FFF2-40B4-BE49-F238E27FC236}">
                <a16:creationId xmlns:a16="http://schemas.microsoft.com/office/drawing/2014/main" id="{7FD927F4-8B65-35A2-BFD1-34CFC22D70A4}"/>
              </a:ext>
            </a:extLst>
          </p:cNvPr>
          <p:cNvSpPr/>
          <p:nvPr/>
        </p:nvSpPr>
        <p:spPr>
          <a:xfrm>
            <a:off x="7536000" y="3778898"/>
            <a:ext cx="1440000" cy="1440000"/>
          </a:xfrm>
          <a:prstGeom prst="cube">
            <a:avLst>
              <a:gd name="adj" fmla="val 1787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49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2000">
              <a:schemeClr val="accent2">
                <a:lumMod val="5000"/>
                <a:lumOff val="95000"/>
              </a:schemeClr>
            </a:gs>
            <a:gs pos="57000">
              <a:srgbClr val="FFFFCC">
                <a:alpha val="95000"/>
              </a:srgbClr>
            </a:gs>
            <a:gs pos="88000">
              <a:srgbClr val="FF964F"/>
            </a:gs>
            <a:gs pos="94000">
              <a:srgbClr val="FF993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7820" y="365125"/>
            <a:ext cx="6165980" cy="3143185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/>
              <a:t>Найди среди листвы деревьев все буквы. Запиши, как называется дерево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0836E4A-E35C-12A6-27C3-942A1591190E}"/>
              </a:ext>
            </a:extLst>
          </p:cNvPr>
          <p:cNvSpPr txBox="1">
            <a:spLocks/>
          </p:cNvSpPr>
          <p:nvPr/>
        </p:nvSpPr>
        <p:spPr>
          <a:xfrm>
            <a:off x="5262464" y="472427"/>
            <a:ext cx="6501882" cy="29565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5400" b="1" dirty="0"/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581E9D8D-E457-029B-7095-43F92E3EE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24" b="90000" l="10000" r="90000">
                        <a14:foregroundMark x1="50750" y1="8824" x2="50750" y2="8824"/>
                        <a14:foregroundMark x1="53000" y1="86412" x2="53000" y2="864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79310"/>
            <a:ext cx="48402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5001A2-C254-CE43-F5B5-8903E432C11E}"/>
              </a:ext>
            </a:extLst>
          </p:cNvPr>
          <p:cNvSpPr txBox="1"/>
          <p:nvPr/>
        </p:nvSpPr>
        <p:spPr>
          <a:xfrm>
            <a:off x="2992232" y="1627547"/>
            <a:ext cx="1166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A9BFA4-6693-0280-A6AE-F863278B8367}"/>
              </a:ext>
            </a:extLst>
          </p:cNvPr>
          <p:cNvSpPr txBox="1"/>
          <p:nvPr/>
        </p:nvSpPr>
        <p:spPr>
          <a:xfrm>
            <a:off x="2827391" y="2554388"/>
            <a:ext cx="1166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537FC4-5442-9873-EBC6-BC10B7D1F67D}"/>
              </a:ext>
            </a:extLst>
          </p:cNvPr>
          <p:cNvSpPr txBox="1"/>
          <p:nvPr/>
        </p:nvSpPr>
        <p:spPr>
          <a:xfrm>
            <a:off x="3401008" y="3185144"/>
            <a:ext cx="11663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Е</a:t>
            </a:r>
          </a:p>
        </p:txBody>
      </p:sp>
      <p:sp>
        <p:nvSpPr>
          <p:cNvPr id="11" name="Куб 10">
            <a:extLst>
              <a:ext uri="{FF2B5EF4-FFF2-40B4-BE49-F238E27FC236}">
                <a16:creationId xmlns:a16="http://schemas.microsoft.com/office/drawing/2014/main" id="{CEAD6B0C-B87B-423E-9B9C-9BC44705D949}"/>
              </a:ext>
            </a:extLst>
          </p:cNvPr>
          <p:cNvSpPr/>
          <p:nvPr/>
        </p:nvSpPr>
        <p:spPr>
          <a:xfrm>
            <a:off x="6096000" y="3778898"/>
            <a:ext cx="1440000" cy="1440000"/>
          </a:xfrm>
          <a:prstGeom prst="cube">
            <a:avLst>
              <a:gd name="adj" fmla="val 1787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уб 11">
            <a:extLst>
              <a:ext uri="{FF2B5EF4-FFF2-40B4-BE49-F238E27FC236}">
                <a16:creationId xmlns:a16="http://schemas.microsoft.com/office/drawing/2014/main" id="{F64C0AED-4110-88D5-53F0-88130DC5CF6E}"/>
              </a:ext>
            </a:extLst>
          </p:cNvPr>
          <p:cNvSpPr/>
          <p:nvPr/>
        </p:nvSpPr>
        <p:spPr>
          <a:xfrm>
            <a:off x="9047584" y="3778898"/>
            <a:ext cx="1440000" cy="1440000"/>
          </a:xfrm>
          <a:prstGeom prst="cube">
            <a:avLst>
              <a:gd name="adj" fmla="val 1787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уб 12">
            <a:extLst>
              <a:ext uri="{FF2B5EF4-FFF2-40B4-BE49-F238E27FC236}">
                <a16:creationId xmlns:a16="http://schemas.microsoft.com/office/drawing/2014/main" id="{BAF4F0FF-39C4-20D4-BE10-FB918237C8F2}"/>
              </a:ext>
            </a:extLst>
          </p:cNvPr>
          <p:cNvSpPr/>
          <p:nvPr/>
        </p:nvSpPr>
        <p:spPr>
          <a:xfrm>
            <a:off x="7536000" y="3778898"/>
            <a:ext cx="1440000" cy="1440000"/>
          </a:xfrm>
          <a:prstGeom prst="cube">
            <a:avLst>
              <a:gd name="adj" fmla="val 17873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09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2000">
              <a:schemeClr val="accent2">
                <a:lumMod val="5000"/>
                <a:lumOff val="95000"/>
              </a:schemeClr>
            </a:gs>
            <a:gs pos="57000">
              <a:srgbClr val="FFFFCC">
                <a:alpha val="95000"/>
              </a:srgbClr>
            </a:gs>
            <a:gs pos="93000">
              <a:srgbClr val="FF964F"/>
            </a:gs>
            <a:gs pos="100000">
              <a:srgbClr val="FF993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/>
              <a:t>Отгадай, какое слово зашифровано. Назови его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A76690C2-59BE-BA38-8D4A-2CCAF77F4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9413" y="2733340"/>
            <a:ext cx="369609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9400" dirty="0">
                <a:latin typeface="+mj-lt"/>
              </a:rPr>
              <a:t>М</a:t>
            </a:r>
          </a:p>
        </p:txBody>
      </p:sp>
      <p:sp>
        <p:nvSpPr>
          <p:cNvPr id="8" name="Объект 6">
            <a:extLst>
              <a:ext uri="{FF2B5EF4-FFF2-40B4-BE49-F238E27FC236}">
                <a16:creationId xmlns:a16="http://schemas.microsoft.com/office/drawing/2014/main" id="{3A2F8D4E-3F36-F9BB-5516-90AE10AE3BAC}"/>
              </a:ext>
            </a:extLst>
          </p:cNvPr>
          <p:cNvSpPr txBox="1">
            <a:spLocks/>
          </p:cNvSpPr>
          <p:nvPr/>
        </p:nvSpPr>
        <p:spPr>
          <a:xfrm>
            <a:off x="4952089" y="3750960"/>
            <a:ext cx="36960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9400" dirty="0">
                <a:latin typeface="+mj-lt"/>
              </a:rPr>
              <a:t>О</a:t>
            </a:r>
          </a:p>
        </p:txBody>
      </p:sp>
      <p:sp>
        <p:nvSpPr>
          <p:cNvPr id="9" name="Объект 6">
            <a:extLst>
              <a:ext uri="{FF2B5EF4-FFF2-40B4-BE49-F238E27FC236}">
                <a16:creationId xmlns:a16="http://schemas.microsoft.com/office/drawing/2014/main" id="{461C161F-B163-75B1-CF77-DE515D5B0862}"/>
              </a:ext>
            </a:extLst>
          </p:cNvPr>
          <p:cNvSpPr txBox="1">
            <a:spLocks/>
          </p:cNvSpPr>
          <p:nvPr/>
        </p:nvSpPr>
        <p:spPr>
          <a:xfrm>
            <a:off x="6252327" y="2353469"/>
            <a:ext cx="36960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9400" dirty="0">
                <a:latin typeface="+mj-lt"/>
              </a:rPr>
              <a:t>Р</a:t>
            </a:r>
          </a:p>
        </p:txBody>
      </p:sp>
      <p:sp>
        <p:nvSpPr>
          <p:cNvPr id="10" name="Объект 6">
            <a:extLst>
              <a:ext uri="{FF2B5EF4-FFF2-40B4-BE49-F238E27FC236}">
                <a16:creationId xmlns:a16="http://schemas.microsoft.com/office/drawing/2014/main" id="{7F2C7930-C855-30C3-EEBE-2F8F15C8DE0D}"/>
              </a:ext>
            </a:extLst>
          </p:cNvPr>
          <p:cNvSpPr txBox="1">
            <a:spLocks/>
          </p:cNvSpPr>
          <p:nvPr/>
        </p:nvSpPr>
        <p:spPr>
          <a:xfrm>
            <a:off x="7112917" y="1027906"/>
            <a:ext cx="36960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9400" dirty="0">
                <a:latin typeface="+mj-lt"/>
              </a:rPr>
              <a:t>Ж</a:t>
            </a:r>
          </a:p>
        </p:txBody>
      </p:sp>
    </p:spTree>
    <p:extLst>
      <p:ext uri="{BB962C8B-B14F-4D97-AF65-F5344CB8AC3E}">
        <p14:creationId xmlns:p14="http://schemas.microsoft.com/office/powerpoint/2010/main" val="386682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2000">
              <a:schemeClr val="accent2">
                <a:lumMod val="5000"/>
                <a:lumOff val="95000"/>
              </a:schemeClr>
            </a:gs>
            <a:gs pos="57000">
              <a:srgbClr val="FFFFCC">
                <a:alpha val="95000"/>
              </a:srgbClr>
            </a:gs>
            <a:gs pos="88000">
              <a:srgbClr val="FF964F"/>
            </a:gs>
            <a:gs pos="94000">
              <a:srgbClr val="FF993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/>
              <a:t>Отгадай, какое слово зашифровано. Назови его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6">
            <a:extLst>
              <a:ext uri="{FF2B5EF4-FFF2-40B4-BE49-F238E27FC236}">
                <a16:creationId xmlns:a16="http://schemas.microsoft.com/office/drawing/2014/main" id="{FBF84523-D1E5-A044-05B4-356AAD883EB2}"/>
              </a:ext>
            </a:extLst>
          </p:cNvPr>
          <p:cNvSpPr txBox="1">
            <a:spLocks/>
          </p:cNvSpPr>
          <p:nvPr/>
        </p:nvSpPr>
        <p:spPr>
          <a:xfrm>
            <a:off x="2598329" y="1262758"/>
            <a:ext cx="36960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9400" dirty="0">
                <a:latin typeface="+mj-lt"/>
              </a:rPr>
              <a:t>В</a:t>
            </a:r>
          </a:p>
        </p:txBody>
      </p:sp>
      <p:sp>
        <p:nvSpPr>
          <p:cNvPr id="9" name="Объект 6">
            <a:extLst>
              <a:ext uri="{FF2B5EF4-FFF2-40B4-BE49-F238E27FC236}">
                <a16:creationId xmlns:a16="http://schemas.microsoft.com/office/drawing/2014/main" id="{8A8E4D41-FA10-B292-0E9F-B87464702C9E}"/>
              </a:ext>
            </a:extLst>
          </p:cNvPr>
          <p:cNvSpPr txBox="1">
            <a:spLocks/>
          </p:cNvSpPr>
          <p:nvPr/>
        </p:nvSpPr>
        <p:spPr>
          <a:xfrm>
            <a:off x="3253262" y="2676304"/>
            <a:ext cx="36960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9400" dirty="0">
                <a:latin typeface="+mj-lt"/>
              </a:rPr>
              <a:t>О</a:t>
            </a:r>
          </a:p>
        </p:txBody>
      </p:sp>
      <p:sp>
        <p:nvSpPr>
          <p:cNvPr id="10" name="Объект 6">
            <a:extLst>
              <a:ext uri="{FF2B5EF4-FFF2-40B4-BE49-F238E27FC236}">
                <a16:creationId xmlns:a16="http://schemas.microsoft.com/office/drawing/2014/main" id="{23864EDC-0898-BF9A-A42E-2D0B882439B8}"/>
              </a:ext>
            </a:extLst>
          </p:cNvPr>
          <p:cNvSpPr txBox="1">
            <a:spLocks/>
          </p:cNvSpPr>
          <p:nvPr/>
        </p:nvSpPr>
        <p:spPr>
          <a:xfrm>
            <a:off x="4631147" y="1801183"/>
            <a:ext cx="36960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9400" dirty="0">
                <a:latin typeface="+mj-lt"/>
              </a:rPr>
              <a:t>Л</a:t>
            </a:r>
          </a:p>
        </p:txBody>
      </p:sp>
      <p:sp>
        <p:nvSpPr>
          <p:cNvPr id="11" name="Объект 6">
            <a:extLst>
              <a:ext uri="{FF2B5EF4-FFF2-40B4-BE49-F238E27FC236}">
                <a16:creationId xmlns:a16="http://schemas.microsoft.com/office/drawing/2014/main" id="{FC3D30DA-632F-3B8A-048A-70AD13CEFC7A}"/>
              </a:ext>
            </a:extLst>
          </p:cNvPr>
          <p:cNvSpPr txBox="1">
            <a:spLocks/>
          </p:cNvSpPr>
          <p:nvPr/>
        </p:nvSpPr>
        <p:spPr>
          <a:xfrm>
            <a:off x="5566364" y="2676304"/>
            <a:ext cx="36960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9400" dirty="0">
                <a:latin typeface="+mj-lt"/>
              </a:rPr>
              <a:t>К</a:t>
            </a:r>
          </a:p>
        </p:txBody>
      </p:sp>
    </p:spTree>
    <p:extLst>
      <p:ext uri="{BB962C8B-B14F-4D97-AF65-F5344CB8AC3E}">
        <p14:creationId xmlns:p14="http://schemas.microsoft.com/office/powerpoint/2010/main" val="25554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2000">
              <a:schemeClr val="accent2">
                <a:lumMod val="5000"/>
                <a:lumOff val="95000"/>
              </a:schemeClr>
            </a:gs>
            <a:gs pos="57000">
              <a:srgbClr val="FFFFCC">
                <a:alpha val="95000"/>
              </a:srgbClr>
            </a:gs>
            <a:gs pos="93000">
              <a:srgbClr val="FF964F"/>
            </a:gs>
            <a:gs pos="100000">
              <a:srgbClr val="FF993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686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Доскажи словечко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751" y="1412713"/>
            <a:ext cx="7364506" cy="14962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dirty="0"/>
              <a:t>Без ключа, ты мне поверь,</a:t>
            </a:r>
          </a:p>
          <a:p>
            <a:pPr marL="0" indent="0">
              <a:buNone/>
            </a:pPr>
            <a:r>
              <a:rPr lang="ru-RU" sz="4400" dirty="0"/>
              <a:t>Не откроешь эту _________ 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331548" y="2923265"/>
            <a:ext cx="7364506" cy="14962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400" dirty="0"/>
              <a:t>Ты к обеду положи</a:t>
            </a:r>
          </a:p>
          <a:p>
            <a:pPr marL="0" indent="0">
              <a:buNone/>
            </a:pPr>
            <a:r>
              <a:rPr lang="ru-RU" sz="4400" dirty="0"/>
              <a:t>Ложки, вилки и __________ .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76751" y="4433817"/>
            <a:ext cx="8505884" cy="14962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400" dirty="0"/>
              <a:t>От зубастых щук таясь.</a:t>
            </a:r>
          </a:p>
          <a:p>
            <a:pPr marL="0" indent="0">
              <a:buNone/>
            </a:pPr>
            <a:r>
              <a:rPr lang="ru-RU" sz="4400" dirty="0"/>
              <a:t>Стороной проплыл __________.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9693" y="2049969"/>
            <a:ext cx="2474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C00000"/>
                </a:solidFill>
              </a:rPr>
              <a:t>дверь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378329" y="3592169"/>
            <a:ext cx="2474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C00000"/>
                </a:solidFill>
              </a:rPr>
              <a:t>ножи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66998" y="5022389"/>
            <a:ext cx="2474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C00000"/>
                </a:solidFill>
              </a:rPr>
              <a:t>карась</a:t>
            </a:r>
          </a:p>
        </p:txBody>
      </p:sp>
    </p:spTree>
    <p:extLst>
      <p:ext uri="{BB962C8B-B14F-4D97-AF65-F5344CB8AC3E}">
        <p14:creationId xmlns:p14="http://schemas.microsoft.com/office/powerpoint/2010/main" val="762640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12000">
              <a:schemeClr val="accent2">
                <a:lumMod val="5000"/>
                <a:lumOff val="95000"/>
              </a:schemeClr>
            </a:gs>
            <a:gs pos="57000">
              <a:srgbClr val="FFFFCC">
                <a:alpha val="95000"/>
              </a:srgbClr>
            </a:gs>
            <a:gs pos="88000">
              <a:srgbClr val="FF964F"/>
            </a:gs>
            <a:gs pos="94000">
              <a:srgbClr val="FF9933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307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Доскажи словечко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9941" y="1448641"/>
            <a:ext cx="9031941" cy="14962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/>
              <a:t>Принесла нам дождь плакучий</a:t>
            </a:r>
          </a:p>
          <a:p>
            <a:pPr marL="0" indent="0">
              <a:buNone/>
            </a:pPr>
            <a:r>
              <a:rPr lang="ru-RU" sz="4400" dirty="0"/>
              <a:t>Эта грозовая ____________ 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160059" y="2944906"/>
            <a:ext cx="9031941" cy="1496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400" dirty="0"/>
              <a:t>В ночь мороз, с утра капель.</a:t>
            </a:r>
          </a:p>
          <a:p>
            <a:pPr marL="0" indent="0">
              <a:buNone/>
            </a:pPr>
            <a:r>
              <a:rPr lang="ru-RU" sz="4400" dirty="0"/>
              <a:t>Значит, на дворе __________ .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649940" y="4435475"/>
            <a:ext cx="9031941" cy="1496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400" dirty="0"/>
              <a:t>На скамейки у ворот</a:t>
            </a:r>
          </a:p>
          <a:p>
            <a:pPr marL="0" indent="0">
              <a:buNone/>
            </a:pPr>
            <a:r>
              <a:rPr lang="ru-RU" sz="4400" dirty="0"/>
              <a:t>Лена слёзы горько __________ 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64916" y="2058551"/>
            <a:ext cx="2474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C00000"/>
                </a:solidFill>
              </a:rPr>
              <a:t>туча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80469" y="3580683"/>
            <a:ext cx="2474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C00000"/>
                </a:solidFill>
              </a:rPr>
              <a:t>апрель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02045" y="5081850"/>
            <a:ext cx="2474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>
                <a:solidFill>
                  <a:srgbClr val="C00000"/>
                </a:solidFill>
              </a:rPr>
              <a:t>льёт</a:t>
            </a:r>
          </a:p>
        </p:txBody>
      </p:sp>
    </p:spTree>
    <p:extLst>
      <p:ext uri="{BB962C8B-B14F-4D97-AF65-F5344CB8AC3E}">
        <p14:creationId xmlns:p14="http://schemas.microsoft.com/office/powerpoint/2010/main" val="321307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000">
              <a:srgbClr val="CCFFCC"/>
            </a:gs>
            <a:gs pos="82000">
              <a:srgbClr val="66FF66"/>
            </a:gs>
            <a:gs pos="90000">
              <a:srgbClr val="33CC33"/>
            </a:gs>
            <a:gs pos="100000">
              <a:srgbClr val="00B05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113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Отгадай загадку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66702"/>
            <a:ext cx="5500607" cy="435133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4400" dirty="0"/>
              <a:t>Он пушистый, он красивый</a:t>
            </a:r>
          </a:p>
          <a:p>
            <a:pPr marL="0" indent="0" algn="just">
              <a:buNone/>
            </a:pPr>
            <a:r>
              <a:rPr lang="ru-RU" sz="4400" dirty="0"/>
              <a:t>Мой самый верный друг.</a:t>
            </a:r>
          </a:p>
          <a:p>
            <a:pPr marL="0" indent="0" algn="just">
              <a:buNone/>
            </a:pPr>
            <a:r>
              <a:rPr lang="ru-RU" sz="4400" dirty="0"/>
              <a:t>Меня до школы провожает</a:t>
            </a:r>
          </a:p>
          <a:p>
            <a:pPr marL="0" indent="0" algn="just">
              <a:buNone/>
            </a:pPr>
            <a:r>
              <a:rPr lang="ru-RU" sz="4400" dirty="0"/>
              <a:t>И встречает у ворот.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6982" y="1129006"/>
            <a:ext cx="5842761" cy="522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37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4608" y="947174"/>
            <a:ext cx="2822779" cy="772386"/>
          </a:xfrm>
          <a:solidFill>
            <a:schemeClr val="bg1"/>
          </a:solidFill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ysClr val="windowText" lastClr="000000"/>
                </a:solidFill>
              </a:rPr>
              <a:t>Правила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228" y="2012250"/>
            <a:ext cx="11927541" cy="3780674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1. Во время хода игрок бросает кубик, какое число он покажет, на такое количество этап игрок перейдет.</a:t>
            </a:r>
          </a:p>
          <a:p>
            <a:pPr marL="0" indent="0" algn="just">
              <a:buNone/>
            </a:pPr>
            <a:r>
              <a:rPr lang="ru-RU" dirty="0"/>
              <a:t>2. Перейдя на нужный этап, игрок выполняет задания соответствующего цвета</a:t>
            </a:r>
          </a:p>
          <a:p>
            <a:pPr marL="0" indent="0" algn="just">
              <a:buNone/>
            </a:pPr>
            <a:r>
              <a:rPr lang="ru-RU" dirty="0"/>
              <a:t>3. Если игрок справляется с заданием, то остается на месте, если задание выполнено не верно, то игрок возвращается на предыдущую позицию.</a:t>
            </a:r>
          </a:p>
          <a:p>
            <a:pPr marL="0" indent="0" algn="just">
              <a:buNone/>
            </a:pPr>
            <a:r>
              <a:rPr lang="ru-RU" dirty="0"/>
              <a:t>4.Затем ход передается следующему игроку и так по цепочке.</a:t>
            </a:r>
          </a:p>
          <a:p>
            <a:pPr marL="0" indent="0" algn="just">
              <a:buNone/>
            </a:pPr>
            <a:r>
              <a:rPr lang="ru-RU" dirty="0"/>
              <a:t>5.Побеждает тот, кто первый приходит на финиш.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043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000">
              <a:srgbClr val="CCFFCC"/>
            </a:gs>
            <a:gs pos="82000">
              <a:srgbClr val="66FF66"/>
            </a:gs>
            <a:gs pos="90000">
              <a:srgbClr val="33CC33"/>
            </a:gs>
            <a:gs pos="100000">
              <a:srgbClr val="00B05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Отгадай загадку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25625"/>
            <a:ext cx="5283631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/>
              <a:t>У красивого цветка</a:t>
            </a:r>
          </a:p>
          <a:p>
            <a:pPr marL="0" indent="0">
              <a:buNone/>
            </a:pPr>
            <a:r>
              <a:rPr lang="ru-RU" sz="4400" dirty="0"/>
              <a:t>Есть четыре лепестка,</a:t>
            </a:r>
          </a:p>
          <a:p>
            <a:pPr marL="0" indent="0">
              <a:buNone/>
            </a:pPr>
            <a:r>
              <a:rPr lang="ru-RU" sz="4400" dirty="0"/>
              <a:t>Я сорвать его хотел,</a:t>
            </a:r>
          </a:p>
          <a:p>
            <a:pPr marL="0" indent="0">
              <a:buNone/>
            </a:pPr>
            <a:r>
              <a:rPr lang="ru-RU" sz="4400" dirty="0"/>
              <a:t>Он вспорхнул - и улетел.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https://gif-kartinki.ru/10/clipart-babochka_1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9515" y="1461208"/>
            <a:ext cx="4784285" cy="4715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72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000">
              <a:srgbClr val="CCFFCC"/>
            </a:gs>
            <a:gs pos="82000">
              <a:srgbClr val="66FF66"/>
            </a:gs>
            <a:gs pos="90000">
              <a:srgbClr val="33CC33"/>
            </a:gs>
            <a:gs pos="100000">
              <a:srgbClr val="00B05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113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Подбери пару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7332" y="1940974"/>
            <a:ext cx="951466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4400" dirty="0"/>
              <a:t>1. Собака - шерсть = рыба -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400" dirty="0"/>
              <a:t>2. Утро - ночь = зима - ?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261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000">
              <a:srgbClr val="CCFFCC"/>
            </a:gs>
            <a:gs pos="82000">
              <a:srgbClr val="66FF66"/>
            </a:gs>
            <a:gs pos="90000">
              <a:srgbClr val="33CC33"/>
            </a:gs>
            <a:gs pos="100000">
              <a:srgbClr val="00B05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Подбери пару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76966" y="1940974"/>
            <a:ext cx="853827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4400" dirty="0"/>
              <a:t>1. Нож - сталь = стол - ?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4400" dirty="0"/>
              <a:t>2. Волк - пасть = птица -?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100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000">
              <a:srgbClr val="CCFFCC"/>
            </a:gs>
            <a:gs pos="82000">
              <a:srgbClr val="66FF66"/>
            </a:gs>
            <a:gs pos="90000">
              <a:srgbClr val="33CC33"/>
            </a:gs>
            <a:gs pos="100000">
              <a:srgbClr val="00B05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6751" y="1836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Ребусы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https://xn--j1ahfl.xn--p1ai/data/images/u210039/t1538633765a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51" y="1343931"/>
            <a:ext cx="4967754" cy="496775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1256" y="1343931"/>
            <a:ext cx="5325432" cy="496775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16010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8000">
              <a:srgbClr val="CCFFCC"/>
            </a:gs>
            <a:gs pos="82000">
              <a:srgbClr val="66FF66"/>
            </a:gs>
            <a:gs pos="90000">
              <a:srgbClr val="33CC33"/>
            </a:gs>
            <a:gs pos="100000">
              <a:srgbClr val="00B05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19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Ребусы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5941" r="5063"/>
          <a:stretch/>
        </p:blipFill>
        <p:spPr>
          <a:xfrm>
            <a:off x="6215579" y="1573304"/>
            <a:ext cx="5386760" cy="44375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781EE4-ECF2-545C-6C16-C2D69088EC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6190" y="2276765"/>
            <a:ext cx="5097258" cy="2603145"/>
          </a:xfrm>
          <a:prstGeom prst="rect">
            <a:avLst/>
          </a:prstGeom>
          <a:ln w="5715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8636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6000">
              <a:srgbClr val="CCECFF"/>
            </a:gs>
            <a:gs pos="84000">
              <a:srgbClr val="33CCFF"/>
            </a:gs>
            <a:gs pos="100000">
              <a:srgbClr val="00B0F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u="sng" dirty="0"/>
              <a:t>Подчеркни согласную букву в словах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892566F2-E8BC-6DF7-67A2-D105D4BB6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9764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9600" dirty="0"/>
              <a:t>СОН			ЦИРК			ВОЛК			ПОЧТА</a:t>
            </a:r>
          </a:p>
        </p:txBody>
      </p:sp>
    </p:spTree>
    <p:extLst>
      <p:ext uri="{BB962C8B-B14F-4D97-AF65-F5344CB8AC3E}">
        <p14:creationId xmlns:p14="http://schemas.microsoft.com/office/powerpoint/2010/main" val="228476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6000">
              <a:srgbClr val="CCECFF"/>
            </a:gs>
            <a:gs pos="84000">
              <a:srgbClr val="33CCFF"/>
            </a:gs>
            <a:gs pos="100000">
              <a:srgbClr val="00B0F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u="sng" dirty="0"/>
              <a:t>Подчеркни согласную букву в словах</a:t>
            </a:r>
            <a:endParaRPr lang="ru-RU" sz="5400" b="1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7">
            <a:extLst>
              <a:ext uri="{FF2B5EF4-FFF2-40B4-BE49-F238E27FC236}">
                <a16:creationId xmlns:a16="http://schemas.microsoft.com/office/drawing/2014/main" id="{9C8CE56D-DE1E-EE04-17F4-D01E11B65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49764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9600" dirty="0"/>
              <a:t>ШАР		ЩИТ		ГОРОХ		ФОКУС</a:t>
            </a:r>
          </a:p>
        </p:txBody>
      </p:sp>
    </p:spTree>
    <p:extLst>
      <p:ext uri="{BB962C8B-B14F-4D97-AF65-F5344CB8AC3E}">
        <p14:creationId xmlns:p14="http://schemas.microsoft.com/office/powerpoint/2010/main" val="3377710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6000">
              <a:srgbClr val="CCECFF"/>
            </a:gs>
            <a:gs pos="84000">
              <a:srgbClr val="33CCFF"/>
            </a:gs>
            <a:gs pos="100000">
              <a:srgbClr val="00B0F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Исключи лишнее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02963" y="1830172"/>
            <a:ext cx="569821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1. Книга, тетрадь, ручка, рубашка.</a:t>
            </a:r>
          </a:p>
          <a:p>
            <a:endParaRPr lang="ru-RU" sz="4400" dirty="0"/>
          </a:p>
          <a:p>
            <a:r>
              <a:rPr lang="ru-RU" sz="4400" dirty="0"/>
              <a:t>2. Ромашка, василек, ель, подснежник.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27" y="1578243"/>
            <a:ext cx="4210373" cy="4210373"/>
          </a:xfrm>
          <a:prstGeom prst="rect">
            <a:avLst/>
          </a:prstGeom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2702859" y="2918012"/>
            <a:ext cx="2460812" cy="0"/>
          </a:xfrm>
          <a:prstGeom prst="line">
            <a:avLst/>
          </a:prstGeom>
          <a:ln w="730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102963" y="4945707"/>
            <a:ext cx="936000" cy="0"/>
          </a:xfrm>
          <a:prstGeom prst="line">
            <a:avLst/>
          </a:prstGeom>
          <a:ln w="730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057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6000">
              <a:srgbClr val="CCECFF"/>
            </a:gs>
            <a:gs pos="84000">
              <a:srgbClr val="33CCFF"/>
            </a:gs>
            <a:gs pos="100000">
              <a:srgbClr val="00B0F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Исключи лишнее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02963" y="1830172"/>
            <a:ext cx="569821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1. Корова, солнце, машина, ручка.</a:t>
            </a:r>
          </a:p>
          <a:p>
            <a:endParaRPr lang="ru-RU" sz="4400" dirty="0"/>
          </a:p>
          <a:p>
            <a:r>
              <a:rPr lang="ru-RU" sz="4400" dirty="0"/>
              <a:t>2. Синичка, трясогузка, дятел, парта.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27" y="1578243"/>
            <a:ext cx="4210373" cy="421037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580635" y="2249272"/>
            <a:ext cx="2016000" cy="0"/>
          </a:xfrm>
          <a:prstGeom prst="line">
            <a:avLst/>
          </a:prstGeom>
          <a:ln w="730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41061" y="4940156"/>
            <a:ext cx="1656000" cy="0"/>
          </a:xfrm>
          <a:prstGeom prst="line">
            <a:avLst/>
          </a:prstGeom>
          <a:ln w="730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861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6000">
              <a:srgbClr val="CCECFF"/>
            </a:gs>
            <a:gs pos="84000">
              <a:srgbClr val="33CCFF"/>
            </a:gs>
            <a:gs pos="100000">
              <a:srgbClr val="00B0F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Исключи лишнее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02963" y="1830172"/>
            <a:ext cx="569821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1. Телефон, книга, котёнок, стул.</a:t>
            </a:r>
          </a:p>
          <a:p>
            <a:endParaRPr lang="ru-RU" sz="4400" dirty="0"/>
          </a:p>
          <a:p>
            <a:r>
              <a:rPr lang="ru-RU" sz="4400" dirty="0"/>
              <a:t>2. Волк, лиса, дом, крот.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27" y="1578243"/>
            <a:ext cx="4210373" cy="421037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02963" y="2945307"/>
            <a:ext cx="2016000" cy="0"/>
          </a:xfrm>
          <a:prstGeom prst="line">
            <a:avLst/>
          </a:prstGeom>
          <a:ln w="730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460313" y="4255493"/>
            <a:ext cx="1152000" cy="0"/>
          </a:xfrm>
          <a:prstGeom prst="line">
            <a:avLst/>
          </a:prstGeom>
          <a:ln w="730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306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3180" y="26845"/>
            <a:ext cx="7270375" cy="1070406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5400" b="1" dirty="0">
                <a:solidFill>
                  <a:sysClr val="windowText" lastClr="000000"/>
                </a:solidFill>
              </a:rPr>
              <a:t>Условные обозначения</a:t>
            </a:r>
          </a:p>
        </p:txBody>
      </p:sp>
      <p:sp>
        <p:nvSpPr>
          <p:cNvPr id="6" name="Овал 5"/>
          <p:cNvSpPr/>
          <p:nvPr/>
        </p:nvSpPr>
        <p:spPr>
          <a:xfrm>
            <a:off x="851925" y="1051477"/>
            <a:ext cx="1075764" cy="1021976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016778" y="1294482"/>
            <a:ext cx="1532965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dirty="0"/>
              <a:t> - этапы</a:t>
            </a:r>
          </a:p>
        </p:txBody>
      </p:sp>
      <p:sp>
        <p:nvSpPr>
          <p:cNvPr id="8" name="Стрелка вправо 7"/>
          <p:cNvSpPr/>
          <p:nvPr/>
        </p:nvSpPr>
        <p:spPr>
          <a:xfrm rot="10800000" flipH="1">
            <a:off x="987320" y="2707380"/>
            <a:ext cx="940368" cy="474919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986774" y="2126966"/>
            <a:ext cx="2433918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dirty="0"/>
              <a:t>- переход на следующий этап</a:t>
            </a:r>
          </a:p>
        </p:txBody>
      </p:sp>
      <p:sp>
        <p:nvSpPr>
          <p:cNvPr id="11" name="Стрелка влево 10"/>
          <p:cNvSpPr/>
          <p:nvPr/>
        </p:nvSpPr>
        <p:spPr>
          <a:xfrm rot="10800000">
            <a:off x="941015" y="4327214"/>
            <a:ext cx="1031138" cy="614123"/>
          </a:xfrm>
          <a:prstGeom prst="leftArrow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002616" y="3774197"/>
            <a:ext cx="2433918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dirty="0"/>
              <a:t>- переход между этапами</a:t>
            </a:r>
          </a:p>
        </p:txBody>
      </p:sp>
      <p:sp>
        <p:nvSpPr>
          <p:cNvPr id="13" name="Блок-схема: извлечение 12"/>
          <p:cNvSpPr/>
          <p:nvPr/>
        </p:nvSpPr>
        <p:spPr>
          <a:xfrm>
            <a:off x="1289122" y="5436060"/>
            <a:ext cx="485103" cy="721464"/>
          </a:xfrm>
          <a:prstGeom prst="flowChartExtract">
            <a:avLst/>
          </a:prstGeom>
          <a:solidFill>
            <a:srgbClr val="CCFF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016777" y="5515584"/>
            <a:ext cx="1532965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dirty="0"/>
              <a:t> - игрок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096510" y="1605712"/>
            <a:ext cx="6674225" cy="35394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63538" algn="ctr"/>
            <a:r>
              <a:rPr lang="ru-RU" sz="3200" b="1" dirty="0"/>
              <a:t>Категории заданий</a:t>
            </a:r>
          </a:p>
          <a:p>
            <a:pPr marL="649288" indent="-285750">
              <a:buFont typeface="Arial" panose="020B0604020202020204" pitchFamily="34" charset="0"/>
              <a:buChar char="•"/>
            </a:pPr>
            <a:r>
              <a:rPr lang="ru-RU" sz="3200" i="1"/>
              <a:t>оранжевый – чтение</a:t>
            </a:r>
            <a:r>
              <a:rPr lang="ru-RU" sz="3200" i="1" dirty="0"/>
              <a:t>	 </a:t>
            </a:r>
          </a:p>
          <a:p>
            <a:pPr marL="649288" indent="-285750">
              <a:buFont typeface="Arial" panose="020B0604020202020204" pitchFamily="34" charset="0"/>
              <a:buChar char="•"/>
            </a:pPr>
            <a:r>
              <a:rPr lang="ru-RU" sz="3200" i="1" dirty="0"/>
              <a:t>красный – математика</a:t>
            </a:r>
          </a:p>
          <a:p>
            <a:pPr marL="649288" indent="-285750">
              <a:buFont typeface="Arial" panose="020B0604020202020204" pitchFamily="34" charset="0"/>
              <a:buChar char="•"/>
            </a:pPr>
            <a:r>
              <a:rPr lang="ru-RU" sz="3200" i="1" dirty="0"/>
              <a:t>синий – русский язык		</a:t>
            </a:r>
          </a:p>
          <a:p>
            <a:pPr marL="649288" indent="-285750">
              <a:buFont typeface="Arial" panose="020B0604020202020204" pitchFamily="34" charset="0"/>
              <a:buChar char="•"/>
            </a:pPr>
            <a:r>
              <a:rPr lang="ru-RU" sz="3200" i="1" dirty="0"/>
              <a:t>зеленый – окружающий мир</a:t>
            </a:r>
          </a:p>
          <a:p>
            <a:pPr marL="649288" indent="-285750">
              <a:buFont typeface="Arial" panose="020B0604020202020204" pitchFamily="34" charset="0"/>
              <a:buChar char="•"/>
            </a:pPr>
            <a:r>
              <a:rPr lang="ru-RU" sz="3200" i="1" dirty="0"/>
              <a:t>желтый – разное  			 </a:t>
            </a:r>
          </a:p>
          <a:p>
            <a:pPr marL="649288" indent="-285750">
              <a:buFont typeface="Arial" panose="020B0604020202020204" pitchFamily="34" charset="0"/>
              <a:buChar char="•"/>
            </a:pPr>
            <a:r>
              <a:rPr lang="ru-RU" sz="3200" i="1" dirty="0"/>
              <a:t>розовый – пропускаешь ход</a:t>
            </a:r>
          </a:p>
        </p:txBody>
      </p:sp>
    </p:spTree>
    <p:extLst>
      <p:ext uri="{BB962C8B-B14F-4D97-AF65-F5344CB8AC3E}">
        <p14:creationId xmlns:p14="http://schemas.microsoft.com/office/powerpoint/2010/main" val="5178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6000">
              <a:srgbClr val="CCECFF"/>
            </a:gs>
            <a:gs pos="84000">
              <a:srgbClr val="33CCFF"/>
            </a:gs>
            <a:gs pos="100000">
              <a:srgbClr val="00B0F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Исключи лишнее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27" y="1578243"/>
            <a:ext cx="4210373" cy="421037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7427" y="1944491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/>
              <a:t>1. Медведь, рысь, олень, снег.</a:t>
            </a:r>
          </a:p>
          <a:p>
            <a:endParaRPr lang="ru-RU" sz="4400" dirty="0"/>
          </a:p>
          <a:p>
            <a:r>
              <a:rPr lang="ru-RU" sz="4400" dirty="0"/>
              <a:t>2. Вася, Коля, Петров, Катя.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749354" y="3026500"/>
            <a:ext cx="1156219" cy="11168"/>
          </a:xfrm>
          <a:prstGeom prst="line">
            <a:avLst/>
          </a:prstGeom>
          <a:ln w="730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345679" y="4359354"/>
            <a:ext cx="1980000" cy="0"/>
          </a:xfrm>
          <a:prstGeom prst="line">
            <a:avLst/>
          </a:prstGeom>
          <a:ln w="730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704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6000">
              <a:srgbClr val="CCECFF"/>
            </a:gs>
            <a:gs pos="84000">
              <a:srgbClr val="33CCFF"/>
            </a:gs>
            <a:gs pos="100000">
              <a:srgbClr val="00B0F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Составь слова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686549" cy="693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/>
              <a:t>вол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2710911" y="1825625"/>
            <a:ext cx="1686549" cy="693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ки</a:t>
            </a:r>
            <a:endParaRPr lang="ru-RU" sz="6000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4583622" y="1825625"/>
            <a:ext cx="1686549" cy="693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ли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4424122" y="4655063"/>
            <a:ext cx="1686549" cy="693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су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838199" y="4655063"/>
            <a:ext cx="1686549" cy="693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пы</a:t>
            </a:r>
            <a:endParaRPr lang="ru-RU" sz="60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838200" y="3403870"/>
            <a:ext cx="1686549" cy="693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пи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2710909" y="3403870"/>
            <a:ext cx="1686549" cy="693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бан</a:t>
            </a:r>
            <a:endParaRPr lang="ru-RU" sz="6000" dirty="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4424122" y="3367116"/>
            <a:ext cx="1686549" cy="693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кло</a:t>
            </a:r>
            <a:endParaRPr lang="ru-RU" sz="6000" dirty="0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2710910" y="4655063"/>
            <a:ext cx="1686549" cy="693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ты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044" y="1454257"/>
            <a:ext cx="4210373" cy="421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70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6000">
              <a:srgbClr val="CCECFF"/>
            </a:gs>
            <a:gs pos="84000">
              <a:srgbClr val="33CCFF"/>
            </a:gs>
            <a:gs pos="100000">
              <a:srgbClr val="00B0F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331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Составь слова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4593" y="1804533"/>
            <a:ext cx="1223075" cy="6541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/>
              <a:t>по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203055" y="2278359"/>
            <a:ext cx="1223075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па</a:t>
            </a: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589510" y="1196167"/>
            <a:ext cx="1223075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со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5395324" y="2278359"/>
            <a:ext cx="1223075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ба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3834051" y="1204513"/>
            <a:ext cx="1223075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яц</a:t>
            </a:r>
            <a:endParaRPr lang="ru-RU" sz="600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714214" y="2812042"/>
            <a:ext cx="1223075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за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1177548" y="3579991"/>
            <a:ext cx="1223075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жа</a:t>
            </a:r>
            <a:endParaRPr lang="ru-RU" sz="6000" dirty="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2037059" y="4254503"/>
            <a:ext cx="1223075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ли</a:t>
            </a: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4589106" y="1848828"/>
            <a:ext cx="1223075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ни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0664" y="1579738"/>
            <a:ext cx="4210373" cy="4210373"/>
          </a:xfrm>
          <a:prstGeom prst="rect">
            <a:avLst/>
          </a:prstGeom>
        </p:spPr>
      </p:pic>
      <p:sp>
        <p:nvSpPr>
          <p:cNvPr id="17" name="Объект 2"/>
          <p:cNvSpPr txBox="1">
            <a:spLocks/>
          </p:cNvSpPr>
          <p:nvPr/>
        </p:nvSpPr>
        <p:spPr>
          <a:xfrm>
            <a:off x="6114071" y="2812042"/>
            <a:ext cx="1223075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са</a:t>
            </a:r>
            <a:endParaRPr lang="ru-RU" sz="6000" dirty="0"/>
          </a:p>
        </p:txBody>
      </p:sp>
      <p:sp>
        <p:nvSpPr>
          <p:cNvPr id="18" name="Объект 2"/>
          <p:cNvSpPr txBox="1">
            <a:spLocks/>
          </p:cNvSpPr>
          <p:nvPr/>
        </p:nvSpPr>
        <p:spPr>
          <a:xfrm>
            <a:off x="5359976" y="3466146"/>
            <a:ext cx="1223075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ук</a:t>
            </a:r>
            <a:endParaRPr lang="ru-RU" sz="6000" dirty="0"/>
          </a:p>
        </p:txBody>
      </p:sp>
      <p:sp>
        <p:nvSpPr>
          <p:cNvPr id="19" name="Объект 2"/>
          <p:cNvSpPr txBox="1">
            <a:spLocks/>
          </p:cNvSpPr>
          <p:nvPr/>
        </p:nvSpPr>
        <p:spPr>
          <a:xfrm>
            <a:off x="4589105" y="4254503"/>
            <a:ext cx="1223075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ва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52221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6000">
              <a:srgbClr val="CCECFF"/>
            </a:gs>
            <a:gs pos="84000">
              <a:srgbClr val="33CCFF"/>
            </a:gs>
            <a:gs pos="100000">
              <a:srgbClr val="00B0F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/>
              <a:t>Составь слова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0044" y="1454257"/>
            <a:ext cx="4210373" cy="4210373"/>
          </a:xfrm>
          <a:prstGeom prst="rect">
            <a:avLst/>
          </a:prstGeom>
        </p:spPr>
      </p:pic>
      <p:sp>
        <p:nvSpPr>
          <p:cNvPr id="8" name="Объект 2"/>
          <p:cNvSpPr>
            <a:spLocks noGrp="1"/>
          </p:cNvSpPr>
          <p:nvPr>
            <p:ph idx="1"/>
          </p:nvPr>
        </p:nvSpPr>
        <p:spPr>
          <a:xfrm>
            <a:off x="990599" y="4212389"/>
            <a:ext cx="1556127" cy="6541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/>
              <a:t>ни</a:t>
            </a: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589510" y="1825625"/>
            <a:ext cx="1556127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ки</a:t>
            </a:r>
            <a:endParaRPr lang="ru-RU" sz="600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4340820" y="1825625"/>
            <a:ext cx="1556127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он</a:t>
            </a:r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990599" y="3019007"/>
            <a:ext cx="1556127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ра</a:t>
            </a:r>
            <a:endParaRPr lang="ru-RU" sz="6000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2589510" y="3019007"/>
            <a:ext cx="1556127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гу</a:t>
            </a:r>
            <a:endParaRPr lang="ru-RU" sz="6000" dirty="0"/>
          </a:p>
        </p:txBody>
      </p:sp>
      <p:sp>
        <p:nvSpPr>
          <p:cNvPr id="14" name="Объект 2"/>
          <p:cNvSpPr txBox="1">
            <a:spLocks/>
          </p:cNvSpPr>
          <p:nvPr/>
        </p:nvSpPr>
        <p:spPr>
          <a:xfrm>
            <a:off x="4340820" y="3019007"/>
            <a:ext cx="1556127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ма</a:t>
            </a:r>
            <a:endParaRPr lang="ru-RU" sz="6000" dirty="0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990599" y="1825625"/>
            <a:ext cx="1556127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фи</a:t>
            </a:r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2506207" y="4209239"/>
            <a:ext cx="1556127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 err="1"/>
              <a:t>фер</a:t>
            </a:r>
            <a:endParaRPr lang="ru-RU" sz="6000" dirty="0"/>
          </a:p>
        </p:txBody>
      </p:sp>
      <p:sp>
        <p:nvSpPr>
          <p:cNvPr id="17" name="Объект 2"/>
          <p:cNvSpPr txBox="1">
            <a:spLocks/>
          </p:cNvSpPr>
          <p:nvPr/>
        </p:nvSpPr>
        <p:spPr>
          <a:xfrm>
            <a:off x="4340819" y="4209239"/>
            <a:ext cx="1556127" cy="654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6000" dirty="0"/>
              <a:t>фа</a:t>
            </a:r>
          </a:p>
        </p:txBody>
      </p:sp>
    </p:spTree>
    <p:extLst>
      <p:ext uri="{BB962C8B-B14F-4D97-AF65-F5344CB8AC3E}">
        <p14:creationId xmlns:p14="http://schemas.microsoft.com/office/powerpoint/2010/main" val="138332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lumMod val="95000"/>
              </a:schemeClr>
            </a:gs>
            <a:gs pos="23000">
              <a:schemeClr val="bg1">
                <a:lumMod val="75000"/>
              </a:schemeClr>
            </a:gs>
            <a:gs pos="69000">
              <a:schemeClr val="bg1">
                <a:lumMod val="75000"/>
              </a:schemeClr>
            </a:gs>
            <a:gs pos="97000">
              <a:schemeClr val="accent3">
                <a:lumMod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prstTxWarp prst="textCanUp">
              <a:avLst/>
            </a:prstTxWarp>
            <a:normAutofit/>
          </a:bodyPr>
          <a:lstStyle/>
          <a:p>
            <a:pPr algn="ctr"/>
            <a:r>
              <a:rPr lang="ru-RU" sz="5400" b="1" dirty="0"/>
              <a:t>Пропускаете ход! </a:t>
            </a:r>
          </a:p>
        </p:txBody>
      </p:sp>
      <p:pic>
        <p:nvPicPr>
          <p:cNvPr id="3074" name="Picture 2" descr="https://img2.freepng.ru/20180708/qlx/kisspng-insect-bee-butterfly-cute-spider-5b428fb7a5f557.069607391531088823679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702" y="500062"/>
            <a:ext cx="7637925" cy="5940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950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-232229"/>
            <a:ext cx="12192000" cy="7549243"/>
            <a:chOff x="0" y="-232229"/>
            <a:chExt cx="12192000" cy="754924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7999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85371" y="-232229"/>
              <a:ext cx="10065657" cy="7549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812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564777" y="5419165"/>
            <a:ext cx="1075764" cy="1021976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1</a:t>
            </a:r>
          </a:p>
        </p:txBody>
      </p:sp>
      <p:sp>
        <p:nvSpPr>
          <p:cNvPr id="5" name="Овал 4">
            <a:hlinkClick r:id="rId4" action="ppaction://hlinksldjump"/>
          </p:cNvPr>
          <p:cNvSpPr/>
          <p:nvPr/>
        </p:nvSpPr>
        <p:spPr>
          <a:xfrm>
            <a:off x="4803322" y="5289371"/>
            <a:ext cx="1075764" cy="102197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3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0411" y="0"/>
            <a:ext cx="2228200" cy="27061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9920" y="2156308"/>
            <a:ext cx="2481282" cy="30951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94377" y="47214"/>
            <a:ext cx="2440675" cy="32424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295" y="4789921"/>
            <a:ext cx="2674011" cy="2302751"/>
          </a:xfrm>
          <a:prstGeom prst="rect">
            <a:avLst/>
          </a:prstGeom>
        </p:spPr>
      </p:pic>
      <p:sp>
        <p:nvSpPr>
          <p:cNvPr id="10" name="Овал 9">
            <a:hlinkClick r:id="rId9" action="ppaction://hlinksldjump"/>
          </p:cNvPr>
          <p:cNvSpPr/>
          <p:nvPr/>
        </p:nvSpPr>
        <p:spPr>
          <a:xfrm>
            <a:off x="2675261" y="4720308"/>
            <a:ext cx="1075764" cy="1021976"/>
          </a:xfrm>
          <a:prstGeom prst="ellipse">
            <a:avLst/>
          </a:prstGeom>
          <a:solidFill>
            <a:srgbClr val="FF993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2</a:t>
            </a:r>
          </a:p>
        </p:txBody>
      </p:sp>
      <p:sp>
        <p:nvSpPr>
          <p:cNvPr id="11" name="Овал 10">
            <a:hlinkClick r:id="rId10" action="ppaction://hlinksldjump"/>
          </p:cNvPr>
          <p:cNvSpPr/>
          <p:nvPr/>
        </p:nvSpPr>
        <p:spPr>
          <a:xfrm>
            <a:off x="9254645" y="4780430"/>
            <a:ext cx="1075764" cy="102197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4</a:t>
            </a:r>
          </a:p>
        </p:txBody>
      </p:sp>
      <p:sp>
        <p:nvSpPr>
          <p:cNvPr id="12" name="Овал 11">
            <a:hlinkClick r:id="rId11" action="ppaction://hlinksldjump"/>
          </p:cNvPr>
          <p:cNvSpPr/>
          <p:nvPr/>
        </p:nvSpPr>
        <p:spPr>
          <a:xfrm>
            <a:off x="10527074" y="3101055"/>
            <a:ext cx="1075764" cy="102197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5</a:t>
            </a:r>
          </a:p>
        </p:txBody>
      </p:sp>
      <p:sp>
        <p:nvSpPr>
          <p:cNvPr id="13" name="Овал 12">
            <a:hlinkClick r:id="rId12" action="ppaction://hlinksldjump"/>
          </p:cNvPr>
          <p:cNvSpPr/>
          <p:nvPr/>
        </p:nvSpPr>
        <p:spPr>
          <a:xfrm>
            <a:off x="8745543" y="1221828"/>
            <a:ext cx="1075764" cy="1021976"/>
          </a:xfrm>
          <a:prstGeom prst="ellipse">
            <a:avLst/>
          </a:prstGeom>
          <a:solidFill>
            <a:srgbClr val="FF993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7</a:t>
            </a:r>
          </a:p>
        </p:txBody>
      </p:sp>
      <p:sp>
        <p:nvSpPr>
          <p:cNvPr id="14" name="Овал 13">
            <a:hlinkClick r:id="rId13" action="ppaction://hlinksldjump"/>
          </p:cNvPr>
          <p:cNvSpPr/>
          <p:nvPr/>
        </p:nvSpPr>
        <p:spPr>
          <a:xfrm>
            <a:off x="7008074" y="470647"/>
            <a:ext cx="1075764" cy="102197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8</a:t>
            </a:r>
          </a:p>
        </p:txBody>
      </p:sp>
      <p:sp>
        <p:nvSpPr>
          <p:cNvPr id="15" name="Овал 14">
            <a:hlinkClick r:id="rId14" action="ppaction://hlinksldjump"/>
          </p:cNvPr>
          <p:cNvSpPr/>
          <p:nvPr/>
        </p:nvSpPr>
        <p:spPr>
          <a:xfrm>
            <a:off x="6654884" y="2357715"/>
            <a:ext cx="1075764" cy="102197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9</a:t>
            </a:r>
          </a:p>
        </p:txBody>
      </p:sp>
      <p:sp>
        <p:nvSpPr>
          <p:cNvPr id="16" name="Овал 15">
            <a:hlinkClick r:id="rId15" action="ppaction://hlinksldjump"/>
          </p:cNvPr>
          <p:cNvSpPr/>
          <p:nvPr/>
        </p:nvSpPr>
        <p:spPr>
          <a:xfrm>
            <a:off x="3656971" y="1983264"/>
            <a:ext cx="1075764" cy="1021976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11</a:t>
            </a:r>
          </a:p>
        </p:txBody>
      </p:sp>
      <p:sp>
        <p:nvSpPr>
          <p:cNvPr id="17" name="Овал 16">
            <a:hlinkClick r:id="rId16" action="ppaction://hlinksldjump"/>
          </p:cNvPr>
          <p:cNvSpPr/>
          <p:nvPr/>
        </p:nvSpPr>
        <p:spPr>
          <a:xfrm>
            <a:off x="4785966" y="3366441"/>
            <a:ext cx="1075764" cy="1021976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10</a:t>
            </a:r>
          </a:p>
        </p:txBody>
      </p:sp>
      <p:sp>
        <p:nvSpPr>
          <p:cNvPr id="18" name="Овал 17">
            <a:hlinkClick r:id="rId17" action="ppaction://hlinksldjump"/>
          </p:cNvPr>
          <p:cNvSpPr/>
          <p:nvPr/>
        </p:nvSpPr>
        <p:spPr>
          <a:xfrm>
            <a:off x="1767478" y="2840798"/>
            <a:ext cx="1075764" cy="1021976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12</a:t>
            </a:r>
          </a:p>
        </p:txBody>
      </p:sp>
      <p:sp>
        <p:nvSpPr>
          <p:cNvPr id="19" name="Овал 18">
            <a:hlinkClick r:id="rId18" action="ppaction://hlinksldjump"/>
          </p:cNvPr>
          <p:cNvSpPr/>
          <p:nvPr/>
        </p:nvSpPr>
        <p:spPr>
          <a:xfrm>
            <a:off x="2320007" y="961288"/>
            <a:ext cx="1075764" cy="1021976"/>
          </a:xfrm>
          <a:prstGeom prst="ellipse">
            <a:avLst/>
          </a:prstGeom>
          <a:solidFill>
            <a:srgbClr val="FF9933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13</a:t>
            </a:r>
          </a:p>
        </p:txBody>
      </p:sp>
      <p:sp>
        <p:nvSpPr>
          <p:cNvPr id="20" name="Овал 19">
            <a:hlinkClick r:id="rId19" action="ppaction://hlinksldjump"/>
          </p:cNvPr>
          <p:cNvSpPr/>
          <p:nvPr/>
        </p:nvSpPr>
        <p:spPr>
          <a:xfrm>
            <a:off x="8658156" y="3152214"/>
            <a:ext cx="1075764" cy="1021976"/>
          </a:xfrm>
          <a:prstGeom prst="ellipse">
            <a:avLst/>
          </a:prstGeom>
          <a:solidFill>
            <a:srgbClr val="FF99CC"/>
          </a:solidFill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6</a:t>
            </a:r>
          </a:p>
        </p:txBody>
      </p:sp>
      <p:sp>
        <p:nvSpPr>
          <p:cNvPr id="21" name="Овал 20">
            <a:hlinkClick r:id="rId20" action="ppaction://hlinksldjump"/>
          </p:cNvPr>
          <p:cNvSpPr/>
          <p:nvPr/>
        </p:nvSpPr>
        <p:spPr>
          <a:xfrm>
            <a:off x="375509" y="261871"/>
            <a:ext cx="1075764" cy="102197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>
                <a:solidFill>
                  <a:sysClr val="windowText" lastClr="000000"/>
                </a:solidFill>
              </a:rPr>
              <a:t>14</a:t>
            </a:r>
          </a:p>
        </p:txBody>
      </p:sp>
      <p:sp>
        <p:nvSpPr>
          <p:cNvPr id="22" name="Стрелка вправо 21"/>
          <p:cNvSpPr/>
          <p:nvPr/>
        </p:nvSpPr>
        <p:spPr>
          <a:xfrm rot="20529890">
            <a:off x="1650674" y="5357060"/>
            <a:ext cx="860612" cy="19232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116253">
            <a:off x="3877796" y="5357061"/>
            <a:ext cx="860612" cy="19232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Выгнутая вверх стрелка 23"/>
          <p:cNvSpPr/>
          <p:nvPr/>
        </p:nvSpPr>
        <p:spPr>
          <a:xfrm rot="21249373">
            <a:off x="5760053" y="4759647"/>
            <a:ext cx="3571805" cy="630993"/>
          </a:xfrm>
          <a:prstGeom prst="curvedDownArrow">
            <a:avLst>
              <a:gd name="adj1" fmla="val 29196"/>
              <a:gd name="adj2" fmla="val 50000"/>
              <a:gd name="adj3" fmla="val 25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Стрелка вправо 24"/>
          <p:cNvSpPr/>
          <p:nvPr/>
        </p:nvSpPr>
        <p:spPr>
          <a:xfrm rot="18532791">
            <a:off x="10037434" y="4407307"/>
            <a:ext cx="1087197" cy="233527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25"/>
          <p:cNvSpPr/>
          <p:nvPr/>
        </p:nvSpPr>
        <p:spPr>
          <a:xfrm rot="247458" flipH="1">
            <a:off x="9781104" y="3512404"/>
            <a:ext cx="684000" cy="19232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5635544" flipH="1">
            <a:off x="8893866" y="2658851"/>
            <a:ext cx="684000" cy="19232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2203795" flipH="1">
            <a:off x="8097528" y="1195934"/>
            <a:ext cx="684000" cy="19232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 rot="16983642" flipH="1">
            <a:off x="7015087" y="1813815"/>
            <a:ext cx="684000" cy="16814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29"/>
          <p:cNvSpPr/>
          <p:nvPr/>
        </p:nvSpPr>
        <p:spPr>
          <a:xfrm rot="19659431" flipH="1">
            <a:off x="6008263" y="3412771"/>
            <a:ext cx="684000" cy="19232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 rot="3358995" flipH="1">
            <a:off x="4314133" y="3199754"/>
            <a:ext cx="684000" cy="19232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право 31"/>
          <p:cNvSpPr/>
          <p:nvPr/>
        </p:nvSpPr>
        <p:spPr>
          <a:xfrm rot="20033112" flipH="1">
            <a:off x="2896777" y="2934174"/>
            <a:ext cx="792000" cy="1800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 rot="1045485" flipH="1">
            <a:off x="1589374" y="954918"/>
            <a:ext cx="684000" cy="19232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 rot="6517431" flipH="1">
            <a:off x="2136524" y="2327038"/>
            <a:ext cx="792000" cy="180000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трелка влево 35"/>
          <p:cNvSpPr/>
          <p:nvPr/>
        </p:nvSpPr>
        <p:spPr>
          <a:xfrm rot="2943160">
            <a:off x="9601017" y="2271722"/>
            <a:ext cx="1250576" cy="592256"/>
          </a:xfrm>
          <a:prstGeom prst="leftArrow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лево 36"/>
          <p:cNvSpPr/>
          <p:nvPr/>
        </p:nvSpPr>
        <p:spPr>
          <a:xfrm rot="19492768">
            <a:off x="7719037" y="1937957"/>
            <a:ext cx="1098424" cy="592256"/>
          </a:xfrm>
          <a:prstGeom prst="leftArrow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лево 37"/>
          <p:cNvSpPr/>
          <p:nvPr/>
        </p:nvSpPr>
        <p:spPr>
          <a:xfrm rot="11432010">
            <a:off x="2947850" y="3468103"/>
            <a:ext cx="1676596" cy="592256"/>
          </a:xfrm>
          <a:prstGeom prst="leftArrow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Выгнутая вверх стрелка 38"/>
          <p:cNvSpPr/>
          <p:nvPr/>
        </p:nvSpPr>
        <p:spPr>
          <a:xfrm rot="21249373">
            <a:off x="3145647" y="237755"/>
            <a:ext cx="4167123" cy="630993"/>
          </a:xfrm>
          <a:prstGeom prst="curvedDownArrow">
            <a:avLst>
              <a:gd name="adj1" fmla="val 50000"/>
              <a:gd name="adj2" fmla="val 88179"/>
              <a:gd name="adj3" fmla="val 25000"/>
            </a:avLst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Управляющая кнопка: домой 1">
            <a:hlinkClick r:id="" action="ppaction://hlinkshowjump?jump=lastslide" highlightClick="1"/>
          </p:cNvPr>
          <p:cNvSpPr/>
          <p:nvPr/>
        </p:nvSpPr>
        <p:spPr>
          <a:xfrm>
            <a:off x="0" y="47214"/>
            <a:ext cx="548961" cy="423433"/>
          </a:xfrm>
          <a:prstGeom prst="actionButtonHom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99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FCC"/>
            </a:gs>
            <a:gs pos="79000">
              <a:srgbClr val="FFFF99"/>
            </a:gs>
            <a:gs pos="88000">
              <a:srgbClr val="FFFF66"/>
            </a:gs>
            <a:gs pos="10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676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Найди 10 отличий</a:t>
            </a:r>
            <a:endParaRPr lang="ru-RU" sz="6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1831569"/>
            <a:ext cx="5589543" cy="48869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173" y="1831569"/>
            <a:ext cx="5021450" cy="4886946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67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FCC"/>
            </a:gs>
            <a:gs pos="80000">
              <a:srgbClr val="FFFF99"/>
            </a:gs>
            <a:gs pos="89000">
              <a:srgbClr val="FFFF66"/>
            </a:gs>
            <a:gs pos="10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Найди 10 отличий</a:t>
            </a:r>
            <a:endParaRPr lang="ru-RU" sz="6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769" t="11422" r="53869" b="1563"/>
          <a:stretch/>
        </p:blipFill>
        <p:spPr>
          <a:xfrm>
            <a:off x="1492641" y="1630621"/>
            <a:ext cx="4603359" cy="50488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52969" t="11137" r="443" b="3128"/>
          <a:stretch/>
        </p:blipFill>
        <p:spPr>
          <a:xfrm>
            <a:off x="6555783" y="1630620"/>
            <a:ext cx="4906505" cy="5048844"/>
          </a:xfrm>
          <a:prstGeom prst="rect">
            <a:avLst/>
          </a:prstGeom>
        </p:spPr>
      </p:pic>
      <p:sp>
        <p:nvSpPr>
          <p:cNvPr id="8" name="Управляющая кнопка: домой 7">
            <a:hlinkClick r:id="rId3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28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FCC"/>
            </a:gs>
            <a:gs pos="79000">
              <a:srgbClr val="FFFF99"/>
            </a:gs>
            <a:gs pos="88000">
              <a:srgbClr val="FFFF66"/>
            </a:gs>
            <a:gs pos="10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887" y="2025568"/>
            <a:ext cx="4563036" cy="2411962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Самый быстрый </a:t>
            </a:r>
            <a:endParaRPr lang="ru-RU" sz="6000" b="1" dirty="0"/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l="2518" t="13190" r="52588" b="3778"/>
          <a:stretch/>
        </p:blipFill>
        <p:spPr>
          <a:xfrm>
            <a:off x="5446059" y="168156"/>
            <a:ext cx="5244353" cy="65471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7221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FFCC"/>
            </a:gs>
            <a:gs pos="80000">
              <a:srgbClr val="FFFF99"/>
            </a:gs>
            <a:gs pos="89000">
              <a:srgbClr val="FFFF66"/>
            </a:gs>
            <a:gs pos="100000">
              <a:srgbClr val="FFFF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752" y="2306992"/>
            <a:ext cx="4204447" cy="2164975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/>
              <a:t>Самый быстрый</a:t>
            </a:r>
            <a:endParaRPr lang="ru-RU" sz="6000" b="1" dirty="0"/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https://xn--80aaaga2ais1c4e.ot7.ru/admin/uploads/1/0/7/%D0%A1%D0%BE%D0%B5%D0%B4%D0%B8%D0%BD%D0%B8-%D0%BF%D0%BE-%D1%86%D0%B8%D1%84%D1%80%D0%B0%D0%BC-%D0%98%D0%B7%D1%83%D1%87%D0%B0%D0%B5%D0%BC-%D0%BF%D0%BE%D1%81%D0%BB%D0%B5%D0%B4%D0%BE%D0%B2%D0%B0%D1%82%D0%B5%D0%BB%D1%8C%D0%BD%D0%BE%D1%81%D1%82%D1%8C-%D1%86%D0%B8%D1%84%D1%80-%D0%A1%D0%BE%D0%B5%D0%B4%D0%B8%D0%BD%D0%B8-%D0%BF%D0%BE-%D0%BF%D0%BE%D1%80%D1%8F%D0%B4%D0%BA%D1%83-73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78" t="12863" r="2810" b="3686"/>
          <a:stretch/>
        </p:blipFill>
        <p:spPr bwMode="auto">
          <a:xfrm>
            <a:off x="5593977" y="163462"/>
            <a:ext cx="5109882" cy="6452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1446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80000">
              <a:srgbClr val="FF9999"/>
            </a:gs>
            <a:gs pos="91000">
              <a:srgbClr val="FF5050"/>
            </a:gs>
            <a:gs pos="100000">
              <a:srgbClr val="FF0000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6638" y="750569"/>
            <a:ext cx="10038723" cy="1227521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+mn-lt"/>
              </a:rPr>
              <a:t>Впиши в пустые кружки нужные цифры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11696054" y="6292312"/>
            <a:ext cx="495946" cy="565688"/>
          </a:xfrm>
          <a:prstGeom prst="actionButtonHom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0" y="6311685"/>
            <a:ext cx="476751" cy="56568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753C539E-A6DE-D29B-F9C0-690AFF6BA57D}"/>
              </a:ext>
            </a:extLst>
          </p:cNvPr>
          <p:cNvSpPr/>
          <p:nvPr/>
        </p:nvSpPr>
        <p:spPr>
          <a:xfrm>
            <a:off x="3269670" y="2715493"/>
            <a:ext cx="1800000" cy="180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2C334C10-86F6-9B18-17EB-79DEB07A2788}"/>
              </a:ext>
            </a:extLst>
          </p:cNvPr>
          <p:cNvSpPr/>
          <p:nvPr/>
        </p:nvSpPr>
        <p:spPr>
          <a:xfrm>
            <a:off x="5069670" y="2715493"/>
            <a:ext cx="1800000" cy="1800000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30851985-6273-D4E0-2E7D-4393BF6AC04C}"/>
              </a:ext>
            </a:extLst>
          </p:cNvPr>
          <p:cNvSpPr/>
          <p:nvPr/>
        </p:nvSpPr>
        <p:spPr>
          <a:xfrm>
            <a:off x="6869670" y="2715493"/>
            <a:ext cx="1800000" cy="1800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681790" y="2650645"/>
            <a:ext cx="164054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63313" y="2650645"/>
            <a:ext cx="164054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8408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3034</TotalTime>
  <Words>575</Words>
  <Application>Microsoft Office PowerPoint</Application>
  <PresentationFormat>Широкоэкранный</PresentationFormat>
  <Paragraphs>176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Правила</vt:lpstr>
      <vt:lpstr>Условные обозначения</vt:lpstr>
      <vt:lpstr>Презентация PowerPoint</vt:lpstr>
      <vt:lpstr>Найди 10 отличий</vt:lpstr>
      <vt:lpstr>Найди 10 отличий</vt:lpstr>
      <vt:lpstr>Самый быстрый </vt:lpstr>
      <vt:lpstr>Самый быстрый</vt:lpstr>
      <vt:lpstr>Впиши в пустые кружки нужные цифры</vt:lpstr>
      <vt:lpstr>Впиши в пустые кружки нужные цифры</vt:lpstr>
      <vt:lpstr>Вставь пропущенные числа</vt:lpstr>
      <vt:lpstr>Вставь пропущенные числа</vt:lpstr>
      <vt:lpstr>Найди среди листвы деревьев все буквы. Запиши, как называется дерево</vt:lpstr>
      <vt:lpstr>Найди среди листвы деревьев все буквы. Запиши, как называется дерево</vt:lpstr>
      <vt:lpstr>Отгадай, какое слово зашифровано. Назови его</vt:lpstr>
      <vt:lpstr>Отгадай, какое слово зашифровано. Назови его</vt:lpstr>
      <vt:lpstr>Доскажи словечко</vt:lpstr>
      <vt:lpstr>Доскажи словечко </vt:lpstr>
      <vt:lpstr>Отгадай загадку</vt:lpstr>
      <vt:lpstr>Отгадай загадку</vt:lpstr>
      <vt:lpstr>Подбери пару</vt:lpstr>
      <vt:lpstr>Подбери пару</vt:lpstr>
      <vt:lpstr>Ребусы</vt:lpstr>
      <vt:lpstr>Ребусы</vt:lpstr>
      <vt:lpstr>Подчеркни согласную букву в словах</vt:lpstr>
      <vt:lpstr>Подчеркни согласную букву в словах</vt:lpstr>
      <vt:lpstr>Исключи лишнее</vt:lpstr>
      <vt:lpstr>Исключи лишнее</vt:lpstr>
      <vt:lpstr>Исключи лишнее</vt:lpstr>
      <vt:lpstr>Исключи лишнее</vt:lpstr>
      <vt:lpstr>Составь слова</vt:lpstr>
      <vt:lpstr>Составь слова</vt:lpstr>
      <vt:lpstr>Составь слова</vt:lpstr>
      <vt:lpstr>Пропускаете ход! 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Валя Журавлева</dc:creator>
  <cp:lastModifiedBy>Валентина Зверева</cp:lastModifiedBy>
  <cp:revision>32</cp:revision>
  <dcterms:created xsi:type="dcterms:W3CDTF">2021-01-31T15:22:41Z</dcterms:created>
  <dcterms:modified xsi:type="dcterms:W3CDTF">2024-06-13T12:13:55Z</dcterms:modified>
</cp:coreProperties>
</file>