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9" r:id="rId19"/>
    <p:sldId id="273" r:id="rId20"/>
    <p:sldId id="274" r:id="rId21"/>
    <p:sldId id="278" r:id="rId22"/>
    <p:sldId id="275" r:id="rId23"/>
    <p:sldId id="276" r:id="rId24"/>
    <p:sldId id="27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themeOverride" Target="../theme/themeOverride10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8.xlsx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1. Ешь ли ты чипсы?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26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4B-4C60-B46C-7201BDEC9679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spPr>
    <a:ln>
      <a:noFill/>
    </a:ln>
  </c:sp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1400"/>
              <a:t>2. Разрешаете ли вы своим детям есть чипсы?</a:t>
            </a:r>
          </a:p>
        </c:rich>
      </c:tx>
      <c:layout>
        <c:manualLayout>
          <c:xMode val="edge"/>
          <c:yMode val="edge"/>
          <c:x val="0.11021528207850427"/>
          <c:y val="5.349794238683131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2. Разрешаете ли вы своим детям есть чипсы?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Разрешаю</c:v>
                </c:pt>
                <c:pt idx="1">
                  <c:v>Даю деньги на чипсы</c:v>
                </c:pt>
                <c:pt idx="2">
                  <c:v>Сам (а) покупаю</c:v>
                </c:pt>
                <c:pt idx="3">
                  <c:v>Не разрешаю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0.1</c:v>
                </c:pt>
                <c:pt idx="1">
                  <c:v>0.12000000000000002</c:v>
                </c:pt>
                <c:pt idx="2">
                  <c:v>4.0000000000000022E-2</c:v>
                </c:pt>
                <c:pt idx="3">
                  <c:v>0.74000000000000032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B6-4493-9EF7-2CF457625540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2.1125364947359112E-2"/>
          <c:y val="0.25614583333333329"/>
          <c:w val="0.87535226635996344"/>
          <c:h val="0.13732315867923914"/>
        </c:manualLayout>
      </c:layout>
      <c:overlay val="0"/>
    </c:legend>
    <c:plotVisOnly val="1"/>
    <c:dispBlanksAs val="zero"/>
    <c:showDLblsOverMax val="0"/>
  </c:chart>
  <c:spPr>
    <a:ln>
      <a:noFill/>
    </a:ln>
  </c:sp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3. Как вы думаете, полезны ли чипсы?</a:t>
            </a:r>
          </a:p>
        </c:rich>
      </c:tx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5. Как вы думаете, полезны ли чипсы?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</c:v>
                </c:pt>
                <c:pt idx="1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5C-416D-9DBD-E5C8D498D925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spPr>
    <a:ln>
      <a:noFill/>
    </a:ln>
  </c:sp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4. Знаете ли вы из чего состоят чипсы?</a:t>
            </a:r>
          </a:p>
        </c:rich>
      </c:tx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6. Знаешь ли ты из чего состоят чипсы?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21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6E-4590-9D1E-9724C1B73BEF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spPr>
    <a:ln>
      <a:noFill/>
    </a:ln>
  </c:sp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5. Знаете ли вы как готовят чипсы?</a:t>
            </a:r>
          </a:p>
        </c:rich>
      </c:tx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6. Знаешь ли ты из чего состоят чипсы?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0.00%</c:formatCode>
                <c:ptCount val="2"/>
                <c:pt idx="0">
                  <c:v>0.70000000000000029</c:v>
                </c:pt>
                <c:pt idx="1">
                  <c:v>0.30000000000000016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C2-4F20-A023-702A3B3A662F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spPr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2. Часто ли ты употребляешь чипсы в пищу?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1 раз в день</c:v>
                </c:pt>
                <c:pt idx="1">
                  <c:v>1 раз в неделю</c:v>
                </c:pt>
                <c:pt idx="2">
                  <c:v>очень редко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14</c:v>
                </c:pt>
                <c:pt idx="2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52E-4D95-9AC8-A12A4D55AA6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zero"/>
    <c:showDLblsOverMax val="0"/>
  </c:chart>
  <c:spPr>
    <a:ln>
      <a:noFill/>
    </a:ln>
  </c:sp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3. Почему ты их ешь?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600"/>
                      <a:t>90%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C85-4FB0-B531-222768E8A1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Вкусно</c:v>
                </c:pt>
                <c:pt idx="1">
                  <c:v>Модно</c:v>
                </c:pt>
                <c:pt idx="2">
                  <c:v>Утоляет голод</c:v>
                </c:pt>
                <c:pt idx="3">
                  <c:v>Нечем заняться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36</c:v>
                </c:pt>
                <c:pt idx="1">
                  <c:v>0</c:v>
                </c:pt>
                <c:pt idx="2">
                  <c:v>0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C85-4FB0-B531-222768E8A13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/>
      <c:overlay val="0"/>
    </c:legend>
    <c:plotVisOnly val="1"/>
    <c:dispBlanksAs val="zero"/>
    <c:showDLblsOverMax val="0"/>
  </c:chart>
  <c:spPr>
    <a:noFill/>
    <a:ln>
      <a:noFill/>
    </a:ln>
  </c:sp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1400"/>
              <a:t>4. Как родители относятся к этому продукту?</a:t>
            </a:r>
          </a:p>
        </c:rich>
      </c:tx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4. Как родители относяться к этому продукту?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Разрешают</c:v>
                </c:pt>
                <c:pt idx="1">
                  <c:v>Дают деньги на чипсы</c:v>
                </c:pt>
                <c:pt idx="2">
                  <c:v>Сами покупают </c:v>
                </c:pt>
                <c:pt idx="3">
                  <c:v>Сами любят чипсы</c:v>
                </c:pt>
                <c:pt idx="4">
                  <c:v>Не разрешают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</c:v>
                </c:pt>
                <c:pt idx="1">
                  <c:v>1</c:v>
                </c:pt>
                <c:pt idx="2">
                  <c:v>1</c:v>
                </c:pt>
                <c:pt idx="4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4C-4F7D-8E74-E4D4A0FFC3C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2.1125364947359112E-2"/>
          <c:y val="0.25614583333333329"/>
          <c:w val="0.87535226635996344"/>
          <c:h val="0.22785802165354319"/>
        </c:manualLayout>
      </c:layout>
      <c:overlay val="0"/>
    </c:legend>
    <c:plotVisOnly val="1"/>
    <c:dispBlanksAs val="zero"/>
    <c:showDLblsOverMax val="0"/>
  </c:chart>
  <c:spPr>
    <a:ln>
      <a:noFill/>
    </a:ln>
  </c:sp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5. Как ты думаешь, полезны ли чипсы?</a:t>
            </a:r>
          </a:p>
        </c:rich>
      </c:tx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5. Какты думаешь, полезны ли чипсы?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</c:v>
                </c:pt>
                <c:pt idx="1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393-44FC-8CCE-3C9F6E9FDF31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spPr>
    <a:ln>
      <a:noFill/>
    </a:ln>
  </c:sp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6. Знаешь ли ты из чего состоят чипсы?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25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42-416C-9A13-1147771AE224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spPr>
    <a:ln>
      <a:noFill/>
    </a:ln>
  </c:sp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7. Знаешь ли ты как готовят чипсы?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14</c:v>
                </c:pt>
                <c:pt idx="1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8AB-4C43-AE4A-360E56617036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spPr>
    <a:ln>
      <a:noFill/>
    </a:ln>
  </c:sp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8. Можешь ли ты обойтись без чипсов?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32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A6-4A70-9D24-30475CAF7729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spPr>
    <a:noFill/>
    <a:ln>
      <a:noFill/>
    </a:ln>
  </c:sp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/>
              <a:t>1. Едите ли </a:t>
            </a:r>
            <a:r>
              <a:rPr lang="ru-RU" dirty="0" smtClean="0"/>
              <a:t>вы </a:t>
            </a:r>
            <a:r>
              <a:rPr lang="ru-RU" dirty="0"/>
              <a:t>чипсы?</a:t>
            </a:r>
          </a:p>
        </c:rich>
      </c:tx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1. Едите ли ты чипсы?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</c:v>
                </c:pt>
                <c:pt idx="1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8E-459A-A6B0-5AAA6DE4A2C0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spPr>
    <a:ln>
      <a:noFill/>
    </a:ln>
  </c:sp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3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4.jpeg"/><Relationship Id="rId7" Type="http://schemas.microsoft.com/office/2007/relationships/hdphoto" Target="../media/hdphoto1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media" Target="../media/media2.wmv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video" Target="../media/media3.wmv"/><Relationship Id="rId5" Type="http://schemas.microsoft.com/office/2007/relationships/media" Target="../media/media3.wmv"/><Relationship Id="rId10" Type="http://schemas.openxmlformats.org/officeDocument/2006/relationships/image" Target="../media/image23.png"/><Relationship Id="rId4" Type="http://schemas.openxmlformats.org/officeDocument/2006/relationships/video" Target="../media/media2.wmv"/><Relationship Id="rId9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88640"/>
            <a:ext cx="8640960" cy="7648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/>
              <a:t>Муниципальное </a:t>
            </a:r>
            <a:r>
              <a:rPr lang="ru-RU" sz="1200" b="1" dirty="0" smtClean="0"/>
              <a:t>автономное </a:t>
            </a:r>
            <a:r>
              <a:rPr lang="ru-RU" sz="1200" b="1" dirty="0"/>
              <a:t>общеобразовательное учреждение</a:t>
            </a:r>
          </a:p>
          <a:p>
            <a:pPr algn="ctr"/>
            <a:r>
              <a:rPr lang="ru-RU" sz="1200" b="1" dirty="0" smtClean="0"/>
              <a:t>«Уренская </a:t>
            </a:r>
            <a:r>
              <a:rPr lang="ru-RU" sz="1200" b="1" dirty="0"/>
              <a:t>средняя общеобразовательная школа №</a:t>
            </a:r>
            <a:r>
              <a:rPr lang="ru-RU" sz="1200" b="1" dirty="0" smtClean="0"/>
              <a:t>2»</a:t>
            </a:r>
            <a:endParaRPr lang="ru-RU" sz="1200" b="1" dirty="0"/>
          </a:p>
          <a:p>
            <a:pPr algn="ctr"/>
            <a:r>
              <a:rPr lang="ru-RU" sz="1200" b="1" dirty="0"/>
              <a:t>Уренского муниципального </a:t>
            </a:r>
            <a:r>
              <a:rPr lang="ru-RU" sz="1200" b="1" dirty="0" smtClean="0"/>
              <a:t>округа</a:t>
            </a:r>
            <a:endParaRPr lang="ru-RU" sz="1200" b="1" dirty="0"/>
          </a:p>
          <a:p>
            <a:pPr algn="ctr"/>
            <a:r>
              <a:rPr lang="ru-RU" sz="1200" b="1" dirty="0"/>
              <a:t>Нижегородской </a:t>
            </a:r>
            <a:r>
              <a:rPr lang="ru-RU" sz="1200" b="1" dirty="0" smtClean="0"/>
              <a:t>области</a:t>
            </a:r>
          </a:p>
          <a:p>
            <a:pPr algn="ctr"/>
            <a:endParaRPr lang="ru-RU" sz="1200" b="1" dirty="0"/>
          </a:p>
          <a:p>
            <a:pPr algn="ctr"/>
            <a:endParaRPr lang="ru-RU" sz="1200" b="1" dirty="0" smtClean="0"/>
          </a:p>
          <a:p>
            <a:pPr algn="ctr"/>
            <a:endParaRPr lang="ru-RU" sz="900" b="1" dirty="0"/>
          </a:p>
          <a:p>
            <a:pPr algn="ctr"/>
            <a:endParaRPr lang="ru-RU" sz="900" b="1" dirty="0" smtClean="0"/>
          </a:p>
          <a:p>
            <a:pPr algn="ctr">
              <a:spcAft>
                <a:spcPts val="0"/>
              </a:spcAft>
            </a:pPr>
            <a:r>
              <a:rPr lang="ru-RU" sz="3600" dirty="0"/>
              <a:t> </a:t>
            </a:r>
            <a:r>
              <a:rPr lang="ru-RU" sz="3600" b="1" dirty="0">
                <a:solidFill>
                  <a:srgbClr val="7030A0"/>
                </a:solidFill>
                <a:latin typeface="Times New Roman"/>
                <a:ea typeface="Courier New"/>
              </a:rPr>
              <a:t>ИССЛЕДОВАТЕЛЬСКАЯ РАБОТА</a:t>
            </a:r>
            <a:endParaRPr lang="ru-RU" sz="3600" dirty="0">
              <a:solidFill>
                <a:srgbClr val="000000"/>
              </a:solidFill>
              <a:latin typeface="Courier New"/>
              <a:ea typeface="Courier New"/>
            </a:endParaRPr>
          </a:p>
          <a:p>
            <a:pPr algn="ctr">
              <a:spcAft>
                <a:spcPts val="0"/>
              </a:spcAft>
            </a:pPr>
            <a:r>
              <a:rPr lang="ru-RU" sz="2000" dirty="0">
                <a:solidFill>
                  <a:srgbClr val="984806"/>
                </a:solidFill>
                <a:latin typeface="Times New Roman"/>
                <a:ea typeface="Courier New"/>
              </a:rPr>
              <a:t> </a:t>
            </a:r>
            <a:endParaRPr lang="ru-RU" sz="2000" dirty="0">
              <a:solidFill>
                <a:srgbClr val="000000"/>
              </a:solidFill>
              <a:latin typeface="Courier New"/>
              <a:ea typeface="Courier New"/>
            </a:endParaRPr>
          </a:p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Courier New"/>
              </a:rPr>
              <a:t>Секция: Здоровьесбережение</a:t>
            </a:r>
            <a:endParaRPr lang="ru-RU" sz="2000" dirty="0">
              <a:solidFill>
                <a:srgbClr val="000000"/>
              </a:solidFill>
              <a:latin typeface="Courier New"/>
              <a:ea typeface="Courier New"/>
            </a:endParaRPr>
          </a:p>
          <a:p>
            <a:pPr algn="ctr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Courier New"/>
              </a:rPr>
              <a:t>  </a:t>
            </a:r>
            <a:endParaRPr lang="ru-RU" sz="2000" dirty="0">
              <a:solidFill>
                <a:srgbClr val="000000"/>
              </a:solidFill>
              <a:latin typeface="Courier New"/>
              <a:ea typeface="Courier New"/>
            </a:endParaRPr>
          </a:p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Courier New"/>
              </a:rPr>
              <a:t>ТЕМА:</a:t>
            </a:r>
            <a:endParaRPr lang="ru-RU" sz="2000" dirty="0">
              <a:solidFill>
                <a:srgbClr val="000000"/>
              </a:solidFill>
              <a:latin typeface="Courier New"/>
              <a:ea typeface="Courier New"/>
            </a:endParaRPr>
          </a:p>
          <a:p>
            <a:pPr algn="ctr">
              <a:spcAft>
                <a:spcPts val="0"/>
              </a:spcAft>
            </a:pPr>
            <a:r>
              <a:rPr lang="ru-RU" sz="3200" b="1" dirty="0">
                <a:solidFill>
                  <a:srgbClr val="FF0000"/>
                </a:solidFill>
                <a:latin typeface="Comic Sans MS"/>
                <a:ea typeface="Courier New"/>
                <a:cs typeface="Times New Roman"/>
              </a:rPr>
              <a:t>«Эти любимые вредные чипсы</a:t>
            </a:r>
            <a:r>
              <a:rPr lang="ru-RU" sz="3200" b="1" dirty="0" smtClean="0">
                <a:solidFill>
                  <a:srgbClr val="FF0000"/>
                </a:solidFill>
                <a:latin typeface="Comic Sans MS"/>
                <a:ea typeface="Courier New"/>
                <a:cs typeface="Times New Roman"/>
              </a:rPr>
              <a:t>»</a:t>
            </a:r>
          </a:p>
          <a:p>
            <a:pPr algn="ctr">
              <a:spcAft>
                <a:spcPts val="0"/>
              </a:spcAft>
            </a:pPr>
            <a:endParaRPr lang="ru-RU" sz="2000" dirty="0">
              <a:solidFill>
                <a:srgbClr val="FF0000"/>
              </a:solidFill>
              <a:latin typeface="Comic Sans MS"/>
              <a:ea typeface="Courier New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ru-RU" sz="2000" dirty="0" smtClean="0">
              <a:solidFill>
                <a:srgbClr val="FF0000"/>
              </a:solidFill>
              <a:latin typeface="Comic Sans MS"/>
              <a:ea typeface="Courier New"/>
              <a:cs typeface="Times New Roman"/>
            </a:endParaRPr>
          </a:p>
          <a:p>
            <a:pPr algn="r"/>
            <a:r>
              <a:rPr lang="ru-RU" sz="1400" b="1" dirty="0"/>
              <a:t>Выполнил: </a:t>
            </a:r>
            <a:r>
              <a:rPr lang="ru-RU" sz="1400" b="1" dirty="0" smtClean="0"/>
              <a:t>учащийся </a:t>
            </a:r>
            <a:r>
              <a:rPr lang="ru-RU" sz="1400" b="1" dirty="0"/>
              <a:t>4 «В» класса</a:t>
            </a:r>
          </a:p>
          <a:p>
            <a:pPr algn="r"/>
            <a:r>
              <a:rPr lang="ru-RU" sz="1400" b="1" dirty="0"/>
              <a:t>Смирнов Илья,  10 лет</a:t>
            </a:r>
          </a:p>
          <a:p>
            <a:pPr algn="r"/>
            <a:r>
              <a:rPr lang="ru-RU" sz="1400" b="1" dirty="0"/>
              <a:t>Руководитель: учитель начальных классов</a:t>
            </a:r>
          </a:p>
          <a:p>
            <a:pPr algn="r"/>
            <a:r>
              <a:rPr lang="ru-RU" sz="1400" b="1" dirty="0"/>
              <a:t>Панова Елена Александровна</a:t>
            </a:r>
          </a:p>
          <a:p>
            <a:pPr algn="r">
              <a:spcAft>
                <a:spcPts val="0"/>
              </a:spcAft>
            </a:pPr>
            <a:endParaRPr lang="ru-RU" sz="1400" b="1" dirty="0">
              <a:solidFill>
                <a:srgbClr val="FF0000"/>
              </a:solidFill>
              <a:latin typeface="Comic Sans MS"/>
              <a:ea typeface="Courier New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ru-RU" sz="2000" dirty="0" smtClean="0">
              <a:solidFill>
                <a:srgbClr val="FF0000"/>
              </a:solidFill>
              <a:latin typeface="Comic Sans MS"/>
              <a:ea typeface="Courier New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ru-RU" sz="2000" dirty="0" smtClean="0">
              <a:solidFill>
                <a:srgbClr val="FF0000"/>
              </a:solidFill>
              <a:latin typeface="Comic Sans MS"/>
              <a:ea typeface="Courier New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ru-RU" sz="2000" dirty="0" smtClean="0">
              <a:solidFill>
                <a:srgbClr val="FF0000"/>
              </a:solidFill>
              <a:latin typeface="Comic Sans MS"/>
              <a:ea typeface="Courier New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/>
                <a:ea typeface="Courier New"/>
              </a:rPr>
              <a:t>Урень, 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  <a:ea typeface="Courier New"/>
              </a:rPr>
              <a:t>2025 </a:t>
            </a:r>
            <a:r>
              <a:rPr lang="ru-RU" sz="1400" b="1" dirty="0">
                <a:solidFill>
                  <a:srgbClr val="000000"/>
                </a:solidFill>
                <a:latin typeface="Times New Roman"/>
                <a:ea typeface="Courier New"/>
              </a:rPr>
              <a:t>год</a:t>
            </a:r>
            <a:endParaRPr lang="ru-RU" sz="1400" b="1" dirty="0">
              <a:solidFill>
                <a:srgbClr val="000000"/>
              </a:solidFill>
              <a:latin typeface="Courier New"/>
              <a:ea typeface="Courier New"/>
            </a:endParaRPr>
          </a:p>
          <a:p>
            <a:pPr algn="ctr">
              <a:spcAft>
                <a:spcPts val="0"/>
              </a:spcAft>
            </a:pPr>
            <a:endParaRPr lang="ru-RU" sz="2000" dirty="0">
              <a:solidFill>
                <a:srgbClr val="FF0000"/>
              </a:solidFill>
              <a:latin typeface="Comic Sans MS"/>
              <a:ea typeface="Courier New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ru-RU" sz="2000" dirty="0">
              <a:solidFill>
                <a:srgbClr val="000000"/>
              </a:solidFill>
              <a:latin typeface="Courier New"/>
              <a:ea typeface="Courier New"/>
            </a:endParaRPr>
          </a:p>
          <a:p>
            <a:pPr algn="ctr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Courier New"/>
              </a:rPr>
              <a:t> </a:t>
            </a:r>
            <a:endParaRPr lang="ru-RU" sz="2000" dirty="0">
              <a:solidFill>
                <a:srgbClr val="000000"/>
              </a:solidFill>
              <a:latin typeface="Courier New"/>
              <a:ea typeface="Courier New"/>
            </a:endParaRPr>
          </a:p>
          <a:p>
            <a:pPr algn="ctr"/>
            <a:endParaRPr lang="ru-RU" sz="900" dirty="0"/>
          </a:p>
        </p:txBody>
      </p:sp>
      <p:pic>
        <p:nvPicPr>
          <p:cNvPr id="6" name="Рисунок 5" descr="http://img0.liveinternet.ru/images/attach/c/9/105/809/105809912_Deti_i_chipsuy.jpg"/>
          <p:cNvPicPr/>
          <p:nvPr/>
        </p:nvPicPr>
        <p:blipFill rotWithShape="1">
          <a:blip r:embed="rId2">
            <a:clrChange>
              <a:clrFrom>
                <a:srgbClr val="D2CEC3"/>
              </a:clrFrom>
              <a:clrTo>
                <a:srgbClr val="D2CEC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1" t="3647" r="9201" b="4710"/>
          <a:stretch/>
        </p:blipFill>
        <p:spPr bwMode="auto">
          <a:xfrm rot="20930327">
            <a:off x="1095661" y="4148305"/>
            <a:ext cx="2634955" cy="22832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9693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r>
              <a:rPr lang="ru-RU" sz="1800" b="1" u="sng" dirty="0"/>
              <a:t>Результаты анкетирования школьников</a:t>
            </a:r>
            <a:r>
              <a:rPr lang="ru-RU" sz="1800" u="sng" dirty="0"/>
              <a:t/>
            </a:r>
            <a:br>
              <a:rPr lang="ru-RU" sz="1800" u="sng" dirty="0"/>
            </a:br>
            <a:endParaRPr lang="ru-RU" sz="1800" u="sng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435463"/>
              </p:ext>
            </p:extLst>
          </p:nvPr>
        </p:nvGraphicFramePr>
        <p:xfrm>
          <a:off x="107503" y="548680"/>
          <a:ext cx="8928992" cy="61971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466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4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40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94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67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67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605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605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3331"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класс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 «А»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 «В»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итого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992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Вопросы анкеты</a:t>
                      </a:r>
                      <a:endParaRPr lang="ru-RU" sz="105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highlight>
                            <a:srgbClr val="FFFF00"/>
                          </a:highlight>
                        </a:rPr>
                        <a:t>Уч-ся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highlight>
                            <a:srgbClr val="FFFF00"/>
                          </a:highlight>
                        </a:rPr>
                        <a:t>%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highlight>
                            <a:srgbClr val="FFFF00"/>
                          </a:highlight>
                        </a:rPr>
                        <a:t>Уч-ся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highlight>
                            <a:srgbClr val="FFFF00"/>
                          </a:highlight>
                        </a:rPr>
                        <a:t>%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highlight>
                            <a:srgbClr val="FFFF00"/>
                          </a:highlight>
                        </a:rPr>
                        <a:t>Уч-ся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highlight>
                            <a:srgbClr val="FFFF00"/>
                          </a:highlight>
                        </a:rPr>
                        <a:t>%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028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1.Ешь ли ты чипсы?</a:t>
                      </a:r>
                      <a:endParaRPr lang="ru-RU" sz="105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да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63%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14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67%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26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65%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2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нет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37%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33%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14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35%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164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2.Часто ли ты употребляешь чипсы в пищу?</a:t>
                      </a:r>
                      <a:endParaRPr lang="ru-RU" sz="105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 раз в  день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20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 раз в неделю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32%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38%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14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35%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26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очень редко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63%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14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67%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26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65%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2028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3.Почему ты их ешь?</a:t>
                      </a:r>
                      <a:endParaRPr lang="ru-RU" sz="105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Вкусно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17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89%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19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90%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36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90%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20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Модно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20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Утоляет голод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1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Нечем заняться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2028">
                <a:tc row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4.Как родители относятся к этому продукту?</a:t>
                      </a:r>
                      <a:endParaRPr lang="ru-RU" sz="105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Разрешают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19%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15%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40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Дают деньги на чипсы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560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Сами покупают тебе чипсы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70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Сами любят чипсы                   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-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11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Не разрешают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15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80%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17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81%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32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79%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1164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5.Как ты думаешь, полезны ли чипсы?</a:t>
                      </a:r>
                      <a:endParaRPr lang="ru-RU" sz="105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да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-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4854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нет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18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95%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21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100%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39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97%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1164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6.Знаешь ли ты, из чего состоят чипсы?</a:t>
                      </a:r>
                      <a:endParaRPr lang="ru-RU" sz="105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да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58%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14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66%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25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62%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4854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нет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42%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34%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15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38%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52028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7.Знаешь ли ты, как готовят чипсы?</a:t>
                      </a:r>
                      <a:endParaRPr lang="ru-RU" sz="105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да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81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42%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29%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14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35%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5353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нет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66%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15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71%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26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65%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61164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8.Можешь ли ты обойтись без чипсов?</a:t>
                      </a:r>
                      <a:endParaRPr lang="ru-RU" sz="105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да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14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74%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18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86%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32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80%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3238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нет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26%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14%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20%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35341" marR="35341" marT="0" marB="0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588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4069102"/>
              </p:ext>
            </p:extLst>
          </p:nvPr>
        </p:nvGraphicFramePr>
        <p:xfrm>
          <a:off x="107504" y="260648"/>
          <a:ext cx="4032448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152876314"/>
              </p:ext>
            </p:extLst>
          </p:nvPr>
        </p:nvGraphicFramePr>
        <p:xfrm>
          <a:off x="3707904" y="116632"/>
          <a:ext cx="5112568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112958558"/>
              </p:ext>
            </p:extLst>
          </p:nvPr>
        </p:nvGraphicFramePr>
        <p:xfrm>
          <a:off x="251520" y="3284984"/>
          <a:ext cx="4399012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7941942"/>
              </p:ext>
            </p:extLst>
          </p:nvPr>
        </p:nvGraphicFramePr>
        <p:xfrm>
          <a:off x="4644008" y="2924944"/>
          <a:ext cx="4104456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13412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752739840"/>
              </p:ext>
            </p:extLst>
          </p:nvPr>
        </p:nvGraphicFramePr>
        <p:xfrm>
          <a:off x="107504" y="260648"/>
          <a:ext cx="4320480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696869812"/>
              </p:ext>
            </p:extLst>
          </p:nvPr>
        </p:nvGraphicFramePr>
        <p:xfrm>
          <a:off x="4427984" y="188640"/>
          <a:ext cx="4536504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550532908"/>
              </p:ext>
            </p:extLst>
          </p:nvPr>
        </p:nvGraphicFramePr>
        <p:xfrm>
          <a:off x="467544" y="3429000"/>
          <a:ext cx="4176464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583791136"/>
              </p:ext>
            </p:extLst>
          </p:nvPr>
        </p:nvGraphicFramePr>
        <p:xfrm>
          <a:off x="4499992" y="3284984"/>
          <a:ext cx="4320480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54151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000" b="1" u="sng" dirty="0"/>
              <a:t>Результаты анкетирования родителей</a:t>
            </a:r>
            <a:r>
              <a:rPr lang="ru-RU" sz="2000" u="sng" dirty="0"/>
              <a:t/>
            </a:r>
            <a:br>
              <a:rPr lang="ru-RU" sz="2000" u="sng" dirty="0"/>
            </a:br>
            <a:endParaRPr lang="ru-RU" sz="2000" u="sng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999572"/>
              </p:ext>
            </p:extLst>
          </p:nvPr>
        </p:nvGraphicFramePr>
        <p:xfrm>
          <a:off x="179512" y="692696"/>
          <a:ext cx="8712967" cy="58397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60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600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600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67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5536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Вопросы анкеты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родители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%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224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1.Едите ли ли вы чипсы?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да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26%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76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23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74%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7682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2.Разрешаете ли вы своим детям есть чипсы?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Разрешаю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10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Даю деньги на чипсы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12%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10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Сам (а) покупаю ребёнку чипсы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4%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72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Не разрешаю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23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74%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7224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3.Как вы думаете, полезны ли чипсы?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да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-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-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96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31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100%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7224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4.Знаешь ли вы, из чего состоят чипсы?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да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21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68%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96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32%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7224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5.Знаешь ли вы, как готовят чипсы?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да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22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70%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96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нет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30%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Courier New"/>
                        <a:ea typeface="Courier New"/>
                      </a:endParaRPr>
                    </a:p>
                  </a:txBody>
                  <a:tcPr marL="46978" marR="46978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937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028099461"/>
              </p:ext>
            </p:extLst>
          </p:nvPr>
        </p:nvGraphicFramePr>
        <p:xfrm>
          <a:off x="0" y="188640"/>
          <a:ext cx="2915816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355974999"/>
              </p:ext>
            </p:extLst>
          </p:nvPr>
        </p:nvGraphicFramePr>
        <p:xfrm>
          <a:off x="2555776" y="188640"/>
          <a:ext cx="3390900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901897067"/>
              </p:ext>
            </p:extLst>
          </p:nvPr>
        </p:nvGraphicFramePr>
        <p:xfrm>
          <a:off x="5734050" y="116632"/>
          <a:ext cx="3409950" cy="2705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508511765"/>
              </p:ext>
            </p:extLst>
          </p:nvPr>
        </p:nvGraphicFramePr>
        <p:xfrm>
          <a:off x="467544" y="3429000"/>
          <a:ext cx="3429000" cy="2876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4164839146"/>
              </p:ext>
            </p:extLst>
          </p:nvPr>
        </p:nvGraphicFramePr>
        <p:xfrm>
          <a:off x="4572000" y="3429000"/>
          <a:ext cx="3514725" cy="2781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68525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497" y="-27384"/>
            <a:ext cx="8363272" cy="936104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Как </a:t>
            </a:r>
            <a:r>
              <a:rPr lang="ru-RU" sz="3200" b="1" dirty="0"/>
              <a:t>влияют чипсы на организм человека</a:t>
            </a:r>
            <a:r>
              <a:rPr lang="ru-RU" sz="3200" b="1" dirty="0" smtClean="0"/>
              <a:t>? </a:t>
            </a:r>
            <a:endParaRPr lang="ru-RU" sz="32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0476">
            <a:off x="5758387" y="1031909"/>
            <a:ext cx="3126019" cy="25202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4260">
            <a:off x="5748168" y="3909521"/>
            <a:ext cx="2952328" cy="26642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18790">
            <a:off x="3036021" y="1063996"/>
            <a:ext cx="2650935" cy="25413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51434">
            <a:off x="2660270" y="3878320"/>
            <a:ext cx="2856185" cy="264619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318" r="3278"/>
          <a:stretch/>
        </p:blipFill>
        <p:spPr>
          <a:xfrm rot="21421727">
            <a:off x="276923" y="1010001"/>
            <a:ext cx="2700222" cy="28362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60" y="3812099"/>
            <a:ext cx="2262949" cy="26801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06620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30" name="Picture 1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8390"/>
          <a:stretch/>
        </p:blipFill>
        <p:spPr bwMode="auto">
          <a:xfrm>
            <a:off x="251520" y="0"/>
            <a:ext cx="878497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731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img0.liveinternet.ru/images/attach/c/3/83/502/83502824_Tablitsavrednostipishhevyihdobavok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856984" cy="6669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8204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иль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059832" y="3429000"/>
            <a:ext cx="3336032" cy="3222104"/>
          </a:xfrm>
          <a:prstGeom prst="rect">
            <a:avLst/>
          </a:prstGeom>
        </p:spPr>
      </p:pic>
      <p:pic>
        <p:nvPicPr>
          <p:cNvPr id="3" name="Фильм_0001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39552" y="260648"/>
            <a:ext cx="3432043" cy="2880320"/>
          </a:xfrm>
          <a:prstGeom prst="rect">
            <a:avLst/>
          </a:prstGeom>
        </p:spPr>
      </p:pic>
      <p:pic>
        <p:nvPicPr>
          <p:cNvPr id="4" name="Film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148064" y="284334"/>
            <a:ext cx="3432043" cy="292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5574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0683"/>
            <a:ext cx="4230457" cy="62646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L:\DCIM\100C1530\100_079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4" t="3957" r="-443" b="10690"/>
          <a:stretch/>
        </p:blipFill>
        <p:spPr bwMode="auto">
          <a:xfrm rot="323429">
            <a:off x="5657484" y="756979"/>
            <a:ext cx="2642104" cy="4622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078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1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4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4741987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5400" dirty="0">
                <a:solidFill>
                  <a:srgbClr val="0070C0"/>
                </a:solidFill>
                <a:latin typeface="Arial Black" pitchFamily="34" charset="0"/>
                <a:ea typeface="Courier New"/>
              </a:rPr>
              <a:t>Я надеюсь, что моя работа поможет сохранить Ваше здоровье! </a:t>
            </a:r>
            <a:endParaRPr lang="ru-RU" sz="5400" dirty="0" smtClean="0">
              <a:solidFill>
                <a:srgbClr val="0070C0"/>
              </a:solidFill>
              <a:latin typeface="Arial Black" pitchFamily="34" charset="0"/>
              <a:ea typeface="Courier New"/>
            </a:endParaRPr>
          </a:p>
          <a:p>
            <a:pPr marL="0" indent="0" algn="ctr">
              <a:spcAft>
                <a:spcPts val="0"/>
              </a:spcAft>
              <a:buNone/>
            </a:pPr>
            <a:endParaRPr lang="ru-RU" sz="5400" dirty="0" smtClean="0">
              <a:solidFill>
                <a:srgbClr val="0070C0"/>
              </a:solidFill>
              <a:latin typeface="Arial Black" pitchFamily="34" charset="0"/>
              <a:ea typeface="Courier New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5400" dirty="0" smtClean="0">
                <a:solidFill>
                  <a:srgbClr val="0070C0"/>
                </a:solidFill>
                <a:latin typeface="Arial Black" pitchFamily="34" charset="0"/>
                <a:ea typeface="Courier New"/>
              </a:rPr>
              <a:t>Забудьте </a:t>
            </a:r>
            <a:r>
              <a:rPr lang="ru-RU" sz="5400" dirty="0">
                <a:solidFill>
                  <a:srgbClr val="0070C0"/>
                </a:solidFill>
                <a:latin typeface="Arial Black" pitchFamily="34" charset="0"/>
                <a:ea typeface="Courier New"/>
              </a:rPr>
              <a:t>про вредные чипсы, питайтесь правильно и разнообразно и будьте здоровы!</a:t>
            </a:r>
          </a:p>
          <a:p>
            <a:pPr marL="0" indent="0" algn="just">
              <a:spcAft>
                <a:spcPts val="0"/>
              </a:spcAft>
              <a:buNone/>
            </a:pPr>
            <a:endParaRPr lang="ru-RU" dirty="0">
              <a:solidFill>
                <a:srgbClr val="000000"/>
              </a:solidFill>
              <a:latin typeface="Courier New"/>
              <a:ea typeface="Courier New"/>
            </a:endParaRPr>
          </a:p>
          <a:p>
            <a:endParaRPr lang="ru-RU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77072"/>
            <a:ext cx="1739728" cy="23614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175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:\DCIM\100C1530\100_078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6" b="9019"/>
          <a:stretch/>
        </p:blipFill>
        <p:spPr bwMode="auto">
          <a:xfrm rot="5400000">
            <a:off x="1105840" y="1350547"/>
            <a:ext cx="6140231" cy="41044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27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://src.screeny.ru/uploads/11/4e/f0/fd/0d9a2354.jpg?secure=tUK8rgB6bsZwf55Gad7IgA&amp;expires=139255371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0" y="160338"/>
            <a:ext cx="8978736" cy="65090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Умножение 6"/>
          <p:cNvSpPr/>
          <p:nvPr/>
        </p:nvSpPr>
        <p:spPr>
          <a:xfrm>
            <a:off x="-252535" y="-459432"/>
            <a:ext cx="9721080" cy="7416824"/>
          </a:xfrm>
          <a:prstGeom prst="mathMultiply">
            <a:avLst>
              <a:gd name="adj1" fmla="val 3547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278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C:\Users\Администратор\Desktop\92179171_0_8e869_cf62c34a_L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84249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734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 -источники: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200" dirty="0"/>
              <a:t> </a:t>
            </a:r>
            <a:r>
              <a:rPr lang="ru-RU" sz="1200" dirty="0" smtClean="0">
                <a:solidFill>
                  <a:srgbClr val="FF0000"/>
                </a:solidFill>
              </a:rPr>
              <a:t>1</a:t>
            </a:r>
            <a:r>
              <a:rPr lang="en-US" sz="1200" u="sng" dirty="0" smtClean="0">
                <a:solidFill>
                  <a:srgbClr val="FF0000"/>
                </a:solidFill>
              </a:rPr>
              <a:t>. </a:t>
            </a:r>
            <a:r>
              <a:rPr lang="en-US" sz="1600" u="sng" dirty="0">
                <a:solidFill>
                  <a:srgbClr val="FF0000"/>
                </a:solidFill>
              </a:rPr>
              <a:t>http://pohrusti.com.ua/novosti/chipsy-ne-plavyatsya,-</a:t>
            </a:r>
            <a:r>
              <a:rPr lang="en-US" sz="1600" u="sng" dirty="0" smtClean="0">
                <a:solidFill>
                  <a:srgbClr val="FF0000"/>
                </a:solidFill>
              </a:rPr>
              <a:t>chipsy-goryat</a:t>
            </a:r>
            <a:endParaRPr lang="en-US" sz="1600" u="sng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600" u="sng" dirty="0" smtClean="0">
                <a:solidFill>
                  <a:srgbClr val="FF0000"/>
                </a:solidFill>
              </a:rPr>
              <a:t>2</a:t>
            </a:r>
            <a:r>
              <a:rPr lang="en-US" sz="1600" u="sng" dirty="0" smtClean="0">
                <a:solidFill>
                  <a:srgbClr val="FF0000"/>
                </a:solidFill>
              </a:rPr>
              <a:t>. </a:t>
            </a:r>
            <a:r>
              <a:rPr lang="en-US" sz="1600" u="sng" dirty="0">
                <a:solidFill>
                  <a:srgbClr val="FF0000"/>
                </a:solidFill>
              </a:rPr>
              <a:t>http://nsportal.ru/shkola/klassnoe-rukovodstvo/library/chipsyvred-ili-polza </a:t>
            </a:r>
          </a:p>
          <a:p>
            <a:pPr marL="0" indent="0">
              <a:buNone/>
            </a:pPr>
            <a:r>
              <a:rPr lang="ru-RU" sz="1600" u="sng" dirty="0">
                <a:solidFill>
                  <a:srgbClr val="FF0000"/>
                </a:solidFill>
              </a:rPr>
              <a:t>3</a:t>
            </a:r>
            <a:r>
              <a:rPr lang="en-US" sz="1600" u="sng" dirty="0" smtClean="0">
                <a:solidFill>
                  <a:srgbClr val="FF0000"/>
                </a:solidFill>
              </a:rPr>
              <a:t>. </a:t>
            </a:r>
            <a:r>
              <a:rPr lang="en-US" sz="1600" u="sng" dirty="0">
                <a:solidFill>
                  <a:srgbClr val="FF0000"/>
                </a:solidFill>
              </a:rPr>
              <a:t>http://</a:t>
            </a:r>
            <a:r>
              <a:rPr lang="en-US" sz="1600" u="sng" dirty="0" smtClean="0">
                <a:solidFill>
                  <a:srgbClr val="FF0000"/>
                </a:solidFill>
              </a:rPr>
              <a:t>muzey-factov.ru/tag/chips</a:t>
            </a:r>
            <a:endParaRPr lang="en-US" sz="1600" u="sng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600" u="sng" dirty="0" smtClean="0">
                <a:solidFill>
                  <a:srgbClr val="FF0000"/>
                </a:solidFill>
              </a:rPr>
              <a:t>4</a:t>
            </a:r>
            <a:r>
              <a:rPr lang="en-US" sz="1600" u="sng" dirty="0" smtClean="0">
                <a:solidFill>
                  <a:srgbClr val="FF0000"/>
                </a:solidFill>
              </a:rPr>
              <a:t>.http</a:t>
            </a:r>
            <a:r>
              <a:rPr lang="en-US" sz="1600" u="sng" dirty="0">
                <a:solidFill>
                  <a:srgbClr val="FF0000"/>
                </a:solidFill>
              </a:rPr>
              <a:t>://ru.wikipedia.org/wiki/%</a:t>
            </a:r>
            <a:r>
              <a:rPr lang="en-US" sz="1600" u="sng" dirty="0" smtClean="0">
                <a:solidFill>
                  <a:srgbClr val="FF0000"/>
                </a:solidFill>
              </a:rPr>
              <a:t>D7%E8%EF%F1%F</a:t>
            </a:r>
            <a:endParaRPr lang="en-US" sz="1600" u="sng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600" u="sng" dirty="0" smtClean="0">
                <a:solidFill>
                  <a:srgbClr val="FF0000"/>
                </a:solidFill>
              </a:rPr>
              <a:t>5</a:t>
            </a:r>
            <a:r>
              <a:rPr lang="en-US" sz="1600" u="sng" dirty="0" smtClean="0">
                <a:solidFill>
                  <a:srgbClr val="FF0000"/>
                </a:solidFill>
              </a:rPr>
              <a:t>.http</a:t>
            </a:r>
            <a:r>
              <a:rPr lang="en-US" sz="1600" u="sng" dirty="0">
                <a:solidFill>
                  <a:srgbClr val="FF0000"/>
                </a:solidFill>
              </a:rPr>
              <a:t>://</a:t>
            </a:r>
            <a:r>
              <a:rPr lang="en-US" sz="1600" u="sng" dirty="0" smtClean="0">
                <a:solidFill>
                  <a:srgbClr val="FF0000"/>
                </a:solidFill>
              </a:rPr>
              <a:t>img0.liveinternet.ru/images/attach/c/9/15/89/58012_Deti_i_chipsuy.jpg</a:t>
            </a:r>
            <a:endParaRPr lang="en-US" sz="1600" u="sng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600" u="sng" dirty="0" smtClean="0">
                <a:solidFill>
                  <a:srgbClr val="FF0000"/>
                </a:solidFill>
              </a:rPr>
              <a:t>6</a:t>
            </a:r>
            <a:r>
              <a:rPr lang="en-US" sz="1600" u="sng" dirty="0" smtClean="0">
                <a:solidFill>
                  <a:srgbClr val="FF0000"/>
                </a:solidFill>
              </a:rPr>
              <a:t>.http</a:t>
            </a:r>
            <a:r>
              <a:rPr lang="en-US" sz="1600" u="sng" dirty="0">
                <a:solidFill>
                  <a:srgbClr val="FF0000"/>
                </a:solidFill>
              </a:rPr>
              <a:t>://</a:t>
            </a:r>
            <a:r>
              <a:rPr lang="en-US" sz="1600" u="sng" dirty="0" smtClean="0">
                <a:solidFill>
                  <a:srgbClr val="FF0000"/>
                </a:solidFill>
              </a:rPr>
              <a:t>ic.pics.livejournal.com/</a:t>
            </a:r>
            <a:r>
              <a:rPr lang="en-US" sz="1600" u="sng" dirty="0" err="1" smtClean="0">
                <a:solidFill>
                  <a:srgbClr val="FF0000"/>
                </a:solidFill>
              </a:rPr>
              <a:t>ekosreda</a:t>
            </a:r>
            <a:r>
              <a:rPr lang="en-US" sz="1600" u="sng" dirty="0" smtClean="0">
                <a:solidFill>
                  <a:srgbClr val="FF0000"/>
                </a:solidFill>
              </a:rPr>
              <a:t>/38339210/20318/20318_600.jpg</a:t>
            </a:r>
            <a:endParaRPr lang="ru-RU" sz="1600" u="sng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600" u="sng" dirty="0" smtClean="0">
                <a:solidFill>
                  <a:srgbClr val="FF0000"/>
                </a:solidFill>
              </a:rPr>
              <a:t>7. </a:t>
            </a:r>
            <a:r>
              <a:rPr lang="en-US" sz="1600" u="sng" dirty="0">
                <a:solidFill>
                  <a:srgbClr val="FF0000"/>
                </a:solidFill>
              </a:rPr>
              <a:t>http://</a:t>
            </a:r>
            <a:r>
              <a:rPr lang="en-US" sz="1600" u="sng" dirty="0" smtClean="0">
                <a:solidFill>
                  <a:srgbClr val="FF0000"/>
                </a:solidFill>
              </a:rPr>
              <a:t>img0.liveinternet.ru/images/attach/c/9/105/809/105809912_Deti_i_chipsuy.jpg</a:t>
            </a:r>
            <a:endParaRPr lang="ru-RU" sz="1600" u="sng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600" u="sng" dirty="0" smtClean="0">
                <a:solidFill>
                  <a:srgbClr val="FF0000"/>
                </a:solidFill>
              </a:rPr>
              <a:t>8.</a:t>
            </a:r>
            <a:r>
              <a:rPr lang="en-US" sz="1600" u="sng" dirty="0">
                <a:solidFill>
                  <a:srgbClr val="FF0000"/>
                </a:solidFill>
              </a:rPr>
              <a:t> http://</a:t>
            </a:r>
            <a:r>
              <a:rPr lang="en-US" sz="1600" u="sng" dirty="0" smtClean="0">
                <a:solidFill>
                  <a:srgbClr val="FF0000"/>
                </a:solidFill>
              </a:rPr>
              <a:t>900igr.net/datai/biologija/Poleznye-i-vrednye-produkty-pitanija/0016-020-CHipsy-kak-kukuruznye-tak-i-kartofelnye-ochen-vredny-dlja.jpg</a:t>
            </a:r>
            <a:endParaRPr lang="ru-RU" sz="1600" u="sng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600" u="sng" dirty="0" smtClean="0">
                <a:solidFill>
                  <a:srgbClr val="FF0000"/>
                </a:solidFill>
              </a:rPr>
              <a:t>9. </a:t>
            </a:r>
            <a:r>
              <a:rPr lang="en-US" sz="1600" u="sng" dirty="0">
                <a:solidFill>
                  <a:srgbClr val="FF0000"/>
                </a:solidFill>
              </a:rPr>
              <a:t>http://</a:t>
            </a:r>
            <a:r>
              <a:rPr lang="en-US" sz="1600" u="sng" dirty="0" smtClean="0">
                <a:solidFill>
                  <a:srgbClr val="FF0000"/>
                </a:solidFill>
              </a:rPr>
              <a:t>www.vsatke.ru/foto/d589c14ee7615e36a393ae373263a5aa.jpg</a:t>
            </a:r>
            <a:endParaRPr lang="ru-RU" sz="1600" u="sng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600" u="sng" dirty="0" smtClean="0">
                <a:solidFill>
                  <a:srgbClr val="FF0000"/>
                </a:solidFill>
              </a:rPr>
              <a:t>10.</a:t>
            </a:r>
            <a:r>
              <a:rPr lang="en-US" sz="1600" u="sng" dirty="0" smtClean="0">
                <a:solidFill>
                  <a:srgbClr val="FF0000"/>
                </a:solidFill>
              </a:rPr>
              <a:t>http</a:t>
            </a:r>
            <a:r>
              <a:rPr lang="en-US" sz="1600" u="sng" dirty="0">
                <a:solidFill>
                  <a:srgbClr val="FF0000"/>
                </a:solidFill>
              </a:rPr>
              <a:t>://img0.liveinternet.ru/images/attach/c/7/98/918/98918208_large_4360308_main903ce475813dab9a3c94a2fa9104677c_0.jpg</a:t>
            </a:r>
          </a:p>
          <a:p>
            <a:pPr marL="0" indent="0">
              <a:buNone/>
            </a:pPr>
            <a:r>
              <a:rPr lang="ru-RU" sz="1600" u="sng" dirty="0" smtClean="0">
                <a:solidFill>
                  <a:srgbClr val="FF0000"/>
                </a:solidFill>
              </a:rPr>
              <a:t>11.</a:t>
            </a:r>
            <a:r>
              <a:rPr lang="en-US" sz="1600" u="sng" dirty="0" smtClean="0">
                <a:solidFill>
                  <a:srgbClr val="FF0000"/>
                </a:solidFill>
              </a:rPr>
              <a:t>http</a:t>
            </a:r>
            <a:r>
              <a:rPr lang="en-US" sz="1600" u="sng" dirty="0">
                <a:solidFill>
                  <a:srgbClr val="FF0000"/>
                </a:solidFill>
              </a:rPr>
              <a:t>://</a:t>
            </a:r>
            <a:r>
              <a:rPr lang="en-US" sz="1600" u="sng" dirty="0" smtClean="0">
                <a:solidFill>
                  <a:srgbClr val="FF0000"/>
                </a:solidFill>
              </a:rPr>
              <a:t>static.diary.ru/userdir/3/0/5/1/3051035/77218113.jpg</a:t>
            </a:r>
            <a:endParaRPr lang="ru-RU" sz="1600" u="sng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600" u="sng" dirty="0" smtClean="0">
                <a:solidFill>
                  <a:srgbClr val="FF0000"/>
                </a:solidFill>
              </a:rPr>
              <a:t>12.</a:t>
            </a:r>
            <a:r>
              <a:rPr lang="en-US" sz="1600" u="sng" dirty="0">
                <a:solidFill>
                  <a:srgbClr val="FF0000"/>
                </a:solidFill>
              </a:rPr>
              <a:t> http://club-tochka.wmsite.ru/_mod_files/ce_images/2/byt__</a:t>
            </a:r>
            <a:r>
              <a:rPr lang="en-US" sz="1600" u="sng" dirty="0" smtClean="0">
                <a:solidFill>
                  <a:srgbClr val="FF0000"/>
                </a:solidFill>
              </a:rPr>
              <a:t>zdorovym.gif</a:t>
            </a:r>
            <a:endParaRPr lang="ru-RU" sz="1600" u="sng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600" u="sng" dirty="0" smtClean="0">
                <a:solidFill>
                  <a:srgbClr val="FF0000"/>
                </a:solidFill>
              </a:rPr>
              <a:t>13. </a:t>
            </a:r>
            <a:r>
              <a:rPr lang="en-US" sz="1600" u="sng" dirty="0">
                <a:solidFill>
                  <a:srgbClr val="FF0000"/>
                </a:solidFill>
              </a:rPr>
              <a:t>http://img0.liveinternet.ru/images/attach/c/6/92/326/92326870_0_8e869_cf62c34a_L.gif</a:t>
            </a:r>
          </a:p>
          <a:p>
            <a:endParaRPr lang="en-US" dirty="0"/>
          </a:p>
          <a:p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449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8676"/>
            <a:ext cx="1512168" cy="28456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900igr.net/datai/biologija/Poleznye-i-vrednye-produkty-pitanija/0016-020-CHipsy-kak-kukuruznye-tak-i-kartofelnye-ochen-vredny-dlj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196752"/>
            <a:ext cx="1941431" cy="25311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0.liveinternet.ru/images/attach/c/7/98/918/98918208_4360308_main903ce475813dab9a3c94a2fa9104677c_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259" y="3727888"/>
            <a:ext cx="4068452" cy="27123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4-tub-ru.yandex.net/i?id=144390140-11-72&amp;n=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9122"/>
            <a:ext cx="3168352" cy="270730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3.imgbb.ru/img8/e/6/b/e6be7f0319fc7f6b135e88c5d78832b6_h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621" y="-64194"/>
            <a:ext cx="2560384" cy="363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носка-облако 4"/>
          <p:cNvSpPr/>
          <p:nvPr/>
        </p:nvSpPr>
        <p:spPr>
          <a:xfrm>
            <a:off x="611560" y="3212976"/>
            <a:ext cx="4013696" cy="3016522"/>
          </a:xfrm>
          <a:prstGeom prst="cloudCallout">
            <a:avLst>
              <a:gd name="adj1" fmla="val 106417"/>
              <a:gd name="adj2" fmla="val -426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А почему вредно?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73246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78296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Arial Black" pitchFamily="34" charset="0"/>
              </a:rPr>
              <a:t>Цели исследовательской работы: </a:t>
            </a:r>
            <a:r>
              <a:rPr lang="ru-RU" sz="4000" dirty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sz="4000" dirty="0">
                <a:solidFill>
                  <a:srgbClr val="0070C0"/>
                </a:solidFill>
                <a:latin typeface="Arial Black" pitchFamily="34" charset="0"/>
              </a:rPr>
            </a:br>
            <a:endParaRPr lang="ru-RU" sz="40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628800"/>
            <a:ext cx="8157592" cy="4824536"/>
          </a:xfrm>
        </p:spPr>
        <p:txBody>
          <a:bodyPr>
            <a:normAutofit fontScale="92500"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5400" b="1" dirty="0" smtClean="0"/>
              <a:t>выяснить</a:t>
            </a:r>
            <a:r>
              <a:rPr lang="ru-RU" sz="5400" b="1" dirty="0"/>
              <a:t>, пользу или вред наносят здоровью чипсы; </a:t>
            </a:r>
          </a:p>
          <a:p>
            <a:pPr algn="ctr">
              <a:buFont typeface="Wingdings" pitchFamily="2" charset="2"/>
              <a:buChar char="ü"/>
            </a:pPr>
            <a:r>
              <a:rPr lang="ru-RU" sz="5400" b="1" dirty="0" smtClean="0"/>
              <a:t>рассказать </a:t>
            </a:r>
            <a:r>
              <a:rPr lang="ru-RU" sz="5400" b="1" dirty="0"/>
              <a:t>об опасности этого продукта, его влиянии на детский </a:t>
            </a:r>
            <a:r>
              <a:rPr lang="ru-RU" sz="5200" b="1" dirty="0"/>
              <a:t>организм</a:t>
            </a:r>
            <a:r>
              <a:rPr lang="ru-RU" sz="5200" b="1" dirty="0" smtClean="0"/>
              <a:t>.</a:t>
            </a:r>
            <a:endParaRPr lang="ru-RU" sz="5200" b="1" dirty="0"/>
          </a:p>
          <a:p>
            <a:endParaRPr lang="ru-RU" sz="3000" b="1" dirty="0"/>
          </a:p>
        </p:txBody>
      </p:sp>
      <p:pic>
        <p:nvPicPr>
          <p:cNvPr id="3074" name="Picture 2" descr="http://hrsbstaff.ednet.ns.ca/smitron/Grassroots/interview%20pages/potatochips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3705" y="5589240"/>
            <a:ext cx="960702" cy="11367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620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Arial Black" pitchFamily="34" charset="0"/>
              </a:rPr>
              <a:t>Задачи исследовательской работы: </a:t>
            </a:r>
            <a:r>
              <a:rPr lang="ru-RU" sz="4000" dirty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sz="4000" dirty="0">
                <a:solidFill>
                  <a:srgbClr val="0070C0"/>
                </a:solidFill>
                <a:latin typeface="Arial Black" pitchFamily="34" charset="0"/>
              </a:rPr>
            </a:br>
            <a:endParaRPr lang="ru-RU" sz="40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lvl="0" algn="ctr">
              <a:buFont typeface="Wingdings" pitchFamily="2" charset="2"/>
              <a:buChar char="ü"/>
            </a:pPr>
            <a:r>
              <a:rPr lang="ru-RU" b="1" dirty="0"/>
              <a:t>познакомиться с историей изобретения чипсов;</a:t>
            </a:r>
          </a:p>
          <a:p>
            <a:pPr lvl="0" algn="ctr">
              <a:buFont typeface="Wingdings" pitchFamily="2" charset="2"/>
              <a:buChar char="ü"/>
            </a:pPr>
            <a:r>
              <a:rPr lang="ru-RU" b="1" dirty="0"/>
              <a:t>путём анкетирования учеников н их родителей, получить ответы на   интересующие меня вопросы;</a:t>
            </a:r>
          </a:p>
          <a:p>
            <a:pPr lvl="0" algn="ctr">
              <a:buFont typeface="Wingdings" pitchFamily="2" charset="2"/>
              <a:buChar char="ü"/>
            </a:pPr>
            <a:r>
              <a:rPr lang="ru-RU" b="1" dirty="0"/>
              <a:t>побеседовать с мед. сестрой школы, учителем, родителями по проблеме исследования;</a:t>
            </a:r>
          </a:p>
          <a:p>
            <a:pPr lvl="0" algn="ctr">
              <a:buFont typeface="Wingdings" pitchFamily="2" charset="2"/>
              <a:buChar char="ü"/>
            </a:pPr>
            <a:r>
              <a:rPr lang="ru-RU" b="1" dirty="0"/>
              <a:t>найти информацию о влиянии чипсов на организм человека;</a:t>
            </a:r>
          </a:p>
          <a:p>
            <a:pPr lvl="0" algn="ctr">
              <a:buFont typeface="Wingdings" pitchFamily="2" charset="2"/>
              <a:buChar char="ü"/>
            </a:pPr>
            <a:r>
              <a:rPr lang="ru-RU" b="1" dirty="0"/>
              <a:t>найти альтернативные чипсам продукты;</a:t>
            </a:r>
          </a:p>
          <a:p>
            <a:pPr algn="ctr">
              <a:buFont typeface="Wingdings" pitchFamily="2" charset="2"/>
              <a:buChar char="ü"/>
            </a:pPr>
            <a:r>
              <a:rPr lang="ru-RU" b="1" dirty="0"/>
              <a:t>представить одноклассникам результаты исследования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445224"/>
            <a:ext cx="963613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844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445624" cy="128701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Arial Black" pitchFamily="34" charset="0"/>
              </a:rPr>
              <a:t>Гипотеза исследовательской работы: </a:t>
            </a:r>
            <a:r>
              <a:rPr lang="ru-RU" sz="4000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Arial Black" pitchFamily="34" charset="0"/>
              </a:rPr>
            </a:br>
            <a:endParaRPr lang="ru-RU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309939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b="1" dirty="0"/>
              <a:t>Я предположил, что </a:t>
            </a:r>
            <a:r>
              <a:rPr lang="ru-RU" sz="3600" b="1" i="1" dirty="0"/>
              <a:t>если</a:t>
            </a:r>
            <a:r>
              <a:rPr lang="ru-RU" sz="3600" b="1" dirty="0"/>
              <a:t> </a:t>
            </a:r>
            <a:r>
              <a:rPr lang="ru-RU" sz="3600" b="1" i="1" dirty="0"/>
              <a:t>мои сверстники используют чипсы для того, чтобы утолить голод или потому что это вкусно и модно, то они просто не знают, что при этом страдает их здоровье, портятся отношения с родителями, снижается качество учёбы</a:t>
            </a:r>
            <a:r>
              <a:rPr lang="ru-RU" sz="3600" i="1" dirty="0"/>
              <a:t>.</a:t>
            </a:r>
            <a:endParaRPr lang="ru-RU" sz="3600" dirty="0"/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445224"/>
            <a:ext cx="963613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52251" cy="9388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398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Arial Black" pitchFamily="34" charset="0"/>
              </a:rPr>
              <a:t>Практическая значимость </a:t>
            </a:r>
            <a:r>
              <a:rPr lang="ru-RU" sz="3600" b="1" dirty="0">
                <a:solidFill>
                  <a:srgbClr val="0070C0"/>
                </a:solidFill>
                <a:latin typeface="Arial Black" pitchFamily="34" charset="0"/>
              </a:rPr>
              <a:t>исследовательской работы: </a:t>
            </a:r>
            <a:r>
              <a:rPr lang="ru-RU" sz="3600" dirty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sz="3600" dirty="0">
                <a:solidFill>
                  <a:srgbClr val="0070C0"/>
                </a:solidFill>
                <a:latin typeface="Arial Black" pitchFamily="34" charset="0"/>
              </a:rPr>
            </a:b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b="1" dirty="0" smtClean="0"/>
              <a:t>Материалы </a:t>
            </a:r>
            <a:r>
              <a:rPr lang="ru-RU" sz="4400" b="1" dirty="0"/>
              <a:t>работы можно использовать при проведении уроков окружающего мира, классных часов и бесед с учениками начальных классов, родительских собраний.</a:t>
            </a:r>
          </a:p>
          <a:p>
            <a:pPr algn="ctr"/>
            <a:endParaRPr lang="ru-RU" sz="4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381631"/>
            <a:ext cx="963613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0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491" y="404664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 Black" pitchFamily="34" charset="0"/>
              </a:rPr>
              <a:t>Методы, используемые в исследовательской работе: </a:t>
            </a:r>
            <a:r>
              <a:rPr lang="ru-RU" dirty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dirty="0">
                <a:solidFill>
                  <a:srgbClr val="0070C0"/>
                </a:solidFill>
                <a:latin typeface="Arial Black" pitchFamily="34" charset="0"/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ü"/>
            </a:pPr>
            <a:r>
              <a:rPr lang="ru-RU" b="1" dirty="0" smtClean="0"/>
              <a:t>исследовательский</a:t>
            </a:r>
            <a:r>
              <a:rPr lang="ru-RU" b="1" dirty="0"/>
              <a:t>;</a:t>
            </a:r>
          </a:p>
          <a:p>
            <a:pPr lvl="0">
              <a:buFont typeface="Wingdings" pitchFamily="2" charset="2"/>
              <a:buChar char="ü"/>
            </a:pPr>
            <a:r>
              <a:rPr lang="ru-RU" b="1" dirty="0"/>
              <a:t>частично-поисковый;</a:t>
            </a:r>
          </a:p>
          <a:p>
            <a:pPr lvl="0">
              <a:buFont typeface="Wingdings" pitchFamily="2" charset="2"/>
              <a:buChar char="ü"/>
            </a:pPr>
            <a:r>
              <a:rPr lang="ru-RU" b="1" dirty="0"/>
              <a:t>анкетирование;</a:t>
            </a:r>
          </a:p>
          <a:p>
            <a:pPr lvl="0">
              <a:buFont typeface="Wingdings" pitchFamily="2" charset="2"/>
              <a:buChar char="ü"/>
            </a:pPr>
            <a:r>
              <a:rPr lang="ru-RU" b="1" dirty="0"/>
              <a:t>анализ;</a:t>
            </a:r>
          </a:p>
          <a:p>
            <a:pPr lvl="0">
              <a:buFont typeface="Wingdings" pitchFamily="2" charset="2"/>
              <a:buChar char="ü"/>
            </a:pPr>
            <a:r>
              <a:rPr lang="ru-RU" b="1" dirty="0"/>
              <a:t>сравнение;</a:t>
            </a:r>
          </a:p>
          <a:p>
            <a:pPr lvl="0">
              <a:buFont typeface="Wingdings" pitchFamily="2" charset="2"/>
              <a:buChar char="ü"/>
            </a:pPr>
            <a:r>
              <a:rPr lang="ru-RU" b="1" dirty="0"/>
              <a:t>беседа;</a:t>
            </a:r>
          </a:p>
          <a:p>
            <a:pPr lvl="0">
              <a:buFont typeface="Wingdings" pitchFamily="2" charset="2"/>
              <a:buChar char="ü"/>
            </a:pPr>
            <a:r>
              <a:rPr lang="ru-RU" b="1" dirty="0"/>
              <a:t>статистические исследования (подсчёт, вычисления).</a:t>
            </a:r>
          </a:p>
          <a:p>
            <a:endParaRPr lang="ru-RU" dirty="0"/>
          </a:p>
        </p:txBody>
      </p:sp>
      <p:pic>
        <p:nvPicPr>
          <p:cNvPr id="4" name="Picture 2" descr="http://hrsbstaff.ednet.ns.ca/smitron/Grassroots/interview%20pages/potatochips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389" y="5517232"/>
            <a:ext cx="960702" cy="11367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67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Arial Black" pitchFamily="34" charset="0"/>
              </a:rPr>
              <a:t>Вопросы </a:t>
            </a:r>
            <a:r>
              <a:rPr lang="ru-RU" sz="3200" b="1" dirty="0">
                <a:solidFill>
                  <a:srgbClr val="0070C0"/>
                </a:solidFill>
                <a:latin typeface="Arial Black" pitchFamily="34" charset="0"/>
              </a:rPr>
              <a:t>исследовательской работы: </a:t>
            </a:r>
            <a:r>
              <a:rPr lang="ru-RU" sz="3200" dirty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sz="3200" dirty="0">
                <a:solidFill>
                  <a:srgbClr val="0070C0"/>
                </a:solidFill>
                <a:latin typeface="Arial Black" pitchFamily="34" charset="0"/>
              </a:rPr>
            </a:b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11" y="1484784"/>
            <a:ext cx="9011287" cy="52565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876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300</TotalTime>
  <Words>896</Words>
  <Application>Microsoft Office PowerPoint</Application>
  <PresentationFormat>Экран (4:3)</PresentationFormat>
  <Paragraphs>314</Paragraphs>
  <Slides>24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Arial</vt:lpstr>
      <vt:lpstr>Arial Black</vt:lpstr>
      <vt:lpstr>Calibri</vt:lpstr>
      <vt:lpstr>Comic Sans MS</vt:lpstr>
      <vt:lpstr>Courier New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Цели исследовательской работы:  </vt:lpstr>
      <vt:lpstr>Задачи исследовательской работы:  </vt:lpstr>
      <vt:lpstr>Гипотеза исследовательской работы:  </vt:lpstr>
      <vt:lpstr>Практическая значимость исследовательской работы:  </vt:lpstr>
      <vt:lpstr>Методы, используемые в исследовательской работе:  </vt:lpstr>
      <vt:lpstr>Вопросы исследовательской работы:  </vt:lpstr>
      <vt:lpstr>Результаты анкетирования школьников </vt:lpstr>
      <vt:lpstr>Презентация PowerPoint</vt:lpstr>
      <vt:lpstr>Презентация PowerPoint</vt:lpstr>
      <vt:lpstr>Результаты анкетирования родителей </vt:lpstr>
      <vt:lpstr>Презентация PowerPoint</vt:lpstr>
      <vt:lpstr>Как влияют чипсы на организм человека?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 -источники: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Lena</cp:lastModifiedBy>
  <cp:revision>28</cp:revision>
  <dcterms:created xsi:type="dcterms:W3CDTF">2014-02-16T11:29:38Z</dcterms:created>
  <dcterms:modified xsi:type="dcterms:W3CDTF">2025-02-26T08:19:48Z</dcterms:modified>
</cp:coreProperties>
</file>