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3" r:id="rId14"/>
    <p:sldId id="269" r:id="rId15"/>
    <p:sldId id="270" r:id="rId16"/>
    <p:sldId id="271" r:id="rId17"/>
    <p:sldId id="272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88640"/>
            <a:ext cx="8784976" cy="2331690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6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6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Профилактика </a:t>
            </a:r>
            <a:r>
              <a:rPr lang="ru-RU" sz="60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буллинга</a:t>
            </a:r>
            <a:r>
              <a:rPr lang="ru-RU" sz="6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в подростковой </a:t>
            </a:r>
            <a:r>
              <a:rPr lang="ru-RU" sz="6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среде</a:t>
            </a:r>
            <a:r>
              <a:rPr lang="ru-RU" sz="6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6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dirty="0"/>
              <a:t> </a:t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872" y="1988840"/>
            <a:ext cx="6876256" cy="4869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32595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9860" y="116632"/>
            <a:ext cx="9016636" cy="1143000"/>
          </a:xfrm>
        </p:spPr>
        <p:txBody>
          <a:bodyPr>
            <a:noAutofit/>
          </a:bodyPr>
          <a:lstStyle/>
          <a:p>
            <a:pPr algn="just"/>
            <a:r>
              <a:rPr lang="ru-RU" sz="2800" dirty="0">
                <a:latin typeface="Arial" pitchFamily="34" charset="0"/>
                <a:cs typeface="Arial" pitchFamily="34" charset="0"/>
              </a:rPr>
              <a:t>В ситуации </a:t>
            </a:r>
            <a:r>
              <a:rPr lang="ru-RU" sz="2800" dirty="0" err="1">
                <a:latin typeface="Arial" pitchFamily="34" charset="0"/>
                <a:cs typeface="Arial" pitchFamily="34" charset="0"/>
              </a:rPr>
              <a:t>буллинга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 обычно принимают участие </a:t>
            </a:r>
            <a:r>
              <a:rPr lang="ru-RU" sz="2800" b="1" u="sng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жертва, агрессор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и</a:t>
            </a:r>
            <a:r>
              <a:rPr lang="ru-RU" sz="2800" b="1" u="sng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наблюдатели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, т.е. участники </a:t>
            </a:r>
            <a:r>
              <a:rPr lang="ru-RU" sz="2800" dirty="0" err="1">
                <a:latin typeface="Arial" pitchFamily="34" charset="0"/>
                <a:cs typeface="Arial" pitchFamily="34" charset="0"/>
              </a:rPr>
              <a:t>буллинга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. 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07504" y="1484784"/>
            <a:ext cx="4388296" cy="5256584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ru-RU" b="1" dirty="0" smtClean="0"/>
              <a:t>                               </a:t>
            </a:r>
            <a:r>
              <a:rPr lang="ru-RU" sz="5100" b="1" dirty="0" smtClean="0">
                <a:latin typeface="Arial" pitchFamily="34" charset="0"/>
                <a:cs typeface="Arial" pitchFamily="34" charset="0"/>
              </a:rPr>
              <a:t>ЖЕРТВА</a:t>
            </a:r>
            <a:endParaRPr lang="ru-RU" sz="5100" b="1" dirty="0"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r>
              <a:rPr lang="ru-RU" dirty="0">
                <a:latin typeface="Arial" pitchFamily="34" charset="0"/>
                <a:cs typeface="Arial" pitchFamily="34" charset="0"/>
              </a:rPr>
              <a:t>Повод для травли может быть совершенно любой. Чаще всего жертвами становятся дети:</a:t>
            </a:r>
          </a:p>
          <a:p>
            <a:pPr lvl="0" algn="just">
              <a:buFont typeface="Wingdings" pitchFamily="2" charset="2"/>
              <a:buChar char="q"/>
            </a:pPr>
            <a:r>
              <a:rPr lang="ru-RU" dirty="0">
                <a:latin typeface="Arial" pitchFamily="34" charset="0"/>
                <a:cs typeface="Arial" pitchFamily="34" charset="0"/>
              </a:rPr>
              <a:t>с физическими недостатками или особенностями развития (сниженный слух или зрение, ДЦП и др.);</a:t>
            </a:r>
          </a:p>
          <a:p>
            <a:pPr lvl="0" algn="just">
              <a:buFont typeface="Wingdings" pitchFamily="2" charset="2"/>
              <a:buChar char="q"/>
            </a:pPr>
            <a:r>
              <a:rPr lang="ru-RU" dirty="0">
                <a:latin typeface="Arial" pitchFamily="34" charset="0"/>
                <a:cs typeface="Arial" pitchFamily="34" charset="0"/>
              </a:rPr>
              <a:t>неуверенные в себе, замкнутые, с повышенной тревожностью и низкой самооценкой;</a:t>
            </a:r>
          </a:p>
          <a:p>
            <a:pPr lvl="0" algn="just">
              <a:buFont typeface="Wingdings" pitchFamily="2" charset="2"/>
              <a:buChar char="q"/>
            </a:pPr>
            <a:r>
              <a:rPr lang="ru-RU" dirty="0">
                <a:latin typeface="Arial" pitchFamily="34" charset="0"/>
                <a:cs typeface="Arial" pitchFamily="34" charset="0"/>
              </a:rPr>
              <a:t>с особенностями внешности (веснушки, полнота/худоба и др.);</a:t>
            </a:r>
          </a:p>
          <a:p>
            <a:pPr lvl="0" algn="just">
              <a:buFont typeface="Wingdings" pitchFamily="2" charset="2"/>
              <a:buChar char="q"/>
            </a:pPr>
            <a:r>
              <a:rPr lang="ru-RU" dirty="0">
                <a:latin typeface="Arial" pitchFamily="34" charset="0"/>
                <a:cs typeface="Arial" pitchFamily="34" charset="0"/>
              </a:rPr>
              <a:t>с низким интеллектом и проблемами в учебе;</a:t>
            </a:r>
          </a:p>
          <a:p>
            <a:pPr lvl="0" algn="just">
              <a:buFont typeface="Wingdings" pitchFamily="2" charset="2"/>
              <a:buChar char="q"/>
            </a:pPr>
            <a:r>
              <a:rPr lang="ru-RU" dirty="0">
                <a:latin typeface="Arial" pitchFamily="34" charset="0"/>
                <a:cs typeface="Arial" pitchFamily="34" charset="0"/>
              </a:rPr>
              <a:t>«любимчики» учителей или, наоборот, изгои.</a:t>
            </a:r>
          </a:p>
          <a:p>
            <a:pPr algn="just">
              <a:buFont typeface="Wingdings" pitchFamily="2" charset="2"/>
              <a:buChar char="q"/>
            </a:pPr>
            <a:r>
              <a:rPr lang="ru-RU" dirty="0">
                <a:latin typeface="Arial" pitchFamily="34" charset="0"/>
                <a:cs typeface="Arial" pitchFamily="34" charset="0"/>
              </a:rPr>
              <a:t>Что объединяет всех жертв, так это невозможность противостоять обидчику, защитить себя, дать отпор.</a:t>
            </a:r>
          </a:p>
          <a:p>
            <a:pPr algn="just">
              <a:buFont typeface="Wingdings" pitchFamily="2" charset="2"/>
              <a:buChar char="q"/>
            </a:pP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908720"/>
            <a:ext cx="4032448" cy="59221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61922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2808312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                           АГРЕССОР</a:t>
            </a:r>
            <a:r>
              <a:rPr lang="ru-RU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Потенциальный </a:t>
            </a:r>
            <a:r>
              <a:rPr lang="ru-RU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буллер</a:t>
            </a:r>
            <a:r>
              <a:rPr lang="ru-RU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– это </a:t>
            </a:r>
            <a:r>
              <a:rPr 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человек:</a:t>
            </a:r>
            <a:br>
              <a:rPr 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- с </a:t>
            </a:r>
            <a:r>
              <a:rPr lang="ru-RU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низкой самооценкой, которую он стремится поднять за счёт унижения других;</a:t>
            </a:r>
            <a:br>
              <a:rPr lang="ru-RU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- стремящийся </a:t>
            </a:r>
            <a:r>
              <a:rPr lang="ru-RU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быть в центре внимания любой ценой;</a:t>
            </a:r>
            <a:br>
              <a:rPr lang="ru-RU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- агрессивный</a:t>
            </a:r>
            <a:r>
              <a:rPr lang="ru-RU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жестокий, склонный к доминированию и манипулированию;</a:t>
            </a:r>
            <a:br>
              <a:rPr lang="ru-RU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- чаще </a:t>
            </a:r>
            <a:r>
              <a:rPr lang="ru-RU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 проблемами в семейных и детско-родительских отношениях.</a:t>
            </a:r>
            <a:br>
              <a:rPr lang="ru-RU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Агрессорами могут быть дети как из неблагополучных семей, так и из семей с высоким материальным положением.</a:t>
            </a: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2636912"/>
            <a:ext cx="6012160" cy="42210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74784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НАБЛЮДАТЕЛИ</a:t>
            </a:r>
            <a:endParaRPr lang="ru-RU" sz="6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24744"/>
            <a:ext cx="4536504" cy="5616624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Это самая большая категория участников школьного </a:t>
            </a:r>
            <a:r>
              <a:rPr lang="ru-RU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буллинга</a:t>
            </a:r>
            <a:r>
              <a:rPr lang="ru-RU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Наблюдатели </a:t>
            </a:r>
            <a:r>
              <a:rPr lang="ru-RU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– это те люди, которые оказываются вовлечены в ситуацию травли. Здесь, как правило, три варианта развития событий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>
              <a:buFont typeface="Wingdings" pitchFamily="2" charset="2"/>
              <a:buChar char="q"/>
            </a:pPr>
            <a:r>
              <a:rPr lang="ru-RU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Либо наблюдатель встаёт на защиту жертвы, сам оказываясь под ударом и рискуя стать новой жертвой (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вспоминаем мальчика Диму из </a:t>
            </a:r>
            <a:r>
              <a:rPr lang="ru-RU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фильма «Чучело», защищавшего Лену </a:t>
            </a:r>
            <a:r>
              <a:rPr lang="ru-RU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Бессольцеву</a:t>
            </a:r>
            <a:r>
              <a:rPr lang="ru-RU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).</a:t>
            </a:r>
          </a:p>
          <a:p>
            <a:pPr lvl="0">
              <a:buFont typeface="Wingdings" pitchFamily="2" charset="2"/>
              <a:buChar char="q"/>
            </a:pPr>
            <a:r>
              <a:rPr lang="ru-RU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Либо наблюдатель занимает пассивную позицию, никак вмешиваясь в конфликт.</a:t>
            </a:r>
          </a:p>
          <a:p>
            <a:pPr lvl="0">
              <a:buFont typeface="Wingdings" pitchFamily="2" charset="2"/>
              <a:buChar char="q"/>
            </a:pPr>
            <a:r>
              <a:rPr lang="ru-RU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 третий вариант, когда наблюдатель активно поощряет агрессора и спустя какое-то время присоединяется к нему.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4221089"/>
            <a:ext cx="4499991" cy="2636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2462" y="1052737"/>
            <a:ext cx="4511538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51995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8928992" cy="936104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ЗАЩИТНИКИ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836712"/>
            <a:ext cx="4680520" cy="5832648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ru-RU" dirty="0">
                <a:solidFill>
                  <a:schemeClr val="bg1"/>
                </a:solidFill>
                <a:latin typeface="Comic Sans MS" panose="030F0702030302020204" pitchFamily="66" charset="0"/>
              </a:rPr>
              <a:t>Наличие даже </a:t>
            </a:r>
            <a:r>
              <a:rPr lang="ru-RU" u="sng" dirty="0">
                <a:solidFill>
                  <a:schemeClr val="bg1"/>
                </a:solidFill>
                <a:latin typeface="Comic Sans MS" panose="030F0702030302020204" pitchFamily="66" charset="0"/>
              </a:rPr>
              <a:t>ОДНОГО противника </a:t>
            </a:r>
            <a:r>
              <a:rPr lang="ru-RU" u="sng" dirty="0" err="1">
                <a:solidFill>
                  <a:schemeClr val="bg1"/>
                </a:solidFill>
                <a:latin typeface="Comic Sans MS" panose="030F0702030302020204" pitchFamily="66" charset="0"/>
              </a:rPr>
              <a:t>буллинга</a:t>
            </a:r>
            <a:r>
              <a:rPr lang="ru-RU" u="sng" dirty="0">
                <a:solidFill>
                  <a:schemeClr val="bg1"/>
                </a:solidFill>
                <a:latin typeface="Comic Sans MS" panose="030F0702030302020204" pitchFamily="66" charset="0"/>
              </a:rPr>
              <a:t> </a:t>
            </a:r>
            <a:r>
              <a:rPr lang="ru-RU" dirty="0">
                <a:solidFill>
                  <a:schemeClr val="bg1"/>
                </a:solidFill>
                <a:latin typeface="Comic Sans MS" panose="030F0702030302020204" pitchFamily="66" charset="0"/>
              </a:rPr>
              <a:t>в классе может изменить ситуацию к лучшему.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dirty="0">
                <a:solidFill>
                  <a:schemeClr val="bg1"/>
                </a:solidFill>
                <a:latin typeface="Comic Sans MS" panose="030F0702030302020204" pitchFamily="66" charset="0"/>
              </a:rPr>
              <a:t>Если защитников несколько и с их мнением в классе считаются — большинство преследователей оставляют изгоя в покое, конфликт сходит на нет в самом начале.</a:t>
            </a:r>
          </a:p>
          <a:p>
            <a:pPr marL="0" indent="0">
              <a:buNone/>
            </a:pPr>
            <a:r>
              <a:rPr lang="ru-RU" u="sng" dirty="0">
                <a:solidFill>
                  <a:schemeClr val="bg1"/>
                </a:solidFill>
                <a:latin typeface="Comic Sans MS" panose="030F0702030302020204" pitchFamily="66" charset="0"/>
              </a:rPr>
              <a:t>Основные характеристики защитников:</a:t>
            </a:r>
          </a:p>
          <a:p>
            <a:pPr>
              <a:lnSpc>
                <a:spcPct val="110000"/>
              </a:lnSpc>
            </a:pPr>
            <a:r>
              <a:rPr lang="ru-RU" dirty="0">
                <a:solidFill>
                  <a:schemeClr val="bg1"/>
                </a:solidFill>
                <a:latin typeface="Comic Sans MS" panose="030F0702030302020204" pitchFamily="66" charset="0"/>
              </a:rPr>
              <a:t>Устойчивая система ценностей.</a:t>
            </a:r>
          </a:p>
          <a:p>
            <a:pPr>
              <a:lnSpc>
                <a:spcPct val="110000"/>
              </a:lnSpc>
            </a:pPr>
            <a:r>
              <a:rPr lang="ru-RU" dirty="0">
                <a:solidFill>
                  <a:schemeClr val="bg1"/>
                </a:solidFill>
                <a:latin typeface="Comic Sans MS" panose="030F0702030302020204" pitchFamily="66" charset="0"/>
              </a:rPr>
              <a:t>Представление о самом себе с преобладанием позитивных установок относительно собственной </a:t>
            </a:r>
            <a:r>
              <a:rPr lang="ru-RU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личности.</a:t>
            </a:r>
            <a:endParaRPr lang="ru-RU" dirty="0">
              <a:solidFill>
                <a:schemeClr val="bg1"/>
              </a:solidFill>
              <a:latin typeface="Comic Sans MS" panose="030F0702030302020204" pitchFamily="66" charset="0"/>
            </a:endParaRPr>
          </a:p>
          <a:p>
            <a:pPr>
              <a:lnSpc>
                <a:spcPct val="110000"/>
              </a:lnSpc>
            </a:pPr>
            <a:r>
              <a:rPr lang="ru-RU" dirty="0">
                <a:solidFill>
                  <a:schemeClr val="bg1"/>
                </a:solidFill>
                <a:latin typeface="Comic Sans MS" panose="030F0702030302020204" pitchFamily="66" charset="0"/>
              </a:rPr>
              <a:t>Способны самостоятельно регулировать свое </a:t>
            </a:r>
            <a:r>
              <a:rPr lang="ru-RU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поведение.</a:t>
            </a:r>
            <a:endParaRPr lang="ru-RU" dirty="0">
              <a:solidFill>
                <a:schemeClr val="bg1"/>
              </a:solidFill>
              <a:latin typeface="Comic Sans MS" panose="030F0702030302020204" pitchFamily="66" charset="0"/>
            </a:endParaRPr>
          </a:p>
          <a:p>
            <a:pPr>
              <a:lnSpc>
                <a:spcPct val="110000"/>
              </a:lnSpc>
            </a:pPr>
            <a:r>
              <a:rPr lang="ru-RU" dirty="0">
                <a:solidFill>
                  <a:schemeClr val="bg1"/>
                </a:solidFill>
                <a:latin typeface="Comic Sans MS" panose="030F0702030302020204" pitchFamily="66" charset="0"/>
              </a:rPr>
              <a:t>Оптимистический эмоциональный фон.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9882" y="3140968"/>
            <a:ext cx="4534117" cy="3717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3554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8928992" cy="79208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Как </a:t>
            </a:r>
            <a:r>
              <a:rPr lang="ru-RU" sz="4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бороться с </a:t>
            </a:r>
            <a:r>
              <a:rPr lang="ru-RU" sz="40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буллингом</a:t>
            </a:r>
            <a:r>
              <a:rPr lang="ru-RU" sz="4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в школе?</a:t>
            </a:r>
            <a:br>
              <a:rPr lang="ru-RU" sz="4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ru-RU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704"/>
            <a:ext cx="9144000" cy="6093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35483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Arial" pitchFamily="34" charset="0"/>
                <a:cs typeface="Arial" pitchFamily="34" charset="0"/>
              </a:rPr>
              <a:t>Что же делать, если по какой-то причине, вас обижают? 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5069160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dirty="0">
                <a:latin typeface="Arial" pitchFamily="34" charset="0"/>
                <a:cs typeface="Arial" pitchFamily="34" charset="0"/>
              </a:rPr>
              <a:t>Если вас травят в школе, обзывают, портят одежду и вещи, обязательно расскажите об этом взрослому: родителям, учителю, старшему товарищу,  школьному психологу или социальному педагогу, по телефону доверия. 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marL="0" lvl="0" indent="0">
              <a:buNone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ru-RU" b="1" u="sng" dirty="0" smtClean="0">
                <a:latin typeface="Arial" pitchFamily="34" charset="0"/>
                <a:cs typeface="Arial" pitchFamily="34" charset="0"/>
              </a:rPr>
              <a:t>Запомните</a:t>
            </a:r>
            <a:r>
              <a:rPr lang="ru-RU" b="1" u="sng" dirty="0">
                <a:latin typeface="Arial" pitchFamily="34" charset="0"/>
                <a:cs typeface="Arial" pitchFamily="34" charset="0"/>
              </a:rPr>
              <a:t>: </a:t>
            </a:r>
            <a:r>
              <a:rPr lang="ru-RU" dirty="0">
                <a:latin typeface="Arial" pitchFamily="34" charset="0"/>
                <a:cs typeface="Arial" pitchFamily="34" charset="0"/>
              </a:rPr>
              <a:t>попросить помощи – это не слабость, а решение взрослого человека, попавшего в беду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0" lvl="0" indent="0">
              <a:buNone/>
            </a:pPr>
            <a:endParaRPr lang="ru-RU" dirty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ru-RU" dirty="0">
                <a:latin typeface="Arial" pitchFamily="34" charset="0"/>
                <a:cs typeface="Arial" pitchFamily="34" charset="0"/>
              </a:rPr>
              <a:t>Не стоит бояться, что «будет хуже», если вы кому-то расскажете о том, что происходит. Будет действительно хуже, если вы останетесь один на один со своей проблемой. Всегда найдется тот, кто сильнее ваших обидчиков и сможет вас защитить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0" lvl="0" indent="0">
              <a:buNone/>
            </a:pPr>
            <a:endParaRPr lang="ru-RU" dirty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ru-RU" dirty="0">
                <a:latin typeface="Arial" pitchFamily="34" charset="0"/>
                <a:cs typeface="Arial" pitchFamily="34" charset="0"/>
              </a:rPr>
              <a:t>Если вас травят в интернете, обязательно сохраняйте все переписки, видео, голосовые сообщения, чтобы в дальнейшем использовать их как доказательства совершаемого </a:t>
            </a:r>
            <a:r>
              <a:rPr lang="ru-RU" dirty="0" err="1">
                <a:latin typeface="Arial" pitchFamily="34" charset="0"/>
                <a:cs typeface="Arial" pitchFamily="34" charset="0"/>
              </a:rPr>
              <a:t>кибербуллинга</a:t>
            </a:r>
            <a:r>
              <a:rPr lang="ru-RU" dirty="0">
                <a:latin typeface="Arial" pitchFamily="34" charset="0"/>
                <a:cs typeface="Arial" pitchFamily="34" charset="0"/>
              </a:rPr>
              <a:t>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210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6632"/>
            <a:ext cx="9036496" cy="674136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>
                <a:latin typeface="Comic Sans MS" panose="030F0702030302020204" pitchFamily="66" charset="0"/>
              </a:rPr>
              <a:t>Оказание экстренной психологической помощи детям, родителям</a:t>
            </a:r>
          </a:p>
          <a:p>
            <a:pPr marL="0" indent="0" algn="ctr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Всероссийский Детский телефон доверия</a:t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</a:br>
            <a:r>
              <a:rPr lang="ru-RU" sz="4800" b="1" dirty="0">
                <a:solidFill>
                  <a:srgbClr val="FF0000"/>
                </a:solidFill>
                <a:latin typeface="Comic Sans MS" pitchFamily="66" charset="0"/>
              </a:rPr>
              <a:t>8-800-2000-122</a:t>
            </a:r>
          </a:p>
          <a:p>
            <a:pPr marL="0" indent="0" algn="ctr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Региональная горячая  линия по вопросам безопасности детей </a:t>
            </a:r>
          </a:p>
          <a:p>
            <a:pPr marL="0" indent="0" algn="ctr">
              <a:buNone/>
            </a:pPr>
            <a:r>
              <a:rPr lang="ru-RU" sz="4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8-800-7000-183</a:t>
            </a:r>
            <a:endParaRPr lang="ru-RU" sz="4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Горячая линия по вопросам интернет-безопасности</a:t>
            </a:r>
          </a:p>
          <a:p>
            <a:pPr marL="0" indent="0" algn="ctr">
              <a:buNone/>
            </a:pPr>
            <a:r>
              <a:rPr lang="ru-RU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ru-RU" sz="4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8 800 25 000 15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5834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1047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1297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08478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79512" y="116632"/>
            <a:ext cx="7488832" cy="3816424"/>
          </a:xfrm>
        </p:spPr>
        <p:txBody>
          <a:bodyPr>
            <a:normAutofit/>
          </a:bodyPr>
          <a:lstStyle/>
          <a:p>
            <a:pPr algn="l"/>
            <a:r>
              <a:rPr lang="ru-RU" sz="3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Понятие </a:t>
            </a:r>
            <a:r>
              <a:rPr lang="ru-RU" sz="3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sz="31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буллинг</a:t>
            </a:r>
            <a:r>
              <a:rPr lang="ru-RU" sz="3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» (от англ. </a:t>
            </a:r>
            <a:r>
              <a:rPr lang="ru-RU" sz="31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bullying</a:t>
            </a:r>
            <a:r>
              <a:rPr lang="ru-RU" sz="3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– запугивание, травля</a:t>
            </a:r>
            <a:r>
              <a:rPr lang="ru-RU" sz="3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) - </a:t>
            </a:r>
            <a:r>
              <a:rPr lang="ru-RU" sz="3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это один из видов насилия, предполагающий агрессивное преследование одного из членов коллектива со стороны другого или группой лиц.</a:t>
            </a:r>
            <a:r>
              <a:rPr lang="ru-RU" sz="3100" b="1" dirty="0">
                <a:latin typeface="Arial" pitchFamily="34" charset="0"/>
                <a:cs typeface="Arial" pitchFamily="34" charset="0"/>
              </a:rPr>
              <a:t/>
            </a:r>
            <a:br>
              <a:rPr lang="ru-RU" sz="3100" b="1" dirty="0">
                <a:latin typeface="Arial" pitchFamily="34" charset="0"/>
                <a:cs typeface="Arial" pitchFamily="34" charset="0"/>
              </a:rPr>
            </a:b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3069540"/>
            <a:ext cx="5715388" cy="37870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84367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0" y="0"/>
            <a:ext cx="910842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>
              <a:buNone/>
            </a:pPr>
            <a:endParaRPr lang="ru-RU" dirty="0" smtClean="0"/>
          </a:p>
          <a:p>
            <a:pPr marL="0" indent="0" algn="r">
              <a:buNone/>
            </a:pPr>
            <a:endParaRPr lang="ru-RU" dirty="0"/>
          </a:p>
          <a:p>
            <a:pPr marL="0" indent="0" algn="r">
              <a:buNone/>
            </a:pPr>
            <a:endParaRPr lang="ru-RU" dirty="0" smtClean="0"/>
          </a:p>
          <a:p>
            <a:pPr marL="0" indent="0" algn="r">
              <a:buNone/>
            </a:pPr>
            <a:endParaRPr lang="ru-RU" dirty="0"/>
          </a:p>
          <a:p>
            <a:pPr marL="0" indent="0" algn="r">
              <a:buNone/>
            </a:pPr>
            <a:r>
              <a:rPr lang="ru-RU" b="1" dirty="0" smtClean="0">
                <a:latin typeface="Century" pitchFamily="18" charset="0"/>
              </a:rPr>
              <a:t>Выполнила</a:t>
            </a:r>
            <a:r>
              <a:rPr lang="ru-RU" b="1" dirty="0">
                <a:latin typeface="Century" pitchFamily="18" charset="0"/>
              </a:rPr>
              <a:t>: </a:t>
            </a:r>
            <a:r>
              <a:rPr lang="ru-RU" b="1" dirty="0" err="1">
                <a:latin typeface="Century" pitchFamily="18" charset="0"/>
              </a:rPr>
              <a:t>Стуколова</a:t>
            </a:r>
            <a:r>
              <a:rPr lang="ru-RU" b="1" dirty="0">
                <a:latin typeface="Century" pitchFamily="18" charset="0"/>
              </a:rPr>
              <a:t> Е.Ю., </a:t>
            </a:r>
            <a:r>
              <a:rPr lang="ru-RU" b="1" dirty="0" smtClean="0">
                <a:latin typeface="Century" pitchFamily="18" charset="0"/>
              </a:rPr>
              <a:t>воспитатель </a:t>
            </a:r>
            <a:r>
              <a:rPr lang="ru-RU" b="1" dirty="0">
                <a:latin typeface="Century" pitchFamily="18" charset="0"/>
              </a:rPr>
              <a:t>высшей категории</a:t>
            </a:r>
          </a:p>
          <a:p>
            <a:pPr marL="0" indent="0" algn="r">
              <a:buNone/>
            </a:pPr>
            <a:r>
              <a:rPr lang="ru-RU" b="1" dirty="0">
                <a:latin typeface="Century" pitchFamily="18" charset="0"/>
              </a:rPr>
              <a:t>МАОУ «Школа -  интернат № 1 СОО» ГО </a:t>
            </a:r>
            <a:r>
              <a:rPr lang="ru-RU" b="1" dirty="0" err="1">
                <a:latin typeface="Century" pitchFamily="18" charset="0"/>
              </a:rPr>
              <a:t>г.Стерлитамак</a:t>
            </a:r>
            <a:r>
              <a:rPr lang="ru-RU" b="1" dirty="0">
                <a:latin typeface="Century" pitchFamily="18" charset="0"/>
              </a:rPr>
              <a:t> РБ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88453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741" y="0"/>
            <a:ext cx="8856984" cy="922114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4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5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Разновидности </a:t>
            </a:r>
            <a:r>
              <a:rPr lang="ru-RU" sz="5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травли</a:t>
            </a:r>
            <a:r>
              <a:rPr lang="ru-RU" sz="4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4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ru-RU" sz="4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8720"/>
            <a:ext cx="9114466" cy="5949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87390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6632"/>
            <a:ext cx="8856984" cy="6624736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r>
              <a:rPr lang="ru-RU" dirty="0" smtClean="0"/>
              <a:t>      </a:t>
            </a:r>
          </a:p>
          <a:p>
            <a:pPr marL="0" indent="0" algn="ctr">
              <a:buNone/>
            </a:pPr>
            <a:r>
              <a:rPr lang="ru-RU" sz="5100" b="1" dirty="0" smtClean="0">
                <a:latin typeface="Arial" pitchFamily="34" charset="0"/>
                <a:cs typeface="Arial" pitchFamily="34" charset="0"/>
              </a:rPr>
              <a:t>Какие </a:t>
            </a:r>
            <a:r>
              <a:rPr lang="ru-RU" sz="5100" b="1" dirty="0">
                <a:latin typeface="Arial" pitchFamily="34" charset="0"/>
                <a:cs typeface="Arial" pitchFamily="34" charset="0"/>
              </a:rPr>
              <a:t>существуют виды </a:t>
            </a:r>
            <a:r>
              <a:rPr lang="ru-RU" sz="5100" b="1" dirty="0" err="1">
                <a:latin typeface="Arial" pitchFamily="34" charset="0"/>
                <a:cs typeface="Arial" pitchFamily="34" charset="0"/>
              </a:rPr>
              <a:t>буллинга</a:t>
            </a:r>
            <a:r>
              <a:rPr lang="ru-RU" sz="5100" b="1" dirty="0" smtClean="0">
                <a:latin typeface="Arial" pitchFamily="34" charset="0"/>
                <a:cs typeface="Arial" pitchFamily="34" charset="0"/>
              </a:rPr>
              <a:t>?</a:t>
            </a:r>
          </a:p>
          <a:p>
            <a:pPr marL="0" indent="0" algn="just">
              <a:buNone/>
            </a:pPr>
            <a:endParaRPr lang="ru-RU" dirty="0">
              <a:latin typeface="Arial" pitchFamily="34" charset="0"/>
              <a:cs typeface="Arial" pitchFamily="34" charset="0"/>
            </a:endParaRPr>
          </a:p>
          <a:p>
            <a:pPr lvl="0" algn="just"/>
            <a:r>
              <a:rPr lang="ru-RU" sz="4500" b="1" dirty="0">
                <a:latin typeface="Arial" pitchFamily="34" charset="0"/>
                <a:cs typeface="Arial" pitchFamily="34" charset="0"/>
              </a:rPr>
              <a:t>физический</a:t>
            </a:r>
            <a:r>
              <a:rPr lang="ru-RU" dirty="0">
                <a:latin typeface="Arial" pitchFamily="34" charset="0"/>
                <a:cs typeface="Arial" pitchFamily="34" charset="0"/>
              </a:rPr>
              <a:t> – непосредственные физические действия в отношении жертвы (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толчки);</a:t>
            </a:r>
          </a:p>
          <a:p>
            <a:pPr lvl="0" algn="just"/>
            <a:endParaRPr lang="ru-RU" dirty="0">
              <a:latin typeface="Arial" pitchFamily="34" charset="0"/>
              <a:cs typeface="Arial" pitchFamily="34" charset="0"/>
            </a:endParaRPr>
          </a:p>
          <a:p>
            <a:pPr lvl="0" algn="just"/>
            <a:r>
              <a:rPr lang="ru-RU" sz="5100" b="1" dirty="0">
                <a:latin typeface="Arial" pitchFamily="34" charset="0"/>
                <a:cs typeface="Arial" pitchFamily="34" charset="0"/>
              </a:rPr>
              <a:t>вербальный</a:t>
            </a:r>
            <a:r>
              <a:rPr lang="ru-RU" dirty="0">
                <a:latin typeface="Arial" pitchFamily="34" charset="0"/>
                <a:cs typeface="Arial" pitchFamily="34" charset="0"/>
              </a:rPr>
              <a:t> – угрозы, оскорбления, насмешки, унижение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pPr lvl="0" algn="just"/>
            <a:endParaRPr lang="ru-RU" dirty="0">
              <a:latin typeface="Arial" pitchFamily="34" charset="0"/>
              <a:cs typeface="Arial" pitchFamily="34" charset="0"/>
            </a:endParaRPr>
          </a:p>
          <a:p>
            <a:pPr lvl="0" algn="just"/>
            <a:r>
              <a:rPr lang="ru-RU" sz="4500" b="1" dirty="0" smtClean="0">
                <a:latin typeface="Arial" pitchFamily="34" charset="0"/>
                <a:cs typeface="Arial" pitchFamily="34" charset="0"/>
              </a:rPr>
              <a:t>социально-психологический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latin typeface="Arial" pitchFamily="34" charset="0"/>
                <a:cs typeface="Arial" pitchFamily="34" charset="0"/>
              </a:rPr>
              <a:t>– </a:t>
            </a:r>
            <a:r>
              <a:rPr lang="ru-RU" dirty="0" err="1">
                <a:latin typeface="Arial" pitchFamily="34" charset="0"/>
                <a:cs typeface="Arial" pitchFamily="34" charset="0"/>
              </a:rPr>
              <a:t>буллинг</a:t>
            </a:r>
            <a:r>
              <a:rPr lang="ru-RU" dirty="0">
                <a:latin typeface="Arial" pitchFamily="34" charset="0"/>
                <a:cs typeface="Arial" pitchFamily="34" charset="0"/>
              </a:rPr>
              <a:t>, направленный на социальное исключение или изоляцию (сплетни, слухи, игнорирование, бойкот, манипуляции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);</a:t>
            </a:r>
          </a:p>
          <a:p>
            <a:pPr lvl="0" algn="just"/>
            <a:endParaRPr lang="ru-RU" dirty="0">
              <a:latin typeface="Arial" pitchFamily="34" charset="0"/>
              <a:cs typeface="Arial" pitchFamily="34" charset="0"/>
            </a:endParaRPr>
          </a:p>
          <a:p>
            <a:pPr lvl="0" algn="just"/>
            <a:r>
              <a:rPr lang="ru-RU" sz="4500" b="1" dirty="0">
                <a:latin typeface="Arial" pitchFamily="34" charset="0"/>
                <a:cs typeface="Arial" pitchFamily="34" charset="0"/>
              </a:rPr>
              <a:t>экономический</a:t>
            </a:r>
            <a:r>
              <a:rPr lang="ru-RU" dirty="0">
                <a:latin typeface="Arial" pitchFamily="34" charset="0"/>
                <a:cs typeface="Arial" pitchFamily="34" charset="0"/>
              </a:rPr>
              <a:t> – вымогательство или прямой отбор денег, вещей, порча одежды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pPr lvl="0" algn="just"/>
            <a:endParaRPr lang="ru-RU" dirty="0">
              <a:latin typeface="Arial" pitchFamily="34" charset="0"/>
              <a:cs typeface="Arial" pitchFamily="34" charset="0"/>
            </a:endParaRPr>
          </a:p>
          <a:p>
            <a:pPr lvl="0" algn="just"/>
            <a:r>
              <a:rPr lang="ru-RU" sz="5100" b="1" dirty="0" err="1">
                <a:latin typeface="Arial" pitchFamily="34" charset="0"/>
                <a:cs typeface="Arial" pitchFamily="34" charset="0"/>
              </a:rPr>
              <a:t>кибербуллинг</a:t>
            </a:r>
            <a:r>
              <a:rPr lang="ru-RU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или </a:t>
            </a:r>
            <a:r>
              <a:rPr lang="ru-RU" sz="3600" dirty="0">
                <a:latin typeface="Arial" pitchFamily="34" charset="0"/>
                <a:cs typeface="Arial" pitchFamily="34" charset="0"/>
              </a:rPr>
              <a:t>интернет </a:t>
            </a:r>
            <a:r>
              <a:rPr lang="ru-RU" sz="3600" dirty="0" err="1">
                <a:latin typeface="Arial" pitchFamily="34" charset="0"/>
                <a:cs typeface="Arial" pitchFamily="34" charset="0"/>
              </a:rPr>
              <a:t>буллинг</a:t>
            </a:r>
            <a:r>
              <a:rPr lang="ru-RU" sz="3600" dirty="0">
                <a:latin typeface="Arial" pitchFamily="34" charset="0"/>
                <a:cs typeface="Arial" pitchFamily="34" charset="0"/>
              </a:rPr>
              <a:t> – травля в интернете через социальные сети, электронную почту. Предполагает распространение слухов и ложной информации, взлом личных страниц, отправку негативных сообщений и комментариев. Является самым молодым и самым опасным видом </a:t>
            </a:r>
            <a:r>
              <a:rPr lang="ru-RU" sz="3600" dirty="0" err="1">
                <a:latin typeface="Arial" pitchFamily="34" charset="0"/>
                <a:cs typeface="Arial" pitchFamily="34" charset="0"/>
              </a:rPr>
              <a:t>буллинга</a:t>
            </a:r>
            <a:r>
              <a:rPr lang="ru-RU" sz="3600" dirty="0">
                <a:latin typeface="Arial" pitchFamily="34" charset="0"/>
                <a:cs typeface="Arial" pitchFamily="34" charset="0"/>
              </a:rPr>
              <a:t>, поскольку от него очень сложно защититься и найти источники, откуда исходит угроза.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218688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856984" cy="1143000"/>
          </a:xfrm>
        </p:spPr>
        <p:txBody>
          <a:bodyPr>
            <a:normAutofit fontScale="90000"/>
          </a:bodyPr>
          <a:lstStyle/>
          <a:p>
            <a:r>
              <a:rPr lang="ru-RU" sz="53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Школьный </a:t>
            </a:r>
            <a:r>
              <a:rPr lang="ru-RU" sz="53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буллинг</a:t>
            </a:r>
            <a:r>
              <a:rPr lang="ru-RU" sz="53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сегодня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8720"/>
            <a:ext cx="9144000" cy="59471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0126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1" y="64410"/>
            <a:ext cx="8784976" cy="850106"/>
          </a:xfrm>
        </p:spPr>
        <p:txBody>
          <a:bodyPr>
            <a:noAutofit/>
          </a:bodyPr>
          <a:lstStyle/>
          <a:p>
            <a:r>
              <a:rPr lang="ru-RU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Скулшутинг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как итог </a:t>
            </a:r>
            <a:r>
              <a:rPr lang="ru-RU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буллинга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8720"/>
            <a:ext cx="9143999" cy="5949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36887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8928992" cy="86409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b="1" dirty="0" smtClean="0">
                <a:latin typeface="Arial" pitchFamily="34" charset="0"/>
                <a:cs typeface="Arial" pitchFamily="34" charset="0"/>
              </a:rPr>
            </a:br>
            <a:r>
              <a:rPr lang="ru-RU" sz="49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Причины </a:t>
            </a:r>
            <a:r>
              <a:rPr lang="ru-RU" sz="49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 мотивы </a:t>
            </a:r>
            <a:r>
              <a:rPr lang="ru-RU" sz="49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буллинга</a:t>
            </a:r>
            <a:r>
              <a:rPr lang="ru-RU" sz="4900" b="1" dirty="0">
                <a:solidFill>
                  <a:schemeClr val="bg1"/>
                </a:solidFill>
              </a:rPr>
              <a:t/>
            </a:r>
            <a:br>
              <a:rPr lang="ru-RU" sz="4900" b="1" dirty="0">
                <a:solidFill>
                  <a:schemeClr val="bg1"/>
                </a:solidFill>
              </a:rPr>
            </a:br>
            <a:endParaRPr lang="ru-RU" sz="4900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8720"/>
            <a:ext cx="9144000" cy="5949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46232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420888"/>
            <a:ext cx="4287466" cy="4248472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     </a:t>
            </a:r>
            <a:endParaRPr lang="ru-RU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   </a:t>
            </a:r>
          </a:p>
          <a:p>
            <a:pPr marL="0" indent="0">
              <a:buNone/>
            </a:pPr>
            <a:r>
              <a:rPr lang="ru-RU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   МОТИВЫ:</a:t>
            </a:r>
            <a:endParaRPr lang="ru-RU" b="1" dirty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ru-RU" dirty="0">
                <a:latin typeface="Arial" pitchFamily="34" charset="0"/>
                <a:cs typeface="Arial" pitchFamily="34" charset="0"/>
              </a:rPr>
              <a:t>зависть;</a:t>
            </a:r>
          </a:p>
          <a:p>
            <a:pPr lvl="0"/>
            <a:r>
              <a:rPr lang="ru-RU" dirty="0">
                <a:latin typeface="Arial" pitchFamily="34" charset="0"/>
                <a:cs typeface="Arial" pitchFamily="34" charset="0"/>
              </a:rPr>
              <a:t>месть (когда жертва травли сама становится </a:t>
            </a:r>
            <a:r>
              <a:rPr lang="ru-RU" dirty="0" err="1">
                <a:latin typeface="Arial" pitchFamily="34" charset="0"/>
                <a:cs typeface="Arial" pitchFamily="34" charset="0"/>
              </a:rPr>
              <a:t>буллером</a:t>
            </a:r>
            <a:r>
              <a:rPr lang="ru-RU" dirty="0">
                <a:latin typeface="Arial" pitchFamily="34" charset="0"/>
                <a:cs typeface="Arial" pitchFamily="34" charset="0"/>
              </a:rPr>
              <a:t>, стремясь наказать обидчиков за причинённые страдания);</a:t>
            </a:r>
          </a:p>
          <a:p>
            <a:pPr lvl="0"/>
            <a:r>
              <a:rPr lang="ru-RU" dirty="0">
                <a:latin typeface="Arial" pitchFamily="34" charset="0"/>
                <a:cs typeface="Arial" pitchFamily="34" charset="0"/>
              </a:rPr>
              <a:t>самоутверждение в коллективе;</a:t>
            </a:r>
          </a:p>
          <a:p>
            <a:pPr lvl="0"/>
            <a:r>
              <a:rPr lang="ru-RU" dirty="0">
                <a:latin typeface="Arial" pitchFamily="34" charset="0"/>
                <a:cs typeface="Arial" pitchFamily="34" charset="0"/>
              </a:rPr>
              <a:t>стремление быть в центре внимания, выглядеть «круто»;</a:t>
            </a:r>
          </a:p>
          <a:p>
            <a:pPr lvl="0"/>
            <a:r>
              <a:rPr lang="ru-RU" dirty="0">
                <a:latin typeface="Arial" pitchFamily="34" charset="0"/>
                <a:cs typeface="Arial" pitchFamily="34" charset="0"/>
              </a:rPr>
              <a:t>желание нейтрализовать соперника посредством его унижения.</a:t>
            </a:r>
          </a:p>
          <a:p>
            <a:endParaRPr lang="ru-RU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0" y="116632"/>
            <a:ext cx="9188896" cy="3312368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     </a:t>
            </a:r>
            <a:endParaRPr lang="ru-RU" b="1" dirty="0">
              <a:latin typeface="Arial" pitchFamily="34" charset="0"/>
              <a:cs typeface="Arial" pitchFamily="34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       </a:t>
            </a:r>
            <a:r>
              <a:rPr lang="ru-RU" sz="4500" b="1" dirty="0" smtClean="0">
                <a:latin typeface="Arial" pitchFamily="34" charset="0"/>
                <a:cs typeface="Arial" pitchFamily="34" charset="0"/>
              </a:rPr>
              <a:t>ПРИЧИНЫ:</a:t>
            </a:r>
          </a:p>
          <a:p>
            <a:r>
              <a:rPr lang="ru-RU" sz="4500" b="1" dirty="0" smtClean="0">
                <a:latin typeface="Arial" pitchFamily="34" charset="0"/>
                <a:cs typeface="Arial" pitchFamily="34" charset="0"/>
              </a:rPr>
              <a:t>психологические </a:t>
            </a:r>
            <a:r>
              <a:rPr lang="ru-RU" sz="4500" dirty="0" smtClean="0">
                <a:latin typeface="Arial" pitchFamily="34" charset="0"/>
                <a:cs typeface="Arial" pitchFamily="34" charset="0"/>
              </a:rPr>
              <a:t>(личность агрессора, так называемого </a:t>
            </a:r>
            <a:r>
              <a:rPr lang="ru-RU" sz="4500" dirty="0" err="1" smtClean="0">
                <a:latin typeface="Arial" pitchFamily="34" charset="0"/>
                <a:cs typeface="Arial" pitchFamily="34" charset="0"/>
              </a:rPr>
              <a:t>буллера</a:t>
            </a:r>
            <a:r>
              <a:rPr lang="ru-RU" sz="4500" dirty="0" smtClean="0">
                <a:latin typeface="Arial" pitchFamily="34" charset="0"/>
                <a:cs typeface="Arial" pitchFamily="34" charset="0"/>
              </a:rPr>
              <a:t>, и жертвы);</a:t>
            </a:r>
          </a:p>
          <a:p>
            <a:r>
              <a:rPr lang="ru-RU" sz="4500" b="1" dirty="0" smtClean="0">
                <a:latin typeface="Arial" pitchFamily="34" charset="0"/>
                <a:cs typeface="Arial" pitchFamily="34" charset="0"/>
              </a:rPr>
              <a:t>социальные</a:t>
            </a:r>
            <a:r>
              <a:rPr lang="ru-RU" sz="4500" dirty="0" smtClean="0">
                <a:latin typeface="Arial" pitchFamily="34" charset="0"/>
                <a:cs typeface="Arial" pitchFamily="34" charset="0"/>
              </a:rPr>
              <a:t> (пропаганда и поощрение доминирующего агрессивного поведения в обществе: на телевидении, в интернете, компьютерных играх);</a:t>
            </a:r>
          </a:p>
          <a:p>
            <a:r>
              <a:rPr lang="ru-RU" sz="4500" b="1" dirty="0" smtClean="0">
                <a:latin typeface="Arial" pitchFamily="34" charset="0"/>
                <a:cs typeface="Arial" pitchFamily="34" charset="0"/>
              </a:rPr>
              <a:t>семейные</a:t>
            </a:r>
            <a:r>
              <a:rPr lang="ru-RU" sz="4500" dirty="0" smtClean="0">
                <a:latin typeface="Arial" pitchFamily="34" charset="0"/>
                <a:cs typeface="Arial" pitchFamily="34" charset="0"/>
              </a:rPr>
              <a:t> (недостаток родительской любви и внимания, физическая и вербальная агрессия со стороны родителей, чрезмерный контроль).</a:t>
            </a:r>
          </a:p>
          <a:p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 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4940" y="3789040"/>
            <a:ext cx="5063955" cy="30608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97894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008" y="0"/>
            <a:ext cx="8928992" cy="114300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4800" b="1" dirty="0" smtClean="0">
                <a:latin typeface="Arial" pitchFamily="34" charset="0"/>
                <a:cs typeface="Arial" pitchFamily="34" charset="0"/>
              </a:rPr>
            </a:br>
            <a:r>
              <a:rPr lang="ru-RU" sz="4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Кто </a:t>
            </a:r>
            <a:r>
              <a:rPr lang="ru-RU" sz="4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участвует в травле?</a:t>
            </a:r>
            <a:br>
              <a:rPr lang="ru-RU" sz="4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ru-RU" sz="4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7750"/>
            <a:ext cx="9144000" cy="5810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51855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644</Words>
  <Application>Microsoft Office PowerPoint</Application>
  <PresentationFormat>Экран (4:3)</PresentationFormat>
  <Paragraphs>79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 Профилактика буллинга в подростковой среде   </vt:lpstr>
      <vt:lpstr>Понятие «буллинг» (от англ. bullying – запугивание, травля) - это один из видов насилия, предполагающий агрессивное преследование одного из членов коллектива со стороны другого или группой лиц. </vt:lpstr>
      <vt:lpstr> Разновидности травли </vt:lpstr>
      <vt:lpstr>Презентация PowerPoint</vt:lpstr>
      <vt:lpstr>Школьный буллинг сегодня </vt:lpstr>
      <vt:lpstr>Скулшутинг как итог буллинга</vt:lpstr>
      <vt:lpstr> Причины и мотивы буллинга </vt:lpstr>
      <vt:lpstr>Презентация PowerPoint</vt:lpstr>
      <vt:lpstr> Кто участвует в травле? </vt:lpstr>
      <vt:lpstr>В ситуации буллинга обычно принимают участие жертва, агрессор и наблюдатели, т.е. участники буллинга. </vt:lpstr>
      <vt:lpstr>                                  АГРЕССОР Потенциальный буллер – это человек: - с низкой самооценкой, которую он стремится поднять за счёт унижения других; - стремящийся быть в центре внимания любой ценой; - агрессивный, жестокий, склонный к доминированию и манипулированию; - чаще с проблемами в семейных и детско-родительских отношениях. Агрессорами могут быть дети как из неблагополучных семей, так и из семей с высоким материальным положением. </vt:lpstr>
      <vt:lpstr>НАБЛЮДАТЕЛИ</vt:lpstr>
      <vt:lpstr>ЗАЩИТНИКИ</vt:lpstr>
      <vt:lpstr> Как бороться с буллингом в школе? </vt:lpstr>
      <vt:lpstr>Что же делать, если по какой-то причине, вас обижают? 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Профилактика буллинга в подростковой среде   </dc:title>
  <dc:creator>Евгения</dc:creator>
  <cp:lastModifiedBy>ЕВГЕНИЯ</cp:lastModifiedBy>
  <cp:revision>16</cp:revision>
  <dcterms:created xsi:type="dcterms:W3CDTF">2022-04-10T09:45:48Z</dcterms:created>
  <dcterms:modified xsi:type="dcterms:W3CDTF">2023-11-11T12:00:48Z</dcterms:modified>
</cp:coreProperties>
</file>