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0" r:id="rId1"/>
  </p:sldMasterIdLst>
  <p:sldIdLst>
    <p:sldId id="256" r:id="rId2"/>
    <p:sldId id="257" r:id="rId3"/>
    <p:sldId id="258" r:id="rId4"/>
    <p:sldId id="259" r:id="rId5"/>
    <p:sldId id="260" r:id="rId6"/>
    <p:sldId id="261" r:id="rId7"/>
    <p:sldId id="284" r:id="rId8"/>
    <p:sldId id="285" r:id="rId9"/>
    <p:sldId id="286" r:id="rId10"/>
    <p:sldId id="287" r:id="rId11"/>
    <p:sldId id="262" r:id="rId12"/>
    <p:sldId id="263" r:id="rId13"/>
    <p:sldId id="265" r:id="rId14"/>
    <p:sldId id="267" r:id="rId15"/>
    <p:sldId id="268" r:id="rId16"/>
    <p:sldId id="269" r:id="rId17"/>
    <p:sldId id="270" r:id="rId18"/>
    <p:sldId id="271" r:id="rId19"/>
    <p:sldId id="272" r:id="rId20"/>
    <p:sldId id="273" r:id="rId21"/>
    <p:sldId id="274" r:id="rId22"/>
    <p:sldId id="275" r:id="rId23"/>
    <p:sldId id="276" r:id="rId24"/>
    <p:sldId id="277" r:id="rId25"/>
    <p:sldId id="278" r:id="rId26"/>
    <p:sldId id="279" r:id="rId27"/>
    <p:sldId id="280" r:id="rId28"/>
    <p:sldId id="281" r:id="rId29"/>
    <p:sldId id="282" r:id="rId30"/>
    <p:sldId id="283" r:id="rId31"/>
    <p:sldId id="288" r:id="rId32"/>
  </p:sldIdLst>
  <p:sldSz cx="9144000" cy="6858000" type="screen4x3"/>
  <p:notesSz cx="6858000" cy="9945688"/>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00FF"/>
    <a:srgbClr val="FF0066"/>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100" d="100"/>
          <a:sy n="100" d="100"/>
        </p:scale>
        <p:origin x="-288" y="-96"/>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9464D113-5891-4A88-82E7-DC3ED237EB64}" type="datetimeFigureOut">
              <a:rPr lang="ru-RU" smtClean="0"/>
              <a:pPr/>
              <a:t>23.09.2013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64373C9-583D-4C4E-9DC8-19FF4DE4497C}" type="slidenum">
              <a:rPr lang="ru-RU" smtClean="0"/>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9464D113-5891-4A88-82E7-DC3ED237EB64}" type="datetimeFigureOut">
              <a:rPr lang="ru-RU" smtClean="0"/>
              <a:pPr/>
              <a:t>23.09.2013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64373C9-583D-4C4E-9DC8-19FF4DE4497C}"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9464D113-5891-4A88-82E7-DC3ED237EB64}" type="datetimeFigureOut">
              <a:rPr lang="ru-RU" smtClean="0"/>
              <a:pPr/>
              <a:t>23.09.2013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64373C9-583D-4C4E-9DC8-19FF4DE4497C}"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9464D113-5891-4A88-82E7-DC3ED237EB64}" type="datetimeFigureOut">
              <a:rPr lang="ru-RU" smtClean="0"/>
              <a:pPr/>
              <a:t>23.09.2013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64373C9-583D-4C4E-9DC8-19FF4DE4497C}"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9464D113-5891-4A88-82E7-DC3ED237EB64}" type="datetimeFigureOut">
              <a:rPr lang="ru-RU" smtClean="0"/>
              <a:pPr/>
              <a:t>23.09.2013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64373C9-583D-4C4E-9DC8-19FF4DE4497C}" type="slidenum">
              <a:rPr lang="ru-RU" smtClean="0"/>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9464D113-5891-4A88-82E7-DC3ED237EB64}" type="datetimeFigureOut">
              <a:rPr lang="ru-RU" smtClean="0"/>
              <a:pPr/>
              <a:t>23.09.2013</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B64373C9-583D-4C4E-9DC8-19FF4DE4497C}"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9464D113-5891-4A88-82E7-DC3ED237EB64}" type="datetimeFigureOut">
              <a:rPr lang="ru-RU" smtClean="0"/>
              <a:pPr/>
              <a:t>23.09.2013</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B64373C9-583D-4C4E-9DC8-19FF4DE4497C}" type="slidenum">
              <a:rPr lang="ru-RU" smtClean="0"/>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9464D113-5891-4A88-82E7-DC3ED237EB64}" type="datetimeFigureOut">
              <a:rPr lang="ru-RU" smtClean="0"/>
              <a:pPr/>
              <a:t>23.09.2013</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B64373C9-583D-4C4E-9DC8-19FF4DE4497C}"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9464D113-5891-4A88-82E7-DC3ED237EB64}" type="datetimeFigureOut">
              <a:rPr lang="ru-RU" smtClean="0"/>
              <a:pPr/>
              <a:t>23.09.2013</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B64373C9-583D-4C4E-9DC8-19FF4DE4497C}"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9464D113-5891-4A88-82E7-DC3ED237EB64}" type="datetimeFigureOut">
              <a:rPr lang="ru-RU" smtClean="0"/>
              <a:pPr/>
              <a:t>23.09.2013</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B64373C9-583D-4C4E-9DC8-19FF4DE4497C}"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9464D113-5891-4A88-82E7-DC3ED237EB64}" type="datetimeFigureOut">
              <a:rPr lang="ru-RU" smtClean="0"/>
              <a:pPr/>
              <a:t>23.09.2013</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B64373C9-583D-4C4E-9DC8-19FF4DE4497C}" type="slidenum">
              <a:rPr lang="ru-RU" smtClean="0"/>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464D113-5891-4A88-82E7-DC3ED237EB64}" type="datetimeFigureOut">
              <a:rPr lang="ru-RU" smtClean="0"/>
              <a:pPr/>
              <a:t>23.09.2013</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4373C9-583D-4C4E-9DC8-19FF4DE4497C}"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721" r:id="rId1"/>
    <p:sldLayoutId id="2147483722" r:id="rId2"/>
    <p:sldLayoutId id="2147483723" r:id="rId3"/>
    <p:sldLayoutId id="2147483724" r:id="rId4"/>
    <p:sldLayoutId id="2147483725" r:id="rId5"/>
    <p:sldLayoutId id="2147483726" r:id="rId6"/>
    <p:sldLayoutId id="2147483727" r:id="rId7"/>
    <p:sldLayoutId id="2147483728" r:id="rId8"/>
    <p:sldLayoutId id="2147483729" r:id="rId9"/>
    <p:sldLayoutId id="2147483730" r:id="rId10"/>
    <p:sldLayoutId id="2147483731"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jpe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2.jpe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8.xml"/></Relationships>
</file>

<file path=ppt/slides/_rels/slide24.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25.jpeg"/><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image" Target="../media/image27.jpeg"/><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29.jpeg"/><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image" Target="../media/image31.jpeg"/><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image" Target="../media/image33.jpeg"/><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image" Target="../media/image35.jpeg"/><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image" Target="../media/image37.jpeg"/><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descr="121489928606.jpg"/>
          <p:cNvPicPr>
            <a:picLocks noChangeAspect="1"/>
          </p:cNvPicPr>
          <p:nvPr/>
        </p:nvPicPr>
        <p:blipFill>
          <a:blip r:embed="rId2" cstate="print"/>
          <a:stretch>
            <a:fillRect/>
          </a:stretch>
        </p:blipFill>
        <p:spPr>
          <a:xfrm>
            <a:off x="0" y="0"/>
            <a:ext cx="9144000" cy="6858000"/>
          </a:xfrm>
          <a:prstGeom prst="rect">
            <a:avLst/>
          </a:prstGeom>
        </p:spPr>
      </p:pic>
      <p:sp>
        <p:nvSpPr>
          <p:cNvPr id="2" name="Заголовок 1"/>
          <p:cNvSpPr>
            <a:spLocks noGrp="1"/>
          </p:cNvSpPr>
          <p:nvPr>
            <p:ph type="title"/>
          </p:nvPr>
        </p:nvSpPr>
        <p:spPr>
          <a:xfrm>
            <a:off x="457200" y="274638"/>
            <a:ext cx="8229600" cy="5890666"/>
          </a:xfrm>
        </p:spPr>
        <p:txBody>
          <a:bodyPr>
            <a:noAutofit/>
          </a:bodyPr>
          <a:lstStyle/>
          <a:p>
            <a:r>
              <a:rPr lang="ru-RU" sz="7200" b="1" dirty="0" smtClean="0">
                <a:latin typeface="Times New Roman" pitchFamily="18" charset="0"/>
                <a:cs typeface="Times New Roman" pitchFamily="18" charset="0"/>
              </a:rPr>
              <a:t>ИСТОРИЯ СЕЛА </a:t>
            </a:r>
            <a:br>
              <a:rPr lang="ru-RU" sz="7200" b="1" dirty="0" smtClean="0">
                <a:latin typeface="Times New Roman" pitchFamily="18" charset="0"/>
                <a:cs typeface="Times New Roman" pitchFamily="18" charset="0"/>
              </a:rPr>
            </a:br>
            <a:r>
              <a:rPr lang="ru-RU" sz="7200" b="1" dirty="0" smtClean="0">
                <a:latin typeface="Times New Roman" pitchFamily="18" charset="0"/>
                <a:cs typeface="Times New Roman" pitchFamily="18" charset="0"/>
              </a:rPr>
              <a:t>КУГУЛЬТА</a:t>
            </a:r>
            <a:endParaRPr lang="ru-RU" sz="7200" b="1" dirty="0">
              <a:latin typeface="Times New Roman" pitchFamily="18" charset="0"/>
              <a:cs typeface="Times New Roman" pitchFamily="18" charset="0"/>
            </a:endParaRPr>
          </a:p>
        </p:txBody>
      </p:sp>
    </p:spTree>
  </p:cSld>
  <p:clrMapOvr>
    <a:masterClrMapping/>
  </p:clrMapOvr>
  <p:transition>
    <p:wheel spokes="8"/>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Рисунок 7" descr="1199258683.jpg"/>
          <p:cNvPicPr>
            <a:picLocks noChangeAspect="1"/>
          </p:cNvPicPr>
          <p:nvPr/>
        </p:nvPicPr>
        <p:blipFill>
          <a:blip r:embed="rId2" cstate="print"/>
          <a:stretch>
            <a:fillRect/>
          </a:stretch>
        </p:blipFill>
        <p:spPr>
          <a:xfrm>
            <a:off x="0" y="0"/>
            <a:ext cx="9144000" cy="6858000"/>
          </a:xfrm>
          <a:prstGeom prst="rect">
            <a:avLst/>
          </a:prstGeom>
        </p:spPr>
      </p:pic>
      <p:sp>
        <p:nvSpPr>
          <p:cNvPr id="2" name="Заголовок 1"/>
          <p:cNvSpPr>
            <a:spLocks noGrp="1"/>
          </p:cNvSpPr>
          <p:nvPr>
            <p:ph type="title"/>
          </p:nvPr>
        </p:nvSpPr>
        <p:spPr>
          <a:xfrm>
            <a:off x="457200" y="116632"/>
            <a:ext cx="3008313" cy="360040"/>
          </a:xfrm>
        </p:spPr>
        <p:txBody>
          <a:bodyPr>
            <a:normAutofit/>
          </a:bodyPr>
          <a:lstStyle/>
          <a:p>
            <a:pPr algn="ctr"/>
            <a:r>
              <a:rPr lang="ru-RU" sz="1600" dirty="0" smtClean="0">
                <a:solidFill>
                  <a:srgbClr val="FF0000"/>
                </a:solidFill>
                <a:latin typeface="Times New Roman" pitchFamily="18" charset="0"/>
                <a:cs typeface="Times New Roman" pitchFamily="18" charset="0"/>
              </a:rPr>
              <a:t>ЦЕРКВИ</a:t>
            </a:r>
            <a:endParaRPr lang="ru-RU" sz="1600" dirty="0">
              <a:solidFill>
                <a:srgbClr val="FF0000"/>
              </a:solidFill>
              <a:latin typeface="Times New Roman" pitchFamily="18" charset="0"/>
              <a:cs typeface="Times New Roman" pitchFamily="18" charset="0"/>
            </a:endParaRPr>
          </a:p>
        </p:txBody>
      </p:sp>
      <p:sp>
        <p:nvSpPr>
          <p:cNvPr id="3" name="Содержимое 2"/>
          <p:cNvSpPr>
            <a:spLocks noGrp="1"/>
          </p:cNvSpPr>
          <p:nvPr>
            <p:ph idx="1"/>
          </p:nvPr>
        </p:nvSpPr>
        <p:spPr>
          <a:xfrm>
            <a:off x="4283968" y="273050"/>
            <a:ext cx="4402832" cy="5853113"/>
          </a:xfrm>
        </p:spPr>
        <p:txBody>
          <a:bodyPr>
            <a:normAutofit/>
          </a:bodyPr>
          <a:lstStyle/>
          <a:p>
            <a:pPr>
              <a:buNone/>
            </a:pPr>
            <a:r>
              <a:rPr lang="ru-RU" sz="1400" b="1" dirty="0" smtClean="0">
                <a:solidFill>
                  <a:srgbClr val="FFFF00"/>
                </a:solidFill>
                <a:latin typeface="Times New Roman" pitchFamily="18" charset="0"/>
                <a:cs typeface="Times New Roman" pitchFamily="18" charset="0"/>
              </a:rPr>
              <a:t>        Этот снимок сделан после окончания службы и перед началом занятий. Предположительно в 1916 году. В центре настоятель храма отец Василий. Среди учеников и учительница других предметов, она сидит на снимке без платка. К сожалению, имя ее никто не помнит. Неизвестна судьба и настоятеля храма, отца Василия, но предполагают, что его могила находится во дворе храма Николая Угодника.</a:t>
            </a:r>
          </a:p>
          <a:p>
            <a:pPr>
              <a:buNone/>
            </a:pPr>
            <a:endParaRPr lang="ru-RU" sz="1400" b="1" dirty="0" smtClean="0">
              <a:latin typeface="Times New Roman" pitchFamily="18" charset="0"/>
              <a:cs typeface="Times New Roman" pitchFamily="18" charset="0"/>
            </a:endParaRPr>
          </a:p>
          <a:p>
            <a:pPr>
              <a:buNone/>
            </a:pPr>
            <a:endParaRPr lang="ru-RU" sz="1400" b="1" dirty="0">
              <a:latin typeface="Times New Roman" pitchFamily="18" charset="0"/>
              <a:cs typeface="Times New Roman" pitchFamily="18" charset="0"/>
            </a:endParaRPr>
          </a:p>
        </p:txBody>
      </p:sp>
      <p:sp>
        <p:nvSpPr>
          <p:cNvPr id="4" name="Текст 3"/>
          <p:cNvSpPr>
            <a:spLocks noGrp="1"/>
          </p:cNvSpPr>
          <p:nvPr>
            <p:ph type="body" sz="half" idx="2"/>
          </p:nvPr>
        </p:nvSpPr>
        <p:spPr>
          <a:xfrm>
            <a:off x="457200" y="476672"/>
            <a:ext cx="3898776" cy="5649491"/>
          </a:xfrm>
        </p:spPr>
        <p:txBody>
          <a:bodyPr>
            <a:normAutofit/>
          </a:bodyPr>
          <a:lstStyle/>
          <a:p>
            <a:r>
              <a:rPr lang="ru-RU" b="1" dirty="0" smtClean="0">
                <a:solidFill>
                  <a:srgbClr val="FFFF00"/>
                </a:solidFill>
                <a:latin typeface="Times New Roman" pitchFamily="18" charset="0"/>
                <a:cs typeface="Times New Roman" pitchFamily="18" charset="0"/>
              </a:rPr>
              <a:t>В селе до революции было четыре церкви:</a:t>
            </a:r>
          </a:p>
          <a:p>
            <a:pPr marL="342900" indent="-342900">
              <a:buAutoNum type="arabicPeriod"/>
            </a:pPr>
            <a:r>
              <a:rPr lang="ru-RU" b="1" dirty="0" smtClean="0">
                <a:solidFill>
                  <a:srgbClr val="FFFF00"/>
                </a:solidFill>
                <a:latin typeface="Times New Roman" pitchFamily="18" charset="0"/>
                <a:cs typeface="Times New Roman" pitchFamily="18" charset="0"/>
              </a:rPr>
              <a:t>«Казанская». Находилась в центре села. Взорвана в 1937 году.</a:t>
            </a:r>
          </a:p>
          <a:p>
            <a:pPr marL="342900" indent="-342900">
              <a:buAutoNum type="arabicPeriod"/>
            </a:pPr>
            <a:r>
              <a:rPr lang="ru-RU" b="1" dirty="0" err="1" smtClean="0">
                <a:solidFill>
                  <a:srgbClr val="FFFF00"/>
                </a:solidFill>
                <a:latin typeface="Times New Roman" pitchFamily="18" charset="0"/>
                <a:cs typeface="Times New Roman" pitchFamily="18" charset="0"/>
              </a:rPr>
              <a:t>Гуковская</a:t>
            </a:r>
            <a:endParaRPr lang="ru-RU" b="1" dirty="0" smtClean="0">
              <a:solidFill>
                <a:srgbClr val="FFFF00"/>
              </a:solidFill>
              <a:latin typeface="Times New Roman" pitchFamily="18" charset="0"/>
              <a:cs typeface="Times New Roman" pitchFamily="18" charset="0"/>
            </a:endParaRPr>
          </a:p>
          <a:p>
            <a:pPr marL="342900" indent="-342900">
              <a:buAutoNum type="arabicPeriod"/>
            </a:pPr>
            <a:r>
              <a:rPr lang="ru-RU" b="1" dirty="0" smtClean="0">
                <a:solidFill>
                  <a:srgbClr val="FFFF00"/>
                </a:solidFill>
                <a:latin typeface="Times New Roman" pitchFamily="18" charset="0"/>
                <a:cs typeface="Times New Roman" pitchFamily="18" charset="0"/>
              </a:rPr>
              <a:t>«</a:t>
            </a:r>
            <a:r>
              <a:rPr lang="ru-RU" b="1" dirty="0" err="1" smtClean="0">
                <a:solidFill>
                  <a:srgbClr val="FFFF00"/>
                </a:solidFill>
                <a:latin typeface="Times New Roman" pitchFamily="18" charset="0"/>
                <a:cs typeface="Times New Roman" pitchFamily="18" charset="0"/>
              </a:rPr>
              <a:t>Поветкина</a:t>
            </a:r>
            <a:r>
              <a:rPr lang="ru-RU" b="1" dirty="0" smtClean="0">
                <a:solidFill>
                  <a:srgbClr val="FFFF00"/>
                </a:solidFill>
                <a:latin typeface="Times New Roman" pitchFamily="18" charset="0"/>
                <a:cs typeface="Times New Roman" pitchFamily="18" charset="0"/>
              </a:rPr>
              <a:t>» – сломана в 1937 г. была деревянная</a:t>
            </a:r>
          </a:p>
          <a:p>
            <a:pPr marL="342900" indent="-342900">
              <a:buAutoNum type="arabicPeriod"/>
            </a:pPr>
            <a:r>
              <a:rPr lang="ru-RU" b="1" dirty="0" smtClean="0">
                <a:solidFill>
                  <a:srgbClr val="FFFF00"/>
                </a:solidFill>
                <a:latin typeface="Times New Roman" pitchFamily="18" charset="0"/>
                <a:cs typeface="Times New Roman" pitchFamily="18" charset="0"/>
              </a:rPr>
              <a:t>«</a:t>
            </a:r>
            <a:r>
              <a:rPr lang="ru-RU" b="1" dirty="0" err="1" smtClean="0">
                <a:solidFill>
                  <a:srgbClr val="FFFF00"/>
                </a:solidFill>
                <a:latin typeface="Times New Roman" pitchFamily="18" charset="0"/>
                <a:cs typeface="Times New Roman" pitchFamily="18" charset="0"/>
              </a:rPr>
              <a:t>Колганская</a:t>
            </a:r>
            <a:r>
              <a:rPr lang="ru-RU" b="1" dirty="0" smtClean="0">
                <a:solidFill>
                  <a:srgbClr val="FFFF00"/>
                </a:solidFill>
                <a:latin typeface="Times New Roman" pitchFamily="18" charset="0"/>
                <a:cs typeface="Times New Roman" pitchFamily="18" charset="0"/>
              </a:rPr>
              <a:t>» – сломана в 1937 г. Была из красного кирпича. </a:t>
            </a:r>
          </a:p>
          <a:p>
            <a:pPr marL="342900" indent="-342900"/>
            <a:r>
              <a:rPr lang="ru-RU" b="1" dirty="0" err="1" smtClean="0">
                <a:solidFill>
                  <a:srgbClr val="FFFF00"/>
                </a:solidFill>
                <a:latin typeface="Times New Roman" pitchFamily="18" charset="0"/>
                <a:cs typeface="Times New Roman" pitchFamily="18" charset="0"/>
              </a:rPr>
              <a:t>Издавно</a:t>
            </a:r>
            <a:r>
              <a:rPr lang="ru-RU" b="1" dirty="0" smtClean="0">
                <a:solidFill>
                  <a:srgbClr val="FFFF00"/>
                </a:solidFill>
                <a:latin typeface="Times New Roman" pitchFamily="18" charset="0"/>
                <a:cs typeface="Times New Roman" pitchFamily="18" charset="0"/>
              </a:rPr>
              <a:t> село наше славилось церквями. Здесь были первые по красоте своей храмы. Каждое воскресенье после обряда богослужения начинались занятия в церковно-приходской школе. Учеников не делили на классы, даже не брался в расчет возраст, учились все, кто желал получить знания. Кроме чистописания и счета обязательным предметом был Закон Божий. Если в обучении других наук делали хоть какие-то поблажки, то незнание Закона Божьего приводило к тому, что неуспевающих прихожан били розгами.</a:t>
            </a:r>
            <a:endParaRPr lang="ru-RU" b="1" dirty="0">
              <a:solidFill>
                <a:srgbClr val="FFFF00"/>
              </a:solidFill>
              <a:latin typeface="Times New Roman" pitchFamily="18" charset="0"/>
              <a:cs typeface="Times New Roman" pitchFamily="18" charset="0"/>
            </a:endParaRPr>
          </a:p>
        </p:txBody>
      </p:sp>
      <p:pic>
        <p:nvPicPr>
          <p:cNvPr id="5" name="Рисунок 4" descr="img070.jpg"/>
          <p:cNvPicPr>
            <a:picLocks noChangeAspect="1"/>
          </p:cNvPicPr>
          <p:nvPr/>
        </p:nvPicPr>
        <p:blipFill>
          <a:blip r:embed="rId3" cstate="print"/>
          <a:stretch>
            <a:fillRect/>
          </a:stretch>
        </p:blipFill>
        <p:spPr>
          <a:xfrm>
            <a:off x="4860032" y="2492896"/>
            <a:ext cx="4032448" cy="3024336"/>
          </a:xfrm>
          <a:prstGeom prst="rect">
            <a:avLst/>
          </a:prstGeom>
        </p:spPr>
      </p:pic>
    </p:spTree>
  </p:cSld>
  <p:clrMapOvr>
    <a:masterClrMapping/>
  </p:clrMapOvr>
  <p:transition>
    <p:wip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descr="0_5dc90_f7962465_XL.jpeg"/>
          <p:cNvPicPr>
            <a:picLocks noChangeAspect="1"/>
          </p:cNvPicPr>
          <p:nvPr/>
        </p:nvPicPr>
        <p:blipFill>
          <a:blip r:embed="rId2" cstate="print"/>
          <a:stretch>
            <a:fillRect/>
          </a:stretch>
        </p:blipFill>
        <p:spPr>
          <a:xfrm>
            <a:off x="0" y="365760"/>
            <a:ext cx="9144000" cy="6126480"/>
          </a:xfrm>
          <a:prstGeom prst="rect">
            <a:avLst/>
          </a:prstGeom>
        </p:spPr>
      </p:pic>
      <p:sp>
        <p:nvSpPr>
          <p:cNvPr id="2" name="Заголовок 1"/>
          <p:cNvSpPr>
            <a:spLocks noGrp="1"/>
          </p:cNvSpPr>
          <p:nvPr>
            <p:ph type="title"/>
          </p:nvPr>
        </p:nvSpPr>
        <p:spPr>
          <a:xfrm>
            <a:off x="457200" y="274638"/>
            <a:ext cx="8229600" cy="1066130"/>
          </a:xfrm>
        </p:spPr>
        <p:txBody>
          <a:bodyPr>
            <a:normAutofit/>
          </a:bodyPr>
          <a:lstStyle/>
          <a:p>
            <a:r>
              <a:rPr lang="ru-RU" sz="1600" b="1" u="sng" dirty="0" smtClean="0">
                <a:solidFill>
                  <a:srgbClr val="C00000"/>
                </a:solidFill>
                <a:latin typeface="Times New Roman" pitchFamily="18" charset="0"/>
                <a:cs typeface="Times New Roman" pitchFamily="18" charset="0"/>
              </a:rPr>
              <a:t>ИЗ РЕВОЛЮЦИОННОГО ПРОШЛОГО</a:t>
            </a:r>
            <a:endParaRPr lang="ru-RU" sz="1600" b="1" u="sng" dirty="0">
              <a:solidFill>
                <a:srgbClr val="C00000"/>
              </a:solidFill>
              <a:latin typeface="Times New Roman" pitchFamily="18" charset="0"/>
              <a:cs typeface="Times New Roman" pitchFamily="18" charset="0"/>
            </a:endParaRPr>
          </a:p>
        </p:txBody>
      </p:sp>
      <p:sp>
        <p:nvSpPr>
          <p:cNvPr id="3" name="Содержимое 2"/>
          <p:cNvSpPr>
            <a:spLocks noGrp="1"/>
          </p:cNvSpPr>
          <p:nvPr>
            <p:ph idx="1"/>
          </p:nvPr>
        </p:nvSpPr>
        <p:spPr>
          <a:xfrm>
            <a:off x="457200" y="1600200"/>
            <a:ext cx="8435280" cy="4709120"/>
          </a:xfrm>
        </p:spPr>
        <p:txBody>
          <a:bodyPr>
            <a:normAutofit/>
          </a:bodyPr>
          <a:lstStyle/>
          <a:p>
            <a:pPr>
              <a:buNone/>
            </a:pPr>
            <a:r>
              <a:rPr lang="ru-RU" sz="1400" b="1" dirty="0" smtClean="0">
                <a:solidFill>
                  <a:srgbClr val="FFFF00"/>
                </a:solidFill>
                <a:latin typeface="Times New Roman" pitchFamily="18" charset="0"/>
                <a:cs typeface="Times New Roman" pitchFamily="18" charset="0"/>
              </a:rPr>
              <a:t>Постоянное закабаление вызвало возмущение в среде крестьян, которые иногда заканчивались вооруженными столкновениями. Революция 1905 – 1907 годов втянула крестьян села в революционную борьбу против произвола и насилия царских властей.</a:t>
            </a:r>
          </a:p>
          <a:p>
            <a:pPr>
              <a:buNone/>
            </a:pPr>
            <a:r>
              <a:rPr lang="ru-RU" sz="1400" b="1" dirty="0" smtClean="0">
                <a:solidFill>
                  <a:srgbClr val="FFFF00"/>
                </a:solidFill>
                <a:latin typeface="Times New Roman" pitchFamily="18" charset="0"/>
                <a:cs typeface="Times New Roman" pitchFamily="18" charset="0"/>
              </a:rPr>
              <a:t>В августе 1906 года приезжими агитаторами был убит становой пристав </a:t>
            </a:r>
            <a:r>
              <a:rPr lang="ru-RU" sz="1400" b="1" dirty="0" err="1" smtClean="0">
                <a:solidFill>
                  <a:srgbClr val="FFFF00"/>
                </a:solidFill>
                <a:latin typeface="Times New Roman" pitchFamily="18" charset="0"/>
                <a:cs typeface="Times New Roman" pitchFamily="18" charset="0"/>
              </a:rPr>
              <a:t>Авгатов</a:t>
            </a:r>
            <a:r>
              <a:rPr lang="ru-RU" sz="1400" b="1" dirty="0" smtClean="0">
                <a:solidFill>
                  <a:srgbClr val="FFFF00"/>
                </a:solidFill>
                <a:latin typeface="Times New Roman" pitchFamily="18" charset="0"/>
                <a:cs typeface="Times New Roman" pitchFamily="18" charset="0"/>
              </a:rPr>
              <a:t>. После его убийства в село была введена стража. Крестьяне собрали сход, на котором постановили удалить из села стражу. Само собой разумеется, никто и не собирался выполнять волю крестьян. Тогда крестьяне стали готовиться к вооруженному выступлению. Об этом свидетельствует рапорт старшего стражника помощнику Терского областного жандармского управления. В рапорте старший стражник просил разрешить им удалиться из села, так как оставаться здесь им опасно… « Жители села, - сообщил он, - собираются группами, порицают правительство, требуют немедленного ухода стражников, иначе угрожают лишить их жизни, не продают продукты. По селениям организуются боевые дружины, вооруженные револьверами». Здесь же стражник заверял свое начальство, что в случае нападения </a:t>
            </a:r>
            <a:r>
              <a:rPr lang="ru-RU" sz="1400" b="1" dirty="0" err="1" smtClean="0">
                <a:solidFill>
                  <a:srgbClr val="FFFF00"/>
                </a:solidFill>
                <a:latin typeface="Times New Roman" pitchFamily="18" charset="0"/>
                <a:cs typeface="Times New Roman" pitchFamily="18" charset="0"/>
              </a:rPr>
              <a:t>кугультинцев</a:t>
            </a:r>
            <a:r>
              <a:rPr lang="ru-RU" sz="1400" b="1" dirty="0" smtClean="0">
                <a:solidFill>
                  <a:srgbClr val="FFFF00"/>
                </a:solidFill>
                <a:latin typeface="Times New Roman" pitchFamily="18" charset="0"/>
                <a:cs typeface="Times New Roman" pitchFamily="18" charset="0"/>
              </a:rPr>
              <a:t>, они будут давать ружейный огонь.  </a:t>
            </a:r>
            <a:endParaRPr lang="ru-RU" sz="1400" b="1" dirty="0">
              <a:solidFill>
                <a:srgbClr val="FFFF00"/>
              </a:solidFill>
              <a:latin typeface="Times New Roman" pitchFamily="18" charset="0"/>
              <a:cs typeface="Times New Roman" pitchFamily="18" charset="0"/>
            </a:endParaRPr>
          </a:p>
        </p:txBody>
      </p:sp>
    </p:spTree>
  </p:cSld>
  <p:clrMapOvr>
    <a:masterClrMapping/>
  </p:clrMapOvr>
  <p:transition>
    <p:wheel spokes="8"/>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descr="101419408.jpg"/>
          <p:cNvPicPr>
            <a:picLocks noChangeAspect="1"/>
          </p:cNvPicPr>
          <p:nvPr/>
        </p:nvPicPr>
        <p:blipFill>
          <a:blip r:embed="rId2" cstate="print"/>
          <a:stretch>
            <a:fillRect/>
          </a:stretch>
        </p:blipFill>
        <p:spPr>
          <a:xfrm>
            <a:off x="0" y="0"/>
            <a:ext cx="9144000" cy="6858000"/>
          </a:xfrm>
          <a:prstGeom prst="rect">
            <a:avLst/>
          </a:prstGeom>
        </p:spPr>
      </p:pic>
      <p:sp>
        <p:nvSpPr>
          <p:cNvPr id="3" name="Содержимое 2"/>
          <p:cNvSpPr>
            <a:spLocks noGrp="1"/>
          </p:cNvSpPr>
          <p:nvPr>
            <p:ph idx="1"/>
          </p:nvPr>
        </p:nvSpPr>
        <p:spPr>
          <a:xfrm>
            <a:off x="251520" y="188640"/>
            <a:ext cx="8568952" cy="6336704"/>
          </a:xfrm>
        </p:spPr>
        <p:txBody>
          <a:bodyPr>
            <a:normAutofit/>
          </a:bodyPr>
          <a:lstStyle/>
          <a:p>
            <a:pPr>
              <a:buNone/>
            </a:pPr>
            <a:r>
              <a:rPr lang="ru-RU" sz="1400" b="1" dirty="0" smtClean="0">
                <a:latin typeface="Times New Roman" pitchFamily="18" charset="0"/>
                <a:cs typeface="Times New Roman" pitchFamily="18" charset="0"/>
              </a:rPr>
              <a:t>Первая мировая война сильно подорвала крестьянские хозяйства, многие из них лишились рабочих рук и рабочего скота, положение народа еще больше ухудшилось.</a:t>
            </a:r>
          </a:p>
          <a:p>
            <a:pPr>
              <a:buNone/>
            </a:pPr>
            <a:r>
              <a:rPr lang="ru-RU" sz="1400" b="1" dirty="0" smtClean="0">
                <a:latin typeface="Times New Roman" pitchFamily="18" charset="0"/>
                <a:cs typeface="Times New Roman" pitchFamily="18" charset="0"/>
              </a:rPr>
              <a:t>Выход из этого тупика принесла Великая Октябрьская Социалистическая революция. Весть о ее победе была встречена с большой радостью. И в селе Кугульта в январе 1918 года власть перешла в руки народа. Местный сельский совет энергично взялся за проведение в жизнь большевистских мероприятий. Были конфискованы имущество и капитал зажиточного населения села, при сельском Совете создана военная секция, которая сформировала его. Первым председателем </a:t>
            </a:r>
            <a:r>
              <a:rPr lang="ru-RU" sz="1400" b="1" dirty="0" err="1" smtClean="0">
                <a:latin typeface="Times New Roman" pitchFamily="18" charset="0"/>
                <a:cs typeface="Times New Roman" pitchFamily="18" charset="0"/>
              </a:rPr>
              <a:t>Кугультинского</a:t>
            </a:r>
            <a:r>
              <a:rPr lang="ru-RU" sz="1400" b="1" dirty="0" smtClean="0">
                <a:latin typeface="Times New Roman" pitchFamily="18" charset="0"/>
                <a:cs typeface="Times New Roman" pitchFamily="18" charset="0"/>
              </a:rPr>
              <a:t> сельского Совета был И.А. Москвитин, повешенный белогвардейцами в мае 1919 года.</a:t>
            </a:r>
          </a:p>
          <a:p>
            <a:pPr>
              <a:buNone/>
            </a:pPr>
            <a:r>
              <a:rPr lang="ru-RU" sz="1400" b="1" dirty="0" smtClean="0">
                <a:latin typeface="Times New Roman" pitchFamily="18" charset="0"/>
                <a:cs typeface="Times New Roman" pitchFamily="18" charset="0"/>
              </a:rPr>
              <a:t>Но Советская власть в селе просуществовала недолго. В июне 1918 года белогвардейский отряд полковника </a:t>
            </a:r>
            <a:r>
              <a:rPr lang="ru-RU" sz="1400" b="1" dirty="0" err="1" smtClean="0">
                <a:latin typeface="Times New Roman" pitchFamily="18" charset="0"/>
                <a:cs typeface="Times New Roman" pitchFamily="18" charset="0"/>
              </a:rPr>
              <a:t>Шкуро</a:t>
            </a:r>
            <a:r>
              <a:rPr lang="ru-RU" sz="1400" b="1" dirty="0" smtClean="0">
                <a:latin typeface="Times New Roman" pitchFamily="18" charset="0"/>
                <a:cs typeface="Times New Roman" pitchFamily="18" charset="0"/>
              </a:rPr>
              <a:t>, разбив отряд местной охраны, вступил в село Кугульту. Палачи из отряда </a:t>
            </a:r>
            <a:r>
              <a:rPr lang="ru-RU" sz="1400" b="1" dirty="0" err="1" smtClean="0">
                <a:latin typeface="Times New Roman" pitchFamily="18" charset="0"/>
                <a:cs typeface="Times New Roman" pitchFamily="18" charset="0"/>
              </a:rPr>
              <a:t>Шкуро</a:t>
            </a:r>
            <a:r>
              <a:rPr lang="ru-RU" sz="1400" b="1" dirty="0" smtClean="0">
                <a:latin typeface="Times New Roman" pitchFamily="18" charset="0"/>
                <a:cs typeface="Times New Roman" pitchFamily="18" charset="0"/>
              </a:rPr>
              <a:t> повесили случайно находившегося здесь </a:t>
            </a:r>
            <a:r>
              <a:rPr lang="ru-RU" sz="1400" b="1" dirty="0" err="1" smtClean="0">
                <a:latin typeface="Times New Roman" pitchFamily="18" charset="0"/>
                <a:cs typeface="Times New Roman" pitchFamily="18" charset="0"/>
              </a:rPr>
              <a:t>губвоенкомата</a:t>
            </a:r>
            <a:r>
              <a:rPr lang="ru-RU" sz="1400" b="1" dirty="0" smtClean="0">
                <a:latin typeface="Times New Roman" pitchFamily="18" charset="0"/>
                <a:cs typeface="Times New Roman" pitchFamily="18" charset="0"/>
              </a:rPr>
              <a:t> Я.Г. Петрова и председателя местного ревкома Д. </a:t>
            </a:r>
            <a:r>
              <a:rPr lang="ru-RU" sz="1400" b="1" dirty="0" err="1" smtClean="0">
                <a:latin typeface="Times New Roman" pitchFamily="18" charset="0"/>
                <a:cs typeface="Times New Roman" pitchFamily="18" charset="0"/>
              </a:rPr>
              <a:t>Синиченко</a:t>
            </a:r>
            <a:r>
              <a:rPr lang="ru-RU" sz="1400" b="1" dirty="0" smtClean="0">
                <a:latin typeface="Times New Roman" pitchFamily="18" charset="0"/>
                <a:cs typeface="Times New Roman" pitchFamily="18" charset="0"/>
              </a:rPr>
              <a:t>, установили старые порядки. Однако торжествовать им не пришлось. В октябре 1918 года войсками </a:t>
            </a:r>
            <a:r>
              <a:rPr lang="ru-RU" sz="1400" b="1" dirty="0" err="1" smtClean="0">
                <a:latin typeface="Times New Roman" pitchFamily="18" charset="0"/>
                <a:cs typeface="Times New Roman" pitchFamily="18" charset="0"/>
              </a:rPr>
              <a:t>Северо-Кавказской</a:t>
            </a:r>
            <a:r>
              <a:rPr lang="ru-RU" sz="1400" b="1" dirty="0" smtClean="0">
                <a:latin typeface="Times New Roman" pitchFamily="18" charset="0"/>
                <a:cs typeface="Times New Roman" pitchFamily="18" charset="0"/>
              </a:rPr>
              <a:t> дивизии Кугульта вновь была освобождена, хотя военные действия на Ставрополье продолжались до начала 1920 г. </a:t>
            </a:r>
          </a:p>
          <a:p>
            <a:pPr>
              <a:buNone/>
            </a:pPr>
            <a:r>
              <a:rPr lang="ru-RU" sz="1400" b="1" dirty="0" smtClean="0">
                <a:latin typeface="Times New Roman" pitchFamily="18" charset="0"/>
                <a:cs typeface="Times New Roman" pitchFamily="18" charset="0"/>
              </a:rPr>
              <a:t>В великой борьбе против внутренней и иностранной </a:t>
            </a:r>
            <a:r>
              <a:rPr lang="ru-RU" sz="1400" b="1" dirty="0" err="1" smtClean="0">
                <a:latin typeface="Times New Roman" pitchFamily="18" charset="0"/>
                <a:cs typeface="Times New Roman" pitchFamily="18" charset="0"/>
              </a:rPr>
              <a:t>контреволюции</a:t>
            </a:r>
            <a:r>
              <a:rPr lang="ru-RU" sz="1400" b="1" dirty="0" smtClean="0">
                <a:latin typeface="Times New Roman" pitchFamily="18" charset="0"/>
                <a:cs typeface="Times New Roman" pitchFamily="18" charset="0"/>
              </a:rPr>
              <a:t> особая заслуга принадлежит партизанам и партизанкам, в рядах которых находились и сотни жителей села Кугульта. Храбро сражались в партизанских отрядах наши земляки: Василий </a:t>
            </a:r>
            <a:r>
              <a:rPr lang="ru-RU" sz="1400" b="1" dirty="0" err="1" smtClean="0">
                <a:latin typeface="Times New Roman" pitchFamily="18" charset="0"/>
                <a:cs typeface="Times New Roman" pitchFamily="18" charset="0"/>
              </a:rPr>
              <a:t>Миронович</a:t>
            </a:r>
            <a:r>
              <a:rPr lang="ru-RU" sz="1400" b="1" dirty="0" smtClean="0">
                <a:latin typeface="Times New Roman" pitchFamily="18" charset="0"/>
                <a:cs typeface="Times New Roman" pitchFamily="18" charset="0"/>
              </a:rPr>
              <a:t> Марченко, Василий Игнатьевич </a:t>
            </a:r>
            <a:r>
              <a:rPr lang="ru-RU" sz="1400" b="1" dirty="0" err="1" smtClean="0">
                <a:latin typeface="Times New Roman" pitchFamily="18" charset="0"/>
                <a:cs typeface="Times New Roman" pitchFamily="18" charset="0"/>
              </a:rPr>
              <a:t>Косоговенко</a:t>
            </a:r>
            <a:r>
              <a:rPr lang="ru-RU" sz="1400" b="1" dirty="0" smtClean="0">
                <a:latin typeface="Times New Roman" pitchFamily="18" charset="0"/>
                <a:cs typeface="Times New Roman" pitchFamily="18" charset="0"/>
              </a:rPr>
              <a:t>, Петр Ефимович </a:t>
            </a:r>
            <a:r>
              <a:rPr lang="ru-RU" sz="1400" b="1" dirty="0" err="1" smtClean="0">
                <a:latin typeface="Times New Roman" pitchFamily="18" charset="0"/>
                <a:cs typeface="Times New Roman" pitchFamily="18" charset="0"/>
              </a:rPr>
              <a:t>Демьяненко</a:t>
            </a:r>
            <a:r>
              <a:rPr lang="ru-RU" sz="1400" b="1" dirty="0" smtClean="0">
                <a:latin typeface="Times New Roman" pitchFamily="18" charset="0"/>
                <a:cs typeface="Times New Roman" pitchFamily="18" charset="0"/>
              </a:rPr>
              <a:t>, Яков Иванович </a:t>
            </a:r>
            <a:r>
              <a:rPr lang="ru-RU" sz="1400" b="1" dirty="0" err="1" smtClean="0">
                <a:latin typeface="Times New Roman" pitchFamily="18" charset="0"/>
                <a:cs typeface="Times New Roman" pitchFamily="18" charset="0"/>
              </a:rPr>
              <a:t>Филипенко</a:t>
            </a:r>
            <a:r>
              <a:rPr lang="ru-RU" sz="1400" b="1" dirty="0" smtClean="0">
                <a:latin typeface="Times New Roman" pitchFamily="18" charset="0"/>
                <a:cs typeface="Times New Roman" pitchFamily="18" charset="0"/>
              </a:rPr>
              <a:t> и другие.</a:t>
            </a:r>
          </a:p>
          <a:p>
            <a:pPr>
              <a:buNone/>
            </a:pPr>
            <a:r>
              <a:rPr lang="ru-RU" sz="1400" b="1" dirty="0" smtClean="0">
                <a:latin typeface="Times New Roman" pitchFamily="18" charset="0"/>
                <a:cs typeface="Times New Roman" pitchFamily="18" charset="0"/>
              </a:rPr>
              <a:t>С первых дней существования Советской власти жители села активно поддерживали все мероприятия, проводимые большевистской партией и советским правительством. </a:t>
            </a:r>
          </a:p>
          <a:p>
            <a:pPr>
              <a:buNone/>
            </a:pPr>
            <a:r>
              <a:rPr lang="ru-RU" sz="1400" b="1" dirty="0" smtClean="0">
                <a:latin typeface="Times New Roman" pitchFamily="18" charset="0"/>
                <a:cs typeface="Times New Roman" pitchFamily="18" charset="0"/>
              </a:rPr>
              <a:t>Так, 13 октября 1920 года губернская газета «За власть Советов» сообщала: … В селе Кугульта продразверстка выполнена полностью… Коммунистическая ячейка и исполком селе принимают меры к засеву в этом году 11 тысяч десятин озимой пшеницы». </a:t>
            </a:r>
          </a:p>
          <a:p>
            <a:pPr>
              <a:buNone/>
            </a:pPr>
            <a:endParaRPr lang="ru-RU" sz="1400" b="1" dirty="0">
              <a:latin typeface="Times New Roman" pitchFamily="18" charset="0"/>
              <a:cs typeface="Times New Roman" pitchFamily="18" charset="0"/>
            </a:endParaRPr>
          </a:p>
        </p:txBody>
      </p:sp>
    </p:spTree>
  </p:cSld>
  <p:clrMapOvr>
    <a:masterClrMapping/>
  </p:clrMapOvr>
  <p:transition>
    <p:wedg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descr="i (2).jpg"/>
          <p:cNvPicPr>
            <a:picLocks noChangeAspect="1"/>
          </p:cNvPicPr>
          <p:nvPr/>
        </p:nvPicPr>
        <p:blipFill>
          <a:blip r:embed="rId2" cstate="print"/>
          <a:stretch>
            <a:fillRect/>
          </a:stretch>
        </p:blipFill>
        <p:spPr>
          <a:xfrm>
            <a:off x="0" y="0"/>
            <a:ext cx="9143999" cy="6858000"/>
          </a:xfrm>
          <a:prstGeom prst="rect">
            <a:avLst/>
          </a:prstGeom>
        </p:spPr>
      </p:pic>
      <p:sp>
        <p:nvSpPr>
          <p:cNvPr id="2" name="Заголовок 1"/>
          <p:cNvSpPr>
            <a:spLocks noGrp="1"/>
          </p:cNvSpPr>
          <p:nvPr>
            <p:ph type="title"/>
          </p:nvPr>
        </p:nvSpPr>
        <p:spPr>
          <a:xfrm>
            <a:off x="467544" y="260648"/>
            <a:ext cx="8229600" cy="1224136"/>
          </a:xfrm>
        </p:spPr>
        <p:txBody>
          <a:bodyPr>
            <a:normAutofit fontScale="90000"/>
          </a:bodyPr>
          <a:lstStyle/>
          <a:p>
            <a:r>
              <a:rPr lang="ru-RU" sz="2400" b="1" dirty="0" smtClean="0">
                <a:solidFill>
                  <a:srgbClr val="FF0000"/>
                </a:solidFill>
                <a:latin typeface="Times New Roman" pitchFamily="18" charset="0"/>
                <a:cs typeface="Times New Roman" pitchFamily="18" charset="0"/>
              </a:rPr>
              <a:t>ФОМА ШПАК </a:t>
            </a:r>
            <a:r>
              <a:rPr lang="ru-RU" sz="2400" b="1" dirty="0" smtClean="0">
                <a:latin typeface="Times New Roman" pitchFamily="18" charset="0"/>
                <a:cs typeface="Times New Roman" pitchFamily="18" charset="0"/>
              </a:rPr>
              <a:t>– легендарный герой гражданской войны </a:t>
            </a:r>
            <a:br>
              <a:rPr lang="ru-RU" sz="2400" b="1" dirty="0" smtClean="0">
                <a:latin typeface="Times New Roman" pitchFamily="18" charset="0"/>
                <a:cs typeface="Times New Roman" pitchFamily="18" charset="0"/>
              </a:rPr>
            </a:br>
            <a:r>
              <a:rPr lang="ru-RU" sz="1600" b="1" dirty="0" smtClean="0">
                <a:latin typeface="Times New Roman" pitchFamily="18" charset="0"/>
                <a:cs typeface="Times New Roman" pitchFamily="18" charset="0"/>
              </a:rPr>
              <a:t>(историческая справка)</a:t>
            </a:r>
            <a:r>
              <a:rPr lang="ru-RU" b="1" dirty="0" smtClean="0"/>
              <a:t/>
            </a:r>
            <a:br>
              <a:rPr lang="ru-RU" b="1" dirty="0" smtClean="0"/>
            </a:br>
            <a:endParaRPr lang="ru-RU" b="1" dirty="0"/>
          </a:p>
        </p:txBody>
      </p:sp>
      <p:sp>
        <p:nvSpPr>
          <p:cNvPr id="3" name="Содержимое 2"/>
          <p:cNvSpPr>
            <a:spLocks noGrp="1"/>
          </p:cNvSpPr>
          <p:nvPr>
            <p:ph idx="1"/>
          </p:nvPr>
        </p:nvSpPr>
        <p:spPr>
          <a:xfrm>
            <a:off x="457200" y="1412776"/>
            <a:ext cx="8229600" cy="5040560"/>
          </a:xfrm>
        </p:spPr>
        <p:txBody>
          <a:bodyPr>
            <a:normAutofit/>
          </a:bodyPr>
          <a:lstStyle/>
          <a:p>
            <a:pPr>
              <a:buNone/>
            </a:pPr>
            <a:endParaRPr lang="ru-RU" sz="1400" b="1" dirty="0" smtClean="0">
              <a:latin typeface="Times New Roman" pitchFamily="18" charset="0"/>
              <a:cs typeface="Times New Roman" pitchFamily="18" charset="0"/>
            </a:endParaRPr>
          </a:p>
          <a:p>
            <a:pPr>
              <a:buNone/>
            </a:pPr>
            <a:r>
              <a:rPr lang="ru-RU" sz="1400" b="1" dirty="0" smtClean="0">
                <a:latin typeface="Times New Roman" pitchFamily="18" charset="0"/>
                <a:cs typeface="Times New Roman" pitchFamily="18" charset="0"/>
              </a:rPr>
              <a:t>В 1888 году  в бедной семье крестьянина Григория Шпака села Ново-Павловского (ныне Краснодарского края) родился еще один мальчик, которого назвали Фомой, а всего в семье было шестеро детей. Всем им, как только подрастали, приходилось идти батрачить к местным богатеям: нужда их гнала туда. </a:t>
            </a:r>
          </a:p>
          <a:p>
            <a:pPr>
              <a:buNone/>
            </a:pPr>
            <a:r>
              <a:rPr lang="ru-RU" sz="1400" b="1" dirty="0" smtClean="0">
                <a:latin typeface="Times New Roman" pitchFamily="18" charset="0"/>
                <a:cs typeface="Times New Roman" pitchFamily="18" charset="0"/>
              </a:rPr>
              <a:t>Фома рос бойким и сообразительным парнем. Когда ему исполнилось 22 года, его призвали в армию. До 1914 года служил в артиллерийском дивизионе в Тбилиси. Но вот началась первая мировая война, развязанная империалистическими кликами Германии, России, Англии и Франции, и Фома Шпак вместе с дивизионом был отправлен на Западный фронт.</a:t>
            </a:r>
          </a:p>
          <a:p>
            <a:pPr>
              <a:buNone/>
            </a:pPr>
            <a:r>
              <a:rPr lang="ru-RU" sz="1400" b="1" dirty="0" smtClean="0">
                <a:latin typeface="Times New Roman" pitchFamily="18" charset="0"/>
                <a:cs typeface="Times New Roman" pitchFamily="18" charset="0"/>
              </a:rPr>
              <a:t>В боях на фронтах войны Ф.Г. Шпак показал свои незаурядные способности в знании артиллерийского дела.</a:t>
            </a:r>
            <a:endParaRPr lang="ru-RU" sz="1400" b="1" dirty="0">
              <a:latin typeface="Times New Roman" pitchFamily="18" charset="0"/>
              <a:cs typeface="Times New Roman" pitchFamily="18" charset="0"/>
            </a:endParaRPr>
          </a:p>
        </p:txBody>
      </p:sp>
    </p:spTree>
  </p:cSld>
  <p:clrMapOvr>
    <a:masterClrMapping/>
  </p:clrMapOvr>
  <p:transition>
    <p:blinds dir="vert"/>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Рисунок 6" descr="0017-021-Verbljuzhja-koljuchka.jpg"/>
          <p:cNvPicPr>
            <a:picLocks noChangeAspect="1"/>
          </p:cNvPicPr>
          <p:nvPr/>
        </p:nvPicPr>
        <p:blipFill>
          <a:blip r:embed="rId2" cstate="print"/>
          <a:stretch>
            <a:fillRect/>
          </a:stretch>
        </p:blipFill>
        <p:spPr>
          <a:xfrm>
            <a:off x="0" y="0"/>
            <a:ext cx="9144000" cy="6858000"/>
          </a:xfrm>
          <a:prstGeom prst="rect">
            <a:avLst/>
          </a:prstGeom>
        </p:spPr>
      </p:pic>
      <p:sp>
        <p:nvSpPr>
          <p:cNvPr id="3" name="Содержимое 2"/>
          <p:cNvSpPr>
            <a:spLocks noGrp="1"/>
          </p:cNvSpPr>
          <p:nvPr>
            <p:ph idx="1"/>
          </p:nvPr>
        </p:nvSpPr>
        <p:spPr>
          <a:xfrm>
            <a:off x="457200" y="188640"/>
            <a:ext cx="8229600" cy="6336704"/>
          </a:xfrm>
        </p:spPr>
        <p:txBody>
          <a:bodyPr>
            <a:normAutofit/>
          </a:bodyPr>
          <a:lstStyle/>
          <a:p>
            <a:pPr>
              <a:buNone/>
            </a:pPr>
            <a:r>
              <a:rPr lang="ru-RU" sz="1400" b="1" dirty="0" smtClean="0">
                <a:solidFill>
                  <a:schemeClr val="tx1">
                    <a:lumMod val="95000"/>
                    <a:lumOff val="5000"/>
                  </a:schemeClr>
                </a:solidFill>
                <a:latin typeface="Times New Roman" pitchFamily="18" charset="0"/>
                <a:cs typeface="Times New Roman" pitchFamily="18" charset="0"/>
              </a:rPr>
              <a:t>Командиром организовавшегося отряда избрали Ф.Г. Шпака. Большая часть бойцов отряда была вооружена винтовками, принесенными с фронта. Нашлось даже несколько пулеметов, которые были установлены на тачанках. </a:t>
            </a:r>
          </a:p>
          <a:p>
            <a:pPr>
              <a:buNone/>
            </a:pPr>
            <a:r>
              <a:rPr lang="ru-RU" sz="1400" b="1" dirty="0" smtClean="0">
                <a:solidFill>
                  <a:schemeClr val="tx1">
                    <a:lumMod val="95000"/>
                    <a:lumOff val="5000"/>
                  </a:schemeClr>
                </a:solidFill>
                <a:latin typeface="Times New Roman" pitchFamily="18" charset="0"/>
                <a:cs typeface="Times New Roman" pitchFamily="18" charset="0"/>
              </a:rPr>
              <a:t>Свой отряд Фома Шпак повел на Ставрополье. По пути отряд быстро наполнялся новыми бойцами. В Ставрополе Фома Григорьевич всю свою неустрашимую энергию направил на формирование красногвардейских отрядов для пополнения войск </a:t>
            </a:r>
            <a:r>
              <a:rPr lang="ru-RU" sz="1400" b="1" dirty="0" err="1" smtClean="0">
                <a:solidFill>
                  <a:schemeClr val="tx1">
                    <a:lumMod val="95000"/>
                    <a:lumOff val="5000"/>
                  </a:schemeClr>
                </a:solidFill>
                <a:latin typeface="Times New Roman" pitchFamily="18" charset="0"/>
                <a:cs typeface="Times New Roman" pitchFamily="18" charset="0"/>
              </a:rPr>
              <a:t>Медвежинского</a:t>
            </a:r>
            <a:r>
              <a:rPr lang="ru-RU" sz="1400" b="1" dirty="0" smtClean="0">
                <a:solidFill>
                  <a:schemeClr val="tx1">
                    <a:lumMod val="95000"/>
                    <a:lumOff val="5000"/>
                  </a:schemeClr>
                </a:solidFill>
                <a:latin typeface="Times New Roman" pitchFamily="18" charset="0"/>
                <a:cs typeface="Times New Roman" pitchFamily="18" charset="0"/>
              </a:rPr>
              <a:t> фронта. Одновременно Фома Шпак продолжал укомплектовывать и обучать свой отряд, готовя его к тяжелым боям. Это была небольшая, но хорошо вооруженная боевая единица. По приказанию военного комиссара Ставропольской губернии т. Морозова этому отряду были переданы 13 грузовых автомашин. На них были установлены пулеметы и легкая артиллерия.</a:t>
            </a:r>
          </a:p>
          <a:p>
            <a:pPr>
              <a:buNone/>
            </a:pPr>
            <a:r>
              <a:rPr lang="ru-RU" sz="1400" b="1" dirty="0" smtClean="0">
                <a:solidFill>
                  <a:schemeClr val="tx1">
                    <a:lumMod val="95000"/>
                    <a:lumOff val="5000"/>
                  </a:schemeClr>
                </a:solidFill>
                <a:latin typeface="Times New Roman" pitchFamily="18" charset="0"/>
                <a:cs typeface="Times New Roman" pitchFamily="18" charset="0"/>
              </a:rPr>
              <a:t>Ранней весной 1918 года отряд под командованием Ф.Г. Шпака выехал на фронт. Вскоре слава о боевых подвигах этого отряда разнеслась по всему Ставрополью. Все приказы командования из Ставрополя Фома Григорьевич выполнял быстро, нанося белогвардейцам большие потери. </a:t>
            </a:r>
          </a:p>
          <a:p>
            <a:pPr>
              <a:buNone/>
            </a:pPr>
            <a:r>
              <a:rPr lang="ru-RU" sz="1400" b="1" dirty="0" smtClean="0">
                <a:solidFill>
                  <a:schemeClr val="tx1">
                    <a:lumMod val="95000"/>
                    <a:lumOff val="5000"/>
                  </a:schemeClr>
                </a:solidFill>
                <a:latin typeface="Times New Roman" pitchFamily="18" charset="0"/>
                <a:cs typeface="Times New Roman" pitchFamily="18" charset="0"/>
              </a:rPr>
              <a:t> Он был полковым разведчиком. Снаряды, выпускаемые русскими солдатами по данным разведчика Шпака, всегда точно ложились в цель. За беззаветную храбрость и удаль в боях Фома Шпак был награжден всеми четырьмя георгиевскими крестами и произведен в </a:t>
            </a:r>
            <a:r>
              <a:rPr lang="ru-RU" sz="1400" b="1" dirty="0" err="1" smtClean="0">
                <a:solidFill>
                  <a:schemeClr val="tx1">
                    <a:lumMod val="95000"/>
                    <a:lumOff val="5000"/>
                  </a:schemeClr>
                </a:solidFill>
                <a:latin typeface="Times New Roman" pitchFamily="18" charset="0"/>
                <a:cs typeface="Times New Roman" pitchFamily="18" charset="0"/>
              </a:rPr>
              <a:t>унтерофицеры</a:t>
            </a:r>
            <a:r>
              <a:rPr lang="ru-RU" sz="1400" b="1" dirty="0" smtClean="0">
                <a:solidFill>
                  <a:schemeClr val="tx1">
                    <a:lumMod val="95000"/>
                    <a:lumOff val="5000"/>
                  </a:schemeClr>
                </a:solidFill>
                <a:latin typeface="Times New Roman" pitchFamily="18" charset="0"/>
                <a:cs typeface="Times New Roman" pitchFamily="18" charset="0"/>
              </a:rPr>
              <a:t>.</a:t>
            </a:r>
          </a:p>
          <a:p>
            <a:pPr>
              <a:buNone/>
            </a:pPr>
            <a:r>
              <a:rPr lang="ru-RU" sz="1400" b="1" dirty="0" smtClean="0">
                <a:solidFill>
                  <a:schemeClr val="tx1">
                    <a:lumMod val="95000"/>
                    <a:lumOff val="5000"/>
                  </a:schemeClr>
                </a:solidFill>
                <a:latin typeface="Times New Roman" pitchFamily="18" charset="0"/>
                <a:cs typeface="Times New Roman" pitchFamily="18" charset="0"/>
              </a:rPr>
              <a:t>В России свершилась Великая Октябрьская революция. К власти пришел трудящийся народ. Ф.Г. Шпак вернулся  в свое родное село на Ставрополье.</a:t>
            </a:r>
          </a:p>
          <a:p>
            <a:pPr>
              <a:buNone/>
            </a:pPr>
            <a:r>
              <a:rPr lang="ru-RU" sz="1400" b="1" dirty="0" smtClean="0">
                <a:solidFill>
                  <a:schemeClr val="tx1">
                    <a:lumMod val="95000"/>
                    <a:lumOff val="5000"/>
                  </a:schemeClr>
                </a:solidFill>
                <a:latin typeface="Times New Roman" pitchFamily="18" charset="0"/>
                <a:cs typeface="Times New Roman" pitchFamily="18" charset="0"/>
              </a:rPr>
              <a:t>Но молодой Советской власти угрожала смертная опасность. С Дона на Северный Кавказ наступал со своими бандами генерал Алексеев. Зажиточная часть кубанских казаков, организовавшись в отряды, открыто выступали против Советской власти. На защиту завоеваний Октябрьской социалистической революции вставали рабочие и крестьяне. </a:t>
            </a:r>
          </a:p>
          <a:p>
            <a:pPr>
              <a:buNone/>
            </a:pPr>
            <a:r>
              <a:rPr lang="ru-RU" sz="1400" b="1" dirty="0" smtClean="0">
                <a:solidFill>
                  <a:schemeClr val="tx1">
                    <a:lumMod val="95000"/>
                    <a:lumOff val="5000"/>
                  </a:schemeClr>
                </a:solidFill>
                <a:latin typeface="Times New Roman" pitchFamily="18" charset="0"/>
                <a:cs typeface="Times New Roman" pitchFamily="18" charset="0"/>
              </a:rPr>
              <a:t>Местные органы Советской власти в </a:t>
            </a:r>
            <a:r>
              <a:rPr lang="ru-RU" sz="1400" b="1" dirty="0" err="1" smtClean="0">
                <a:solidFill>
                  <a:schemeClr val="tx1">
                    <a:lumMod val="95000"/>
                    <a:lumOff val="5000"/>
                  </a:schemeClr>
                </a:solidFill>
                <a:latin typeface="Times New Roman" pitchFamily="18" charset="0"/>
                <a:cs typeface="Times New Roman" pitchFamily="18" charset="0"/>
              </a:rPr>
              <a:t>Ново-Павловске</a:t>
            </a:r>
            <a:r>
              <a:rPr lang="ru-RU" sz="1400" b="1" dirty="0" smtClean="0">
                <a:solidFill>
                  <a:schemeClr val="tx1">
                    <a:lumMod val="95000"/>
                    <a:lumOff val="5000"/>
                  </a:schemeClr>
                </a:solidFill>
                <a:latin typeface="Times New Roman" pitchFamily="18" charset="0"/>
                <a:cs typeface="Times New Roman" pitchFamily="18" charset="0"/>
              </a:rPr>
              <a:t> созвали жителей села у помещения сельского совета. Нужно было организовать отряд для защиты Советской власти. Почти все собравшиеся изъявили желание сражаться за молодую республику.</a:t>
            </a:r>
          </a:p>
          <a:p>
            <a:pPr>
              <a:buNone/>
            </a:pPr>
            <a:endParaRPr lang="ru-RU" sz="1400" b="1" dirty="0">
              <a:latin typeface="Times New Roman" pitchFamily="18" charset="0"/>
              <a:cs typeface="Times New Roman" pitchFamily="18" charset="0"/>
            </a:endParaRPr>
          </a:p>
        </p:txBody>
      </p:sp>
    </p:spTree>
  </p:cSld>
  <p:clrMapOvr>
    <a:masterClrMapping/>
  </p:clrMapOvr>
  <p:transition>
    <p:dissolv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descr="DSCI0251-1.jpg"/>
          <p:cNvPicPr>
            <a:picLocks noChangeAspect="1"/>
          </p:cNvPicPr>
          <p:nvPr/>
        </p:nvPicPr>
        <p:blipFill>
          <a:blip r:embed="rId2" cstate="print"/>
          <a:stretch>
            <a:fillRect/>
          </a:stretch>
        </p:blipFill>
        <p:spPr>
          <a:xfrm>
            <a:off x="0" y="0"/>
            <a:ext cx="9144000" cy="6858000"/>
          </a:xfrm>
          <a:prstGeom prst="rect">
            <a:avLst/>
          </a:prstGeom>
        </p:spPr>
      </p:pic>
      <p:sp>
        <p:nvSpPr>
          <p:cNvPr id="3" name="Содержимое 2"/>
          <p:cNvSpPr>
            <a:spLocks noGrp="1"/>
          </p:cNvSpPr>
          <p:nvPr>
            <p:ph idx="1"/>
          </p:nvPr>
        </p:nvSpPr>
        <p:spPr>
          <a:xfrm>
            <a:off x="323528" y="188640"/>
            <a:ext cx="8568952" cy="6264696"/>
          </a:xfrm>
        </p:spPr>
        <p:txBody>
          <a:bodyPr>
            <a:normAutofit/>
          </a:bodyPr>
          <a:lstStyle/>
          <a:p>
            <a:pPr>
              <a:buNone/>
            </a:pPr>
            <a:r>
              <a:rPr lang="ru-RU" sz="1400" b="1" dirty="0" smtClean="0">
                <a:latin typeface="Times New Roman" pitchFamily="18" charset="0"/>
                <a:cs typeface="Times New Roman" pitchFamily="18" charset="0"/>
              </a:rPr>
              <a:t>Беззаветная преданность Шпака и его бойцов делу Коммунистической партии и Советского правительства в сочетании с отвагой и военным мастерством командира обеспечивали отряду победы всюду, где он появлялся. В боях с белогвардейцами под селами Изобильное и Птичье отряд Шпака наголову разбил во много раз превосходящего по численности противника. Сам </a:t>
            </a:r>
            <a:r>
              <a:rPr lang="ru-RU" sz="1400" b="1" dirty="0" err="1" smtClean="0">
                <a:latin typeface="Times New Roman" pitchFamily="18" charset="0"/>
                <a:cs typeface="Times New Roman" pitchFamily="18" charset="0"/>
              </a:rPr>
              <a:t>Шкуро</a:t>
            </a:r>
            <a:r>
              <a:rPr lang="ru-RU" sz="1400" b="1" dirty="0" smtClean="0">
                <a:latin typeface="Times New Roman" pitchFamily="18" charset="0"/>
                <a:cs typeface="Times New Roman" pitchFamily="18" charset="0"/>
              </a:rPr>
              <a:t> спасся лишь тем, что на мост через реку Егорлык его солдаты успели набросать борон, перевернутых вверх зубьями. Автомашины отряда Шпака остановились. </a:t>
            </a:r>
          </a:p>
          <a:p>
            <a:pPr>
              <a:buNone/>
            </a:pPr>
            <a:r>
              <a:rPr lang="ru-RU" sz="1400" b="1" dirty="0" smtClean="0">
                <a:latin typeface="Times New Roman" pitchFamily="18" charset="0"/>
                <a:cs typeface="Times New Roman" pitchFamily="18" charset="0"/>
              </a:rPr>
              <a:t>За голову Ф.Г. Шпака белыми была назначена цена 10 тысяч рублей золотом.</a:t>
            </a:r>
          </a:p>
          <a:p>
            <a:pPr>
              <a:buNone/>
            </a:pPr>
            <a:r>
              <a:rPr lang="ru-RU" sz="1400" b="1" dirty="0" smtClean="0">
                <a:latin typeface="Times New Roman" pitchFamily="18" charset="0"/>
                <a:cs typeface="Times New Roman" pitchFamily="18" charset="0"/>
              </a:rPr>
              <a:t>Погиб Ф.Г. Шпак в июне 1918 года, во время наступления на Ставрополь. Выполняя приказ военного комиссара т. Морозова, Шпак выехал на одной из своих машин на левый фланг наступающих красноармейских частей. Здесь создалось наиболее угрожающее положение. Белые части переходили в контратаки, создавалась угроза прорыва фронта. Шпак подоспел вовремя. Сосредоточенным огнем пулеметов и пушки атака белых была отбита.</a:t>
            </a:r>
          </a:p>
          <a:p>
            <a:pPr>
              <a:buNone/>
            </a:pPr>
            <a:r>
              <a:rPr lang="ru-RU" sz="1400" b="1" dirty="0" smtClean="0">
                <a:latin typeface="Times New Roman" pitchFamily="18" charset="0"/>
                <a:cs typeface="Times New Roman" pitchFamily="18" charset="0"/>
              </a:rPr>
              <a:t>Машина, на которой находился Фома Григорьевич, остановилась на окраине г. Ставрополя (недалеко от кирпичного завода со стороны села Татарки). </a:t>
            </a:r>
          </a:p>
          <a:p>
            <a:pPr>
              <a:buNone/>
            </a:pPr>
            <a:r>
              <a:rPr lang="ru-RU" sz="1400" b="1" dirty="0" smtClean="0">
                <a:latin typeface="Times New Roman" pitchFamily="18" charset="0"/>
                <a:cs typeface="Times New Roman" pitchFamily="18" charset="0"/>
              </a:rPr>
              <a:t>Белогвардейское командование решило, во чтобы то ни стало вывести из строя эту машину. Справа, по высокой пшенице, к машине подбирались белогвардейские цепи солдат. Это заметил командир автоколонны. О новой опасности Шпак был немедленно поставлен в известность. Он взял бинокль и не успел поднять его до уровня глаз, как пуля врага прекратила жизнь этого талантливого командира.</a:t>
            </a:r>
          </a:p>
          <a:p>
            <a:pPr>
              <a:buNone/>
            </a:pPr>
            <a:r>
              <a:rPr lang="ru-RU" sz="1400" b="1" dirty="0" smtClean="0">
                <a:latin typeface="Times New Roman" pitchFamily="18" charset="0"/>
                <a:cs typeface="Times New Roman" pitchFamily="18" charset="0"/>
              </a:rPr>
              <a:t>Бойцы отряда жестоко отмстили за смерть своего командира. На поле боя под Ставрополем остались тысячи трупов белогвардейских бандитов </a:t>
            </a:r>
            <a:r>
              <a:rPr lang="ru-RU" sz="1400" b="1" dirty="0" err="1" smtClean="0">
                <a:latin typeface="Times New Roman" pitchFamily="18" charset="0"/>
                <a:cs typeface="Times New Roman" pitchFamily="18" charset="0"/>
              </a:rPr>
              <a:t>Шкуро</a:t>
            </a:r>
            <a:r>
              <a:rPr lang="ru-RU" sz="1400" b="1" dirty="0" smtClean="0">
                <a:latin typeface="Times New Roman" pitchFamily="18" charset="0"/>
                <a:cs typeface="Times New Roman" pitchFamily="18" charset="0"/>
              </a:rPr>
              <a:t>. Советский народ свято чтит память легендарного Шпака. Его именем назван был наш район.</a:t>
            </a:r>
          </a:p>
          <a:p>
            <a:pPr>
              <a:buNone/>
            </a:pPr>
            <a:endParaRPr lang="ru-RU" sz="2000" dirty="0">
              <a:latin typeface="Times New Roman" pitchFamily="18" charset="0"/>
              <a:cs typeface="Times New Roman" pitchFamily="18" charset="0"/>
            </a:endParaRPr>
          </a:p>
        </p:txBody>
      </p:sp>
    </p:spTree>
  </p:cSld>
  <p:clrMapOvr>
    <a:masterClrMapping/>
  </p:clrMapOvr>
  <p:transition>
    <p:plus/>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Рисунок 4" descr="51b3dee2717a.jpg"/>
          <p:cNvPicPr>
            <a:picLocks noChangeAspect="1"/>
          </p:cNvPicPr>
          <p:nvPr/>
        </p:nvPicPr>
        <p:blipFill>
          <a:blip r:embed="rId2" cstate="print"/>
          <a:stretch>
            <a:fillRect/>
          </a:stretch>
        </p:blipFill>
        <p:spPr>
          <a:xfrm>
            <a:off x="0" y="0"/>
            <a:ext cx="9144000" cy="6858000"/>
          </a:xfrm>
          <a:prstGeom prst="rect">
            <a:avLst/>
          </a:prstGeom>
        </p:spPr>
      </p:pic>
      <p:sp>
        <p:nvSpPr>
          <p:cNvPr id="3" name="Содержимое 2"/>
          <p:cNvSpPr>
            <a:spLocks noGrp="1"/>
          </p:cNvSpPr>
          <p:nvPr>
            <p:ph idx="1"/>
          </p:nvPr>
        </p:nvSpPr>
        <p:spPr>
          <a:xfrm>
            <a:off x="251520" y="188640"/>
            <a:ext cx="8640960" cy="6480720"/>
          </a:xfrm>
        </p:spPr>
        <p:txBody>
          <a:bodyPr>
            <a:normAutofit/>
          </a:bodyPr>
          <a:lstStyle/>
          <a:p>
            <a:pPr algn="ctr">
              <a:buNone/>
            </a:pPr>
            <a:r>
              <a:rPr lang="ru-RU" sz="1400" b="1" dirty="0" smtClean="0">
                <a:solidFill>
                  <a:srgbClr val="FF0000"/>
                </a:solidFill>
                <a:latin typeface="Times New Roman" pitchFamily="18" charset="0"/>
                <a:cs typeface="Times New Roman" pitchFamily="18" charset="0"/>
              </a:rPr>
              <a:t>В </a:t>
            </a:r>
            <a:r>
              <a:rPr lang="ru-RU" sz="1400" b="1" dirty="0" err="1" smtClean="0">
                <a:solidFill>
                  <a:srgbClr val="FF0000"/>
                </a:solidFill>
                <a:latin typeface="Times New Roman" pitchFamily="18" charset="0"/>
                <a:cs typeface="Times New Roman" pitchFamily="18" charset="0"/>
              </a:rPr>
              <a:t>Шпаковский</a:t>
            </a:r>
            <a:r>
              <a:rPr lang="ru-RU" sz="1400" b="1" dirty="0" smtClean="0">
                <a:solidFill>
                  <a:srgbClr val="FF0000"/>
                </a:solidFill>
                <a:latin typeface="Times New Roman" pitchFamily="18" charset="0"/>
                <a:cs typeface="Times New Roman" pitchFamily="18" charset="0"/>
              </a:rPr>
              <a:t> район входили:</a:t>
            </a:r>
          </a:p>
          <a:p>
            <a:pPr algn="ctr">
              <a:buNone/>
            </a:pPr>
            <a:endParaRPr lang="ru-RU" sz="1400" b="1" dirty="0" smtClean="0">
              <a:latin typeface="Times New Roman" pitchFamily="18" charset="0"/>
              <a:cs typeface="Times New Roman" pitchFamily="18" charset="0"/>
            </a:endParaRPr>
          </a:p>
          <a:p>
            <a:pPr algn="ctr">
              <a:buNone/>
            </a:pPr>
            <a:r>
              <a:rPr lang="ru-RU" sz="1400" b="1" dirty="0" smtClean="0">
                <a:latin typeface="Times New Roman" pitchFamily="18" charset="0"/>
                <a:cs typeface="Times New Roman" pitchFamily="18" charset="0"/>
              </a:rPr>
              <a:t>	</a:t>
            </a:r>
            <a:r>
              <a:rPr lang="ru-RU" sz="1400" b="1" dirty="0" smtClean="0">
                <a:solidFill>
                  <a:srgbClr val="FFFF00"/>
                </a:solidFill>
                <a:latin typeface="Times New Roman" pitchFamily="18" charset="0"/>
                <a:cs typeface="Times New Roman" pitchFamily="18" charset="0"/>
              </a:rPr>
              <a:t>Кугульта – районный центр</a:t>
            </a:r>
          </a:p>
          <a:p>
            <a:pPr algn="ctr">
              <a:buNone/>
            </a:pPr>
            <a:endParaRPr lang="ru-RU" sz="1400" b="1" dirty="0" smtClean="0">
              <a:solidFill>
                <a:srgbClr val="FFFF00"/>
              </a:solidFill>
              <a:latin typeface="Times New Roman" pitchFamily="18" charset="0"/>
              <a:cs typeface="Times New Roman" pitchFamily="18" charset="0"/>
            </a:endParaRPr>
          </a:p>
          <a:p>
            <a:pPr algn="ctr">
              <a:buNone/>
            </a:pPr>
            <a:r>
              <a:rPr lang="ru-RU" sz="1400" b="1" dirty="0" smtClean="0">
                <a:solidFill>
                  <a:srgbClr val="FFFF00"/>
                </a:solidFill>
                <a:latin typeface="Times New Roman" pitchFamily="18" charset="0"/>
                <a:cs typeface="Times New Roman" pitchFamily="18" charset="0"/>
              </a:rPr>
              <a:t>	Благодатное</a:t>
            </a:r>
          </a:p>
          <a:p>
            <a:pPr algn="ctr">
              <a:buNone/>
            </a:pPr>
            <a:endParaRPr lang="ru-RU" sz="1400" b="1" dirty="0" smtClean="0">
              <a:solidFill>
                <a:srgbClr val="FFFF00"/>
              </a:solidFill>
              <a:latin typeface="Times New Roman" pitchFamily="18" charset="0"/>
              <a:cs typeface="Times New Roman" pitchFamily="18" charset="0"/>
            </a:endParaRPr>
          </a:p>
          <a:p>
            <a:pPr algn="ctr">
              <a:buNone/>
            </a:pPr>
            <a:r>
              <a:rPr lang="ru-RU" sz="1400" b="1" dirty="0" smtClean="0">
                <a:solidFill>
                  <a:srgbClr val="FFFF00"/>
                </a:solidFill>
                <a:latin typeface="Times New Roman" pitchFamily="18" charset="0"/>
                <a:cs typeface="Times New Roman" pitchFamily="18" charset="0"/>
              </a:rPr>
              <a:t>	</a:t>
            </a:r>
            <a:r>
              <a:rPr lang="ru-RU" sz="1400" b="1" dirty="0" err="1" smtClean="0">
                <a:solidFill>
                  <a:srgbClr val="FFFF00"/>
                </a:solidFill>
                <a:latin typeface="Times New Roman" pitchFamily="18" charset="0"/>
                <a:cs typeface="Times New Roman" pitchFamily="18" charset="0"/>
              </a:rPr>
              <a:t>Мартыновка</a:t>
            </a:r>
            <a:endParaRPr lang="ru-RU" sz="1400" b="1" dirty="0" smtClean="0">
              <a:solidFill>
                <a:srgbClr val="FFFF00"/>
              </a:solidFill>
              <a:latin typeface="Times New Roman" pitchFamily="18" charset="0"/>
              <a:cs typeface="Times New Roman" pitchFamily="18" charset="0"/>
            </a:endParaRPr>
          </a:p>
          <a:p>
            <a:pPr algn="ctr">
              <a:buNone/>
            </a:pPr>
            <a:endParaRPr lang="ru-RU" sz="1400" b="1" dirty="0" smtClean="0">
              <a:solidFill>
                <a:srgbClr val="FFFF00"/>
              </a:solidFill>
              <a:latin typeface="Times New Roman" pitchFamily="18" charset="0"/>
              <a:cs typeface="Times New Roman" pitchFamily="18" charset="0"/>
            </a:endParaRPr>
          </a:p>
          <a:p>
            <a:pPr algn="ctr">
              <a:buNone/>
            </a:pPr>
            <a:r>
              <a:rPr lang="ru-RU" sz="1400" b="1" dirty="0" smtClean="0">
                <a:solidFill>
                  <a:srgbClr val="FFFF00"/>
                </a:solidFill>
                <a:latin typeface="Times New Roman" pitchFamily="18" charset="0"/>
                <a:cs typeface="Times New Roman" pitchFamily="18" charset="0"/>
              </a:rPr>
              <a:t>	</a:t>
            </a:r>
            <a:r>
              <a:rPr lang="ru-RU" sz="1400" b="1" dirty="0" err="1" smtClean="0">
                <a:solidFill>
                  <a:srgbClr val="FFFF00"/>
                </a:solidFill>
                <a:latin typeface="Times New Roman" pitchFamily="18" charset="0"/>
                <a:cs typeface="Times New Roman" pitchFamily="18" charset="0"/>
              </a:rPr>
              <a:t>Шангала</a:t>
            </a:r>
            <a:endParaRPr lang="ru-RU" sz="1400" b="1" dirty="0" smtClean="0">
              <a:solidFill>
                <a:srgbClr val="FFFF00"/>
              </a:solidFill>
              <a:latin typeface="Times New Roman" pitchFamily="18" charset="0"/>
              <a:cs typeface="Times New Roman" pitchFamily="18" charset="0"/>
            </a:endParaRPr>
          </a:p>
          <a:p>
            <a:pPr algn="ctr">
              <a:buNone/>
            </a:pPr>
            <a:endParaRPr lang="ru-RU" sz="1400" b="1" dirty="0" smtClean="0">
              <a:solidFill>
                <a:srgbClr val="FFFF00"/>
              </a:solidFill>
              <a:latin typeface="Times New Roman" pitchFamily="18" charset="0"/>
              <a:cs typeface="Times New Roman" pitchFamily="18" charset="0"/>
            </a:endParaRPr>
          </a:p>
          <a:p>
            <a:pPr algn="ctr">
              <a:buNone/>
            </a:pPr>
            <a:r>
              <a:rPr lang="ru-RU" sz="1400" b="1" dirty="0" smtClean="0">
                <a:solidFill>
                  <a:srgbClr val="FFFF00"/>
                </a:solidFill>
                <a:latin typeface="Times New Roman" pitchFamily="18" charset="0"/>
                <a:cs typeface="Times New Roman" pitchFamily="18" charset="0"/>
              </a:rPr>
              <a:t>	Николаевка</a:t>
            </a:r>
          </a:p>
          <a:p>
            <a:pPr algn="ctr">
              <a:buNone/>
            </a:pPr>
            <a:endParaRPr lang="ru-RU" sz="1400" b="1" dirty="0" smtClean="0">
              <a:solidFill>
                <a:srgbClr val="FFFF00"/>
              </a:solidFill>
              <a:latin typeface="Times New Roman" pitchFamily="18" charset="0"/>
              <a:cs typeface="Times New Roman" pitchFamily="18" charset="0"/>
            </a:endParaRPr>
          </a:p>
          <a:p>
            <a:pPr algn="ctr">
              <a:buNone/>
            </a:pPr>
            <a:r>
              <a:rPr lang="ru-RU" sz="1400" b="1" dirty="0" smtClean="0">
                <a:solidFill>
                  <a:srgbClr val="FFFF00"/>
                </a:solidFill>
                <a:latin typeface="Times New Roman" pitchFamily="18" charset="0"/>
                <a:cs typeface="Times New Roman" pitchFamily="18" charset="0"/>
              </a:rPr>
              <a:t>	Малая Кугульта</a:t>
            </a:r>
          </a:p>
          <a:p>
            <a:pPr algn="ctr">
              <a:buNone/>
            </a:pPr>
            <a:endParaRPr lang="ru-RU" sz="1400" b="1" dirty="0" smtClean="0">
              <a:solidFill>
                <a:srgbClr val="FFFF00"/>
              </a:solidFill>
              <a:latin typeface="Times New Roman" pitchFamily="18" charset="0"/>
              <a:cs typeface="Times New Roman" pitchFamily="18" charset="0"/>
            </a:endParaRPr>
          </a:p>
          <a:p>
            <a:pPr algn="ctr">
              <a:buNone/>
            </a:pPr>
            <a:r>
              <a:rPr lang="ru-RU" sz="1400" b="1" dirty="0" smtClean="0">
                <a:solidFill>
                  <a:srgbClr val="FFFF00"/>
                </a:solidFill>
                <a:latin typeface="Times New Roman" pitchFamily="18" charset="0"/>
                <a:cs typeface="Times New Roman" pitchFamily="18" charset="0"/>
              </a:rPr>
              <a:t>	</a:t>
            </a:r>
            <a:r>
              <a:rPr lang="ru-RU" sz="1400" b="1" dirty="0" err="1" smtClean="0">
                <a:solidFill>
                  <a:srgbClr val="FFFF00"/>
                </a:solidFill>
                <a:latin typeface="Times New Roman" pitchFamily="18" charset="0"/>
                <a:cs typeface="Times New Roman" pitchFamily="18" charset="0"/>
              </a:rPr>
              <a:t>Тугулук</a:t>
            </a:r>
            <a:endParaRPr lang="ru-RU" sz="1400" b="1" dirty="0" smtClean="0">
              <a:solidFill>
                <a:srgbClr val="FFFF00"/>
              </a:solidFill>
              <a:latin typeface="Times New Roman" pitchFamily="18" charset="0"/>
              <a:cs typeface="Times New Roman" pitchFamily="18" charset="0"/>
            </a:endParaRPr>
          </a:p>
          <a:p>
            <a:pPr algn="ctr">
              <a:buNone/>
            </a:pPr>
            <a:endParaRPr lang="ru-RU" sz="1400" b="1" dirty="0" smtClean="0">
              <a:solidFill>
                <a:srgbClr val="FFFF00"/>
              </a:solidFill>
              <a:latin typeface="Times New Roman" pitchFamily="18" charset="0"/>
              <a:cs typeface="Times New Roman" pitchFamily="18" charset="0"/>
            </a:endParaRPr>
          </a:p>
          <a:p>
            <a:pPr algn="ctr">
              <a:buNone/>
            </a:pPr>
            <a:r>
              <a:rPr lang="ru-RU" sz="1400" b="1" dirty="0" smtClean="0">
                <a:solidFill>
                  <a:srgbClr val="FFFF00"/>
                </a:solidFill>
                <a:latin typeface="Times New Roman" pitchFamily="18" charset="0"/>
                <a:cs typeface="Times New Roman" pitchFamily="18" charset="0"/>
              </a:rPr>
              <a:t>	Казинка</a:t>
            </a:r>
          </a:p>
          <a:p>
            <a:pPr algn="ctr">
              <a:buNone/>
            </a:pPr>
            <a:endParaRPr lang="ru-RU" sz="1400" b="1" dirty="0" smtClean="0">
              <a:solidFill>
                <a:srgbClr val="FFFF00"/>
              </a:solidFill>
              <a:latin typeface="Times New Roman" pitchFamily="18" charset="0"/>
              <a:cs typeface="Times New Roman" pitchFamily="18" charset="0"/>
            </a:endParaRPr>
          </a:p>
          <a:p>
            <a:pPr algn="ctr">
              <a:buNone/>
            </a:pPr>
            <a:r>
              <a:rPr lang="ru-RU" sz="1400" b="1" dirty="0" smtClean="0">
                <a:solidFill>
                  <a:srgbClr val="FFFF00"/>
                </a:solidFill>
                <a:latin typeface="Times New Roman" pitchFamily="18" charset="0"/>
                <a:cs typeface="Times New Roman" pitchFamily="18" charset="0"/>
              </a:rPr>
              <a:t>	Петропавловка</a:t>
            </a:r>
          </a:p>
          <a:p>
            <a:pPr algn="ctr">
              <a:buNone/>
            </a:pPr>
            <a:endParaRPr lang="ru-RU" sz="1400" b="1" dirty="0" smtClean="0">
              <a:solidFill>
                <a:srgbClr val="FFFF00"/>
              </a:solidFill>
              <a:latin typeface="Times New Roman" pitchFamily="18" charset="0"/>
              <a:cs typeface="Times New Roman" pitchFamily="18" charset="0"/>
            </a:endParaRPr>
          </a:p>
          <a:p>
            <a:pPr algn="ctr">
              <a:buNone/>
            </a:pPr>
            <a:r>
              <a:rPr lang="ru-RU" sz="1400" b="1" dirty="0" smtClean="0">
                <a:solidFill>
                  <a:srgbClr val="FFFF00"/>
                </a:solidFill>
                <a:latin typeface="Times New Roman" pitchFamily="18" charset="0"/>
                <a:cs typeface="Times New Roman" pitchFamily="18" charset="0"/>
              </a:rPr>
              <a:t>	совхоз им. Кирова</a:t>
            </a:r>
          </a:p>
          <a:p>
            <a:pPr>
              <a:buNone/>
            </a:pPr>
            <a:endParaRPr lang="ru-RU" sz="2000" b="1" dirty="0" smtClean="0">
              <a:solidFill>
                <a:srgbClr val="C00000"/>
              </a:solidFill>
              <a:latin typeface="Times New Roman" pitchFamily="18" charset="0"/>
              <a:cs typeface="Times New Roman" pitchFamily="18" charset="0"/>
            </a:endParaRPr>
          </a:p>
          <a:p>
            <a:pPr>
              <a:buNone/>
            </a:pPr>
            <a:r>
              <a:rPr lang="ru-RU" sz="2000" b="1" dirty="0" smtClean="0">
                <a:solidFill>
                  <a:srgbClr val="C00000"/>
                </a:solidFill>
                <a:latin typeface="Times New Roman" pitchFamily="18" charset="0"/>
                <a:cs typeface="Times New Roman" pitchFamily="18" charset="0"/>
              </a:rPr>
              <a:t>	 </a:t>
            </a:r>
            <a:endParaRPr lang="ru-RU" sz="2000" b="1" dirty="0">
              <a:solidFill>
                <a:srgbClr val="C00000"/>
              </a:solidFill>
              <a:latin typeface="Times New Roman" pitchFamily="18" charset="0"/>
              <a:cs typeface="Times New Roman" pitchFamily="18" charset="0"/>
            </a:endParaRPr>
          </a:p>
        </p:txBody>
      </p:sp>
    </p:spTree>
  </p:cSld>
  <p:clrMapOvr>
    <a:masterClrMapping/>
  </p:clrMapOvr>
  <p:transition>
    <p:strips/>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descr="n4f697df900a6b.jpg"/>
          <p:cNvPicPr>
            <a:picLocks noChangeAspect="1"/>
          </p:cNvPicPr>
          <p:nvPr/>
        </p:nvPicPr>
        <p:blipFill>
          <a:blip r:embed="rId2" cstate="print"/>
          <a:stretch>
            <a:fillRect/>
          </a:stretch>
        </p:blipFill>
        <p:spPr>
          <a:xfrm>
            <a:off x="0" y="0"/>
            <a:ext cx="9143999" cy="6858000"/>
          </a:xfrm>
          <a:prstGeom prst="rect">
            <a:avLst/>
          </a:prstGeom>
        </p:spPr>
      </p:pic>
      <p:sp>
        <p:nvSpPr>
          <p:cNvPr id="2" name="TextBox 1"/>
          <p:cNvSpPr txBox="1"/>
          <p:nvPr/>
        </p:nvSpPr>
        <p:spPr>
          <a:xfrm>
            <a:off x="179512" y="188640"/>
            <a:ext cx="8856984" cy="4401205"/>
          </a:xfrm>
          <a:prstGeom prst="rect">
            <a:avLst/>
          </a:prstGeom>
          <a:noFill/>
        </p:spPr>
        <p:txBody>
          <a:bodyPr wrap="square" rtlCol="0">
            <a:spAutoFit/>
          </a:bodyPr>
          <a:lstStyle/>
          <a:p>
            <a:pPr algn="ctr"/>
            <a:r>
              <a:rPr lang="ru-RU" sz="2000" b="1" u="sng" dirty="0" smtClean="0">
                <a:solidFill>
                  <a:srgbClr val="FF0066"/>
                </a:solidFill>
                <a:latin typeface="Times New Roman" pitchFamily="18" charset="0"/>
                <a:cs typeface="Times New Roman" pitchFamily="18" charset="0"/>
              </a:rPr>
              <a:t>ОТКРЫТИЕ  ПАМЯТНИКА Ф.Г. ШПАКУ</a:t>
            </a:r>
          </a:p>
          <a:p>
            <a:pPr algn="ctr"/>
            <a:endParaRPr lang="ru-RU" sz="2000" b="1" u="sng" dirty="0" smtClean="0">
              <a:solidFill>
                <a:srgbClr val="FF0066"/>
              </a:solidFill>
              <a:latin typeface="Times New Roman" pitchFamily="18" charset="0"/>
              <a:cs typeface="Times New Roman" pitchFamily="18" charset="0"/>
            </a:endParaRPr>
          </a:p>
          <a:p>
            <a:pPr algn="ctr"/>
            <a:endParaRPr lang="ru-RU" sz="1600" b="1" u="sng" dirty="0" smtClean="0">
              <a:solidFill>
                <a:srgbClr val="FF0066"/>
              </a:solidFill>
              <a:latin typeface="Times New Roman" pitchFamily="18" charset="0"/>
              <a:cs typeface="Times New Roman" pitchFamily="18" charset="0"/>
            </a:endParaRPr>
          </a:p>
          <a:p>
            <a:r>
              <a:rPr lang="ru-RU" sz="1400" b="1" dirty="0" smtClean="0">
                <a:latin typeface="Times New Roman" pitchFamily="18" charset="0"/>
                <a:cs typeface="Times New Roman" pitchFamily="18" charset="0"/>
              </a:rPr>
              <a:t>       К  зданию районного комитета партии собрались представители трудящихся с. Кугульты. Впереди колонна работников </a:t>
            </a:r>
            <a:r>
              <a:rPr lang="ru-RU" sz="1400" b="1" dirty="0" err="1" smtClean="0">
                <a:latin typeface="Times New Roman" pitchFamily="18" charset="0"/>
                <a:cs typeface="Times New Roman" pitchFamily="18" charset="0"/>
              </a:rPr>
              <a:t>райпотребсоюза</a:t>
            </a:r>
            <a:r>
              <a:rPr lang="ru-RU" sz="1400" b="1" dirty="0" smtClean="0">
                <a:latin typeface="Times New Roman" pitchFamily="18" charset="0"/>
                <a:cs typeface="Times New Roman" pitchFamily="18" charset="0"/>
              </a:rPr>
              <a:t>. Они несут большой венок из зелени и цветов. Под звуки барабана на площадь вступили пионеры, школьники, держа в своих руках красные знамена и венки из цветов. Состоялся митинг, посвященный открытию памятника герою гражданской войны Фоме Григорьевичу Шпаку. Торжественно звучит мелодия Гимна Советского Союза.</a:t>
            </a:r>
          </a:p>
          <a:p>
            <a:r>
              <a:rPr lang="ru-RU" sz="1400" b="1" dirty="0" smtClean="0">
                <a:latin typeface="Times New Roman" pitchFamily="18" charset="0"/>
                <a:cs typeface="Times New Roman" pitchFamily="18" charset="0"/>
              </a:rPr>
              <a:t>      Председатель исполкома райсовета депутатов трудящихся </a:t>
            </a:r>
            <a:r>
              <a:rPr lang="ru-RU" sz="1400" b="1" dirty="0" err="1" smtClean="0">
                <a:latin typeface="Times New Roman" pitchFamily="18" charset="0"/>
                <a:cs typeface="Times New Roman" pitchFamily="18" charset="0"/>
              </a:rPr>
              <a:t>Вырвихвост</a:t>
            </a:r>
            <a:r>
              <a:rPr lang="ru-RU" sz="1400" b="1" dirty="0" smtClean="0">
                <a:latin typeface="Times New Roman" pitchFamily="18" charset="0"/>
                <a:cs typeface="Times New Roman" pitchFamily="18" charset="0"/>
              </a:rPr>
              <a:t> медленно снимает белое покрывало с памятника, на котором установлен бюст Шпака.</a:t>
            </a:r>
          </a:p>
          <a:p>
            <a:r>
              <a:rPr lang="ru-RU" sz="1400" b="1" dirty="0" smtClean="0">
                <a:latin typeface="Times New Roman" pitchFamily="18" charset="0"/>
                <a:cs typeface="Times New Roman" pitchFamily="18" charset="0"/>
              </a:rPr>
              <a:t>      Слово от имени бойцов, которые сражались в дни гражданской войны в отряде Шпака, предоставляется красному партизану П.Е. </a:t>
            </a:r>
            <a:r>
              <a:rPr lang="ru-RU" sz="1400" b="1" dirty="0" err="1" smtClean="0">
                <a:latin typeface="Times New Roman" pitchFamily="18" charset="0"/>
                <a:cs typeface="Times New Roman" pitchFamily="18" charset="0"/>
              </a:rPr>
              <a:t>Демьяненко</a:t>
            </a:r>
            <a:r>
              <a:rPr lang="ru-RU" sz="1400" b="1" dirty="0" smtClean="0">
                <a:latin typeface="Times New Roman" pitchFamily="18" charset="0"/>
                <a:cs typeface="Times New Roman" pitchFamily="18" charset="0"/>
              </a:rPr>
              <a:t>. Взволнованно он говорит: «Фома Григорьевич Шпак был одним </a:t>
            </a:r>
            <a:r>
              <a:rPr lang="ru-RU" sz="1400" b="1" dirty="0" err="1" smtClean="0">
                <a:latin typeface="Times New Roman" pitchFamily="18" charset="0"/>
                <a:cs typeface="Times New Roman" pitchFamily="18" charset="0"/>
              </a:rPr>
              <a:t>изсмелых</a:t>
            </a:r>
            <a:r>
              <a:rPr lang="ru-RU" sz="1400" b="1" dirty="0" smtClean="0">
                <a:latin typeface="Times New Roman" pitchFamily="18" charset="0"/>
                <a:cs typeface="Times New Roman" pitchFamily="18" charset="0"/>
              </a:rPr>
              <a:t> и находчивых командиров партизанского отряда. Он беззаветно сражался с врагами Советской власти и отдал жизнь за свободу и счастье нашей Родины. Мы, советские люди, глубоко чтим память легендарного героя, чьё имя будет вечно жить в наших сердцах». </a:t>
            </a:r>
          </a:p>
          <a:p>
            <a:endParaRPr lang="ru-RU" sz="1400" b="1" dirty="0" smtClean="0">
              <a:latin typeface="Times New Roman" pitchFamily="18" charset="0"/>
              <a:cs typeface="Times New Roman" pitchFamily="18" charset="0"/>
            </a:endParaRPr>
          </a:p>
          <a:p>
            <a:r>
              <a:rPr lang="ru-RU" b="1" dirty="0" smtClean="0">
                <a:latin typeface="Times New Roman" pitchFamily="18" charset="0"/>
                <a:cs typeface="Times New Roman" pitchFamily="18" charset="0"/>
              </a:rPr>
              <a:t>	</a:t>
            </a:r>
            <a:endParaRPr lang="ru-RU" sz="2800" b="1" dirty="0" smtClean="0">
              <a:latin typeface="Times New Roman" pitchFamily="18" charset="0"/>
              <a:cs typeface="Times New Roman" pitchFamily="18" charset="0"/>
            </a:endParaRPr>
          </a:p>
          <a:p>
            <a:endParaRPr lang="ru-RU" sz="2400" b="1" dirty="0">
              <a:solidFill>
                <a:srgbClr val="FF0066"/>
              </a:solidFill>
            </a:endParaRPr>
          </a:p>
        </p:txBody>
      </p:sp>
    </p:spTree>
  </p:cSld>
  <p:clrMapOvr>
    <a:masterClrMapping/>
  </p:clrMapOvr>
  <p:transition>
    <p:circl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Рисунок 4" descr="xpstyle_walls001-_102_.jpg"/>
          <p:cNvPicPr>
            <a:picLocks noChangeAspect="1"/>
          </p:cNvPicPr>
          <p:nvPr/>
        </p:nvPicPr>
        <p:blipFill>
          <a:blip r:embed="rId2" cstate="print"/>
          <a:stretch>
            <a:fillRect/>
          </a:stretch>
        </p:blipFill>
        <p:spPr>
          <a:xfrm>
            <a:off x="0" y="0"/>
            <a:ext cx="9144000" cy="6858000"/>
          </a:xfrm>
          <a:prstGeom prst="rect">
            <a:avLst/>
          </a:prstGeom>
        </p:spPr>
      </p:pic>
      <p:sp>
        <p:nvSpPr>
          <p:cNvPr id="3" name="TextBox 2"/>
          <p:cNvSpPr txBox="1"/>
          <p:nvPr/>
        </p:nvSpPr>
        <p:spPr>
          <a:xfrm>
            <a:off x="323528" y="332657"/>
            <a:ext cx="8640960" cy="2215991"/>
          </a:xfrm>
          <a:prstGeom prst="rect">
            <a:avLst/>
          </a:prstGeom>
          <a:noFill/>
        </p:spPr>
        <p:txBody>
          <a:bodyPr wrap="square" rtlCol="0">
            <a:spAutoFit/>
          </a:bodyPr>
          <a:lstStyle/>
          <a:p>
            <a:r>
              <a:rPr lang="ru-RU" sz="1400" b="1" dirty="0" smtClean="0">
                <a:latin typeface="Times New Roman" pitchFamily="18" charset="0"/>
                <a:cs typeface="Times New Roman" pitchFamily="18" charset="0"/>
              </a:rPr>
              <a:t>           От имени интеллигенции села выступила учительница Н.К. </a:t>
            </a:r>
            <a:r>
              <a:rPr lang="ru-RU" sz="1400" b="1" dirty="0" err="1" smtClean="0">
                <a:latin typeface="Times New Roman" pitchFamily="18" charset="0"/>
                <a:cs typeface="Times New Roman" pitchFamily="18" charset="0"/>
              </a:rPr>
              <a:t>Дозорова</a:t>
            </a:r>
            <a:r>
              <a:rPr lang="ru-RU" sz="1400" b="1" dirty="0" smtClean="0">
                <a:latin typeface="Times New Roman" pitchFamily="18" charset="0"/>
                <a:cs typeface="Times New Roman" pitchFamily="18" charset="0"/>
              </a:rPr>
              <a:t>. Тепло и проникновенно говорила она о радости свободной жизни, завоёванной в дни жестоких сражений с белогвардейскими частями, о героизме участников гражданской войны.</a:t>
            </a:r>
          </a:p>
          <a:p>
            <a:r>
              <a:rPr lang="ru-RU" sz="1400" b="1" dirty="0" smtClean="0">
                <a:latin typeface="Times New Roman" pitchFamily="18" charset="0"/>
                <a:cs typeface="Times New Roman" pitchFamily="18" charset="0"/>
              </a:rPr>
              <a:t>           Вечная слава Фоме Шпаку и всем известным и безызвестным героям, отдавшим за наше светлое будущее свою жизнь.</a:t>
            </a:r>
          </a:p>
          <a:p>
            <a:r>
              <a:rPr lang="ru-RU" sz="1400" b="1" dirty="0" smtClean="0">
                <a:latin typeface="Times New Roman" pitchFamily="18" charset="0"/>
                <a:cs typeface="Times New Roman" pitchFamily="18" charset="0"/>
              </a:rPr>
              <a:t>           Митинг окончен. Под звуки Гимна пионеры возлагают к подножию памятника венки из зелени и цветов. Памятник открыт в первых числах ноября 1957 года.</a:t>
            </a:r>
          </a:p>
          <a:p>
            <a:endParaRPr lang="ru-RU" sz="2000" b="1" dirty="0" smtClean="0">
              <a:latin typeface="Times New Roman" pitchFamily="18" charset="0"/>
              <a:cs typeface="Times New Roman" pitchFamily="18" charset="0"/>
            </a:endParaRPr>
          </a:p>
          <a:p>
            <a:r>
              <a:rPr lang="ru-RU" sz="2000" b="1" dirty="0" smtClean="0">
                <a:latin typeface="Times New Roman" pitchFamily="18" charset="0"/>
                <a:cs typeface="Times New Roman" pitchFamily="18" charset="0"/>
              </a:rPr>
              <a:t>  </a:t>
            </a:r>
            <a:endParaRPr lang="ru-RU" b="1" dirty="0">
              <a:latin typeface="Times New Roman" pitchFamily="18" charset="0"/>
              <a:cs typeface="Times New Roman" pitchFamily="18" charset="0"/>
            </a:endParaRPr>
          </a:p>
        </p:txBody>
      </p:sp>
      <p:pic>
        <p:nvPicPr>
          <p:cNvPr id="4" name="Рисунок 3" descr="img072.jpg"/>
          <p:cNvPicPr>
            <a:picLocks noChangeAspect="1"/>
          </p:cNvPicPr>
          <p:nvPr/>
        </p:nvPicPr>
        <p:blipFill>
          <a:blip r:embed="rId3" cstate="print"/>
          <a:stretch>
            <a:fillRect/>
          </a:stretch>
        </p:blipFill>
        <p:spPr>
          <a:xfrm>
            <a:off x="3275856" y="2204864"/>
            <a:ext cx="3600400" cy="4478546"/>
          </a:xfrm>
          <a:prstGeom prst="rect">
            <a:avLst/>
          </a:prstGeom>
        </p:spPr>
      </p:pic>
    </p:spTree>
  </p:cSld>
  <p:clrMapOvr>
    <a:masterClrMapping/>
  </p:clrMapOvr>
  <p:transition>
    <p:split/>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descr="1223822284.jpg"/>
          <p:cNvPicPr>
            <a:picLocks noChangeAspect="1"/>
          </p:cNvPicPr>
          <p:nvPr/>
        </p:nvPicPr>
        <p:blipFill>
          <a:blip r:embed="rId2" cstate="print"/>
          <a:stretch>
            <a:fillRect/>
          </a:stretch>
        </p:blipFill>
        <p:spPr>
          <a:xfrm>
            <a:off x="0" y="0"/>
            <a:ext cx="9144000" cy="6858000"/>
          </a:xfrm>
          <a:prstGeom prst="rect">
            <a:avLst/>
          </a:prstGeom>
        </p:spPr>
      </p:pic>
      <p:sp>
        <p:nvSpPr>
          <p:cNvPr id="2" name="Заголовок 1"/>
          <p:cNvSpPr>
            <a:spLocks noGrp="1"/>
          </p:cNvSpPr>
          <p:nvPr>
            <p:ph type="title"/>
          </p:nvPr>
        </p:nvSpPr>
        <p:spPr/>
        <p:txBody>
          <a:bodyPr>
            <a:noAutofit/>
          </a:bodyPr>
          <a:lstStyle/>
          <a:p>
            <a:r>
              <a:rPr lang="ru-RU" sz="1600" b="1" i="1" u="sng" dirty="0" smtClean="0">
                <a:solidFill>
                  <a:srgbClr val="FF0000"/>
                </a:solidFill>
                <a:latin typeface="Times New Roman" pitchFamily="18" charset="0"/>
                <a:cs typeface="Times New Roman" pitchFamily="18" charset="0"/>
              </a:rPr>
              <a:t>КУГУЛЬТИНЦЫ  НА  ФРОНТАХ   ВЕЛИКОЙ  ОТЕЧЕСТВЕННОЙ ВОЙНЫ</a:t>
            </a:r>
            <a:endParaRPr lang="ru-RU" sz="1600" b="1" i="1" u="sng" dirty="0">
              <a:solidFill>
                <a:srgbClr val="FF0000"/>
              </a:solidFill>
              <a:latin typeface="Times New Roman" pitchFamily="18" charset="0"/>
              <a:cs typeface="Times New Roman" pitchFamily="18" charset="0"/>
            </a:endParaRPr>
          </a:p>
        </p:txBody>
      </p:sp>
      <p:sp>
        <p:nvSpPr>
          <p:cNvPr id="3" name="Содержимое 2"/>
          <p:cNvSpPr>
            <a:spLocks noGrp="1"/>
          </p:cNvSpPr>
          <p:nvPr>
            <p:ph idx="1"/>
          </p:nvPr>
        </p:nvSpPr>
        <p:spPr>
          <a:xfrm>
            <a:off x="323528" y="1412776"/>
            <a:ext cx="8568952" cy="5256584"/>
          </a:xfrm>
        </p:spPr>
        <p:txBody>
          <a:bodyPr>
            <a:normAutofit/>
          </a:bodyPr>
          <a:lstStyle/>
          <a:p>
            <a:pPr>
              <a:buNone/>
            </a:pPr>
            <a:r>
              <a:rPr lang="ru-RU" sz="1400" b="1" dirty="0" smtClean="0">
                <a:latin typeface="Times New Roman" pitchFamily="18" charset="0"/>
                <a:cs typeface="Times New Roman" pitchFamily="18" charset="0"/>
              </a:rPr>
              <a:t>О нападении фашистской Германии в Кугульте стало известно в полдень 22 июня 1941 года. В семьи жителей села из райвоенкомата одну за другой присылали повестки о мобилизации военнообязанных. Несколько тысяч </a:t>
            </a:r>
            <a:r>
              <a:rPr lang="ru-RU" sz="1400" b="1" dirty="0" err="1" smtClean="0">
                <a:latin typeface="Times New Roman" pitchFamily="18" charset="0"/>
                <a:cs typeface="Times New Roman" pitchFamily="18" charset="0"/>
              </a:rPr>
              <a:t>кугультинцев</a:t>
            </a:r>
            <a:r>
              <a:rPr lang="ru-RU" sz="1400" b="1" dirty="0" smtClean="0">
                <a:latin typeface="Times New Roman" pitchFamily="18" charset="0"/>
                <a:cs typeface="Times New Roman" pitchFamily="18" charset="0"/>
              </a:rPr>
              <a:t> сражения на всех фронтах Великой Отечественной честно выполняли свой воинский долг, присягу, внесли немалый вклад в достижении Победы. </a:t>
            </a:r>
          </a:p>
          <a:p>
            <a:pPr>
              <a:buNone/>
            </a:pPr>
            <a:r>
              <a:rPr lang="ru-RU" sz="1400" b="1" dirty="0" smtClean="0">
                <a:latin typeface="Times New Roman" pitchFamily="18" charset="0"/>
                <a:cs typeface="Times New Roman" pitchFamily="18" charset="0"/>
              </a:rPr>
              <a:t>В сентябре 1943 года в боях на Киевском направлении, проявляя исключительную смелость и мужество гвардии младший сержант Иван Алексеевич </a:t>
            </a:r>
            <a:r>
              <a:rPr lang="ru-RU" sz="1400" b="1" dirty="0" err="1" smtClean="0">
                <a:latin typeface="Times New Roman" pitchFamily="18" charset="0"/>
                <a:cs typeface="Times New Roman" pitchFamily="18" charset="0"/>
              </a:rPr>
              <a:t>Минаенко</a:t>
            </a:r>
            <a:r>
              <a:rPr lang="ru-RU" sz="1400" b="1" dirty="0" smtClean="0">
                <a:latin typeface="Times New Roman" pitchFamily="18" charset="0"/>
                <a:cs typeface="Times New Roman" pitchFamily="18" charset="0"/>
              </a:rPr>
              <a:t>. На сооруженном из подручных материалов плоту  он форсировал Днепр, встретился с группой противника и принял бой. В рукопашной схватке И.А. </a:t>
            </a:r>
            <a:r>
              <a:rPr lang="ru-RU" sz="1400" b="1" dirty="0" err="1" smtClean="0">
                <a:latin typeface="Times New Roman" pitchFamily="18" charset="0"/>
                <a:cs typeface="Times New Roman" pitchFamily="18" charset="0"/>
              </a:rPr>
              <a:t>Минаенко</a:t>
            </a:r>
            <a:r>
              <a:rPr lang="ru-RU" sz="1400" b="1" dirty="0" smtClean="0">
                <a:latin typeface="Times New Roman" pitchFamily="18" charset="0"/>
                <a:cs typeface="Times New Roman" pitchFamily="18" charset="0"/>
              </a:rPr>
              <a:t> уничтожил немецкого офицера и его  связного. Но немцы предпринимали атаку за атакой. Шесть раз огнем автомата и гранатами он заставлял их отступать и удержал важный рубеж. Когда подоспели боевые друзья, перед траншеей валялось пятнадцать врагов. В последующих боевых операциях </a:t>
            </a:r>
            <a:r>
              <a:rPr lang="ru-RU" sz="1400" b="1" dirty="0" err="1" smtClean="0">
                <a:latin typeface="Times New Roman" pitchFamily="18" charset="0"/>
                <a:cs typeface="Times New Roman" pitchFamily="18" charset="0"/>
              </a:rPr>
              <a:t>Минаенко</a:t>
            </a:r>
            <a:r>
              <a:rPr lang="ru-RU" sz="1400" b="1" dirty="0" smtClean="0">
                <a:latin typeface="Times New Roman" pitchFamily="18" charset="0"/>
                <a:cs typeface="Times New Roman" pitchFamily="18" charset="0"/>
              </a:rPr>
              <a:t> уничтожил еще несколько десятков фашистов  и довел свой счет до 48. </a:t>
            </a:r>
          </a:p>
          <a:p>
            <a:pPr>
              <a:buNone/>
            </a:pPr>
            <a:endParaRPr lang="ru-RU" sz="2000" b="1" dirty="0" smtClean="0">
              <a:latin typeface="Times New Roman" pitchFamily="18" charset="0"/>
              <a:cs typeface="Times New Roman" pitchFamily="18" charset="0"/>
            </a:endParaRPr>
          </a:p>
          <a:p>
            <a:pPr>
              <a:buNone/>
            </a:pPr>
            <a:endParaRPr lang="ru-RU" sz="2000" b="1" dirty="0" smtClean="0">
              <a:latin typeface="Times New Roman" pitchFamily="18" charset="0"/>
              <a:cs typeface="Times New Roman" pitchFamily="18" charset="0"/>
            </a:endParaRPr>
          </a:p>
          <a:p>
            <a:pPr>
              <a:buNone/>
            </a:pPr>
            <a:endParaRPr lang="ru-RU" sz="2000" b="1" dirty="0" smtClean="0">
              <a:latin typeface="Times New Roman" pitchFamily="18" charset="0"/>
              <a:cs typeface="Times New Roman" pitchFamily="18" charset="0"/>
            </a:endParaRPr>
          </a:p>
          <a:p>
            <a:pPr>
              <a:buNone/>
            </a:pPr>
            <a:endParaRPr lang="ru-RU" dirty="0"/>
          </a:p>
        </p:txBody>
      </p:sp>
    </p:spTree>
  </p:cSld>
  <p:clrMapOvr>
    <a:masterClrMapping/>
  </p:clrMapOvr>
  <p:transition>
    <p:wheel spokes="2"/>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descr="0_6bccc_1b48f079_XL.jpeg"/>
          <p:cNvPicPr>
            <a:picLocks noChangeAspect="1"/>
          </p:cNvPicPr>
          <p:nvPr/>
        </p:nvPicPr>
        <p:blipFill>
          <a:blip r:embed="rId2" cstate="print"/>
          <a:stretch>
            <a:fillRect/>
          </a:stretch>
        </p:blipFill>
        <p:spPr>
          <a:xfrm>
            <a:off x="0" y="0"/>
            <a:ext cx="9144000" cy="6858000"/>
          </a:xfrm>
          <a:prstGeom prst="rect">
            <a:avLst/>
          </a:prstGeom>
        </p:spPr>
      </p:pic>
      <p:sp>
        <p:nvSpPr>
          <p:cNvPr id="2" name="Заголовок 1"/>
          <p:cNvSpPr>
            <a:spLocks noGrp="1"/>
          </p:cNvSpPr>
          <p:nvPr>
            <p:ph type="title"/>
          </p:nvPr>
        </p:nvSpPr>
        <p:spPr>
          <a:xfrm>
            <a:off x="457200" y="274638"/>
            <a:ext cx="8229600" cy="5890666"/>
          </a:xfrm>
        </p:spPr>
        <p:txBody>
          <a:bodyPr>
            <a:normAutofit/>
          </a:bodyPr>
          <a:lstStyle/>
          <a:p>
            <a:r>
              <a:rPr lang="ru-RU" sz="8800" b="1" dirty="0" smtClean="0">
                <a:latin typeface="Century Schoolbook" pitchFamily="18" charset="0"/>
              </a:rPr>
              <a:t>Село </a:t>
            </a:r>
            <a:br>
              <a:rPr lang="ru-RU" sz="8800" b="1" dirty="0" smtClean="0">
                <a:latin typeface="Century Schoolbook" pitchFamily="18" charset="0"/>
              </a:rPr>
            </a:br>
            <a:r>
              <a:rPr lang="ru-RU" sz="8800" b="1" dirty="0" smtClean="0">
                <a:solidFill>
                  <a:srgbClr val="FF0000"/>
                </a:solidFill>
                <a:latin typeface="Century Schoolbook" pitchFamily="18" charset="0"/>
              </a:rPr>
              <a:t>КУГУЛЬТА</a:t>
            </a:r>
            <a:r>
              <a:rPr lang="ru-RU" sz="8800" b="1" dirty="0" smtClean="0">
                <a:latin typeface="Century Schoolbook" pitchFamily="18" charset="0"/>
              </a:rPr>
              <a:t/>
            </a:r>
            <a:br>
              <a:rPr lang="ru-RU" sz="8800" b="1" dirty="0" smtClean="0">
                <a:latin typeface="Century Schoolbook" pitchFamily="18" charset="0"/>
              </a:rPr>
            </a:br>
            <a:r>
              <a:rPr lang="ru-RU" sz="8800" b="1" dirty="0" smtClean="0">
                <a:latin typeface="Century Schoolbook" pitchFamily="18" charset="0"/>
              </a:rPr>
              <a:t>основано  в</a:t>
            </a:r>
            <a:br>
              <a:rPr lang="ru-RU" sz="8800" b="1" dirty="0" smtClean="0">
                <a:latin typeface="Century Schoolbook" pitchFamily="18" charset="0"/>
              </a:rPr>
            </a:br>
            <a:r>
              <a:rPr lang="ru-RU" sz="8800" b="1" dirty="0" smtClean="0">
                <a:latin typeface="Century Schoolbook" pitchFamily="18" charset="0"/>
              </a:rPr>
              <a:t>1817 году</a:t>
            </a:r>
            <a:endParaRPr lang="ru-RU" sz="8800" b="1" dirty="0">
              <a:latin typeface="Century Schoolbook" pitchFamily="18" charset="0"/>
            </a:endParaRPr>
          </a:p>
        </p:txBody>
      </p:sp>
    </p:spTree>
  </p:cSld>
  <p:clrMapOvr>
    <a:masterClrMapping/>
  </p:clrMapOvr>
  <p:transition>
    <p:wedg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descr="1199258684.jpg"/>
          <p:cNvPicPr>
            <a:picLocks noChangeAspect="1"/>
          </p:cNvPicPr>
          <p:nvPr/>
        </p:nvPicPr>
        <p:blipFill>
          <a:blip r:embed="rId2" cstate="print"/>
          <a:stretch>
            <a:fillRect/>
          </a:stretch>
        </p:blipFill>
        <p:spPr>
          <a:xfrm>
            <a:off x="0" y="0"/>
            <a:ext cx="9144000" cy="6858000"/>
          </a:xfrm>
          <a:prstGeom prst="rect">
            <a:avLst/>
          </a:prstGeom>
        </p:spPr>
      </p:pic>
      <p:sp>
        <p:nvSpPr>
          <p:cNvPr id="3" name="Содержимое 2"/>
          <p:cNvSpPr>
            <a:spLocks noGrp="1"/>
          </p:cNvSpPr>
          <p:nvPr>
            <p:ph idx="1"/>
          </p:nvPr>
        </p:nvSpPr>
        <p:spPr>
          <a:xfrm>
            <a:off x="457200" y="188640"/>
            <a:ext cx="8229600" cy="5937523"/>
          </a:xfrm>
        </p:spPr>
        <p:txBody>
          <a:bodyPr>
            <a:normAutofit/>
          </a:bodyPr>
          <a:lstStyle/>
          <a:p>
            <a:pPr>
              <a:buNone/>
            </a:pPr>
            <a:r>
              <a:rPr lang="ru-RU" sz="1400" b="1" dirty="0" smtClean="0">
                <a:latin typeface="Times New Roman" pitchFamily="18" charset="0"/>
                <a:cs typeface="Times New Roman" pitchFamily="18" charset="0"/>
              </a:rPr>
              <a:t>2 октября 1943 года И.А. </a:t>
            </a:r>
            <a:r>
              <a:rPr lang="ru-RU" sz="1400" b="1" dirty="0" err="1" smtClean="0">
                <a:latin typeface="Times New Roman" pitchFamily="18" charset="0"/>
                <a:cs typeface="Times New Roman" pitchFamily="18" charset="0"/>
              </a:rPr>
              <a:t>Минаенко</a:t>
            </a:r>
            <a:r>
              <a:rPr lang="ru-RU" sz="1400" b="1" dirty="0" smtClean="0">
                <a:latin typeface="Times New Roman" pitchFamily="18" charset="0"/>
                <a:cs typeface="Times New Roman" pitchFamily="18" charset="0"/>
              </a:rPr>
              <a:t> добровольно вызвался расчистить путь нашей наступающей пехоте в проволочном заграждении противника. Он незаметно подполз к нему, перерезал в нескольких местах, но был тяжело ранен немецким снайпером и в таком состоянии находимся на нейтральной полосе до 7 октября 1943 года. За этот геройский подвиг и за мужество, проявленное при форсировании Днепра Президиум Верховного Совета СССР Указом от 17 октября 1943 года посмертно присвоил </a:t>
            </a:r>
            <a:r>
              <a:rPr lang="ru-RU" sz="1400" b="1" dirty="0" err="1" smtClean="0">
                <a:latin typeface="Times New Roman" pitchFamily="18" charset="0"/>
                <a:cs typeface="Times New Roman" pitchFamily="18" charset="0"/>
              </a:rPr>
              <a:t>Минаенко</a:t>
            </a:r>
            <a:r>
              <a:rPr lang="ru-RU" sz="1400" b="1" dirty="0" smtClean="0">
                <a:latin typeface="Times New Roman" pitchFamily="18" charset="0"/>
                <a:cs typeface="Times New Roman" pitchFamily="18" charset="0"/>
              </a:rPr>
              <a:t> Ивану Алексеевичу звание Героя Советского Союза.</a:t>
            </a:r>
          </a:p>
          <a:p>
            <a:pPr>
              <a:buNone/>
            </a:pPr>
            <a:r>
              <a:rPr lang="ru-RU" sz="1400" b="1" dirty="0" smtClean="0">
                <a:latin typeface="Times New Roman" pitchFamily="18" charset="0"/>
                <a:cs typeface="Times New Roman" pitchFamily="18" charset="0"/>
              </a:rPr>
              <a:t>Высокими боевыми наградами отметила Родина ратный подвиг других наших односельчан – бывшего санинструктора Максима Гавриловича Семенова, награжденного тремя орденами Красной Звезды и двумя медалями «За Отвагу»; бывшего сапера-разведчика сержанта Ивана Николаевича Захарова, удостоенного орденов Славы  </a:t>
            </a:r>
            <a:r>
              <a:rPr lang="de-DE" sz="1400" b="1" dirty="0" smtClean="0">
                <a:latin typeface="Times New Roman" pitchFamily="18" charset="0"/>
                <a:cs typeface="Times New Roman" pitchFamily="18" charset="0"/>
              </a:rPr>
              <a:t>II</a:t>
            </a:r>
            <a:r>
              <a:rPr lang="ru-RU" sz="1400" b="1" dirty="0" smtClean="0">
                <a:latin typeface="Times New Roman" pitchFamily="18" charset="0"/>
                <a:cs typeface="Times New Roman" pitchFamily="18" charset="0"/>
              </a:rPr>
              <a:t> и </a:t>
            </a:r>
            <a:r>
              <a:rPr lang="de-DE" sz="1400" b="1" dirty="0" smtClean="0">
                <a:latin typeface="Times New Roman" pitchFamily="18" charset="0"/>
                <a:cs typeface="Times New Roman" pitchFamily="18" charset="0"/>
              </a:rPr>
              <a:t>III</a:t>
            </a:r>
            <a:r>
              <a:rPr lang="ru-RU" sz="1400" b="1" dirty="0" smtClean="0">
                <a:latin typeface="Times New Roman" pitchFamily="18" charset="0"/>
                <a:cs typeface="Times New Roman" pitchFamily="18" charset="0"/>
              </a:rPr>
              <a:t> степени и медали «За отвагу»; бывшего рядового Михаила Дмитриевича Никитина, грудь которого украшают два ордена Красной Звезды и медаль «За отвагу».</a:t>
            </a:r>
          </a:p>
          <a:p>
            <a:pPr>
              <a:buNone/>
            </a:pPr>
            <a:r>
              <a:rPr lang="ru-RU" sz="1400" b="1" dirty="0" smtClean="0">
                <a:latin typeface="Times New Roman" pitchFamily="18" charset="0"/>
                <a:cs typeface="Times New Roman" pitchFamily="18" charset="0"/>
              </a:rPr>
              <a:t>Уважают </a:t>
            </a:r>
            <a:r>
              <a:rPr lang="ru-RU" sz="1400" b="1" dirty="0" err="1" smtClean="0">
                <a:latin typeface="Times New Roman" pitchFamily="18" charset="0"/>
                <a:cs typeface="Times New Roman" pitchFamily="18" charset="0"/>
              </a:rPr>
              <a:t>кугультинцы</a:t>
            </a:r>
            <a:r>
              <a:rPr lang="ru-RU" sz="1400" b="1" dirty="0" smtClean="0">
                <a:latin typeface="Times New Roman" pitchFamily="18" charset="0"/>
                <a:cs typeface="Times New Roman" pitchFamily="18" charset="0"/>
              </a:rPr>
              <a:t> своих земляков – мужественных защитников страны Якова </a:t>
            </a:r>
            <a:r>
              <a:rPr lang="ru-RU" sz="1400" b="1" dirty="0" err="1" smtClean="0">
                <a:latin typeface="Times New Roman" pitchFamily="18" charset="0"/>
                <a:cs typeface="Times New Roman" pitchFamily="18" charset="0"/>
              </a:rPr>
              <a:t>Мартыновича</a:t>
            </a:r>
            <a:r>
              <a:rPr lang="ru-RU" sz="1400" b="1" dirty="0" smtClean="0">
                <a:latin typeface="Times New Roman" pitchFamily="18" charset="0"/>
                <a:cs typeface="Times New Roman" pitchFamily="18" charset="0"/>
              </a:rPr>
              <a:t> Петрова, Виктора Германовича </a:t>
            </a:r>
            <a:r>
              <a:rPr lang="ru-RU" sz="1400" b="1" dirty="0" err="1" smtClean="0">
                <a:latin typeface="Times New Roman" pitchFamily="18" charset="0"/>
                <a:cs typeface="Times New Roman" pitchFamily="18" charset="0"/>
              </a:rPr>
              <a:t>Россихина</a:t>
            </a:r>
            <a:r>
              <a:rPr lang="ru-RU" sz="1400" b="1" dirty="0" smtClean="0">
                <a:latin typeface="Times New Roman" pitchFamily="18" charset="0"/>
                <a:cs typeface="Times New Roman" pitchFamily="18" charset="0"/>
              </a:rPr>
              <a:t>, Петра Тимофеевича Еремина,  Андрея Ивановича </a:t>
            </a:r>
            <a:r>
              <a:rPr lang="ru-RU" sz="1400" b="1" dirty="0" err="1" smtClean="0">
                <a:latin typeface="Times New Roman" pitchFamily="18" charset="0"/>
                <a:cs typeface="Times New Roman" pitchFamily="18" charset="0"/>
              </a:rPr>
              <a:t>Абонеева</a:t>
            </a:r>
            <a:r>
              <a:rPr lang="ru-RU" sz="1400" b="1" dirty="0" smtClean="0">
                <a:latin typeface="Times New Roman" pitchFamily="18" charset="0"/>
                <a:cs typeface="Times New Roman" pitchFamily="18" charset="0"/>
              </a:rPr>
              <a:t>, Василия Андреевича </a:t>
            </a:r>
            <a:r>
              <a:rPr lang="ru-RU" sz="1400" b="1" dirty="0" err="1" smtClean="0">
                <a:latin typeface="Times New Roman" pitchFamily="18" charset="0"/>
                <a:cs typeface="Times New Roman" pitchFamily="18" charset="0"/>
              </a:rPr>
              <a:t>Череушина</a:t>
            </a:r>
            <a:r>
              <a:rPr lang="ru-RU" sz="1400" b="1" dirty="0" smtClean="0">
                <a:latin typeface="Times New Roman" pitchFamily="18" charset="0"/>
                <a:cs typeface="Times New Roman" pitchFamily="18" charset="0"/>
              </a:rPr>
              <a:t>, Ивана Павловича Лебедева, Георгия Максимовича </a:t>
            </a:r>
            <a:r>
              <a:rPr lang="ru-RU" sz="1400" b="1" dirty="0" err="1" smtClean="0">
                <a:latin typeface="Times New Roman" pitchFamily="18" charset="0"/>
                <a:cs typeface="Times New Roman" pitchFamily="18" charset="0"/>
              </a:rPr>
              <a:t>Кумирова</a:t>
            </a:r>
            <a:r>
              <a:rPr lang="ru-RU" sz="1400" b="1" dirty="0" smtClean="0">
                <a:latin typeface="Times New Roman" pitchFamily="18" charset="0"/>
                <a:cs typeface="Times New Roman" pitchFamily="18" charset="0"/>
              </a:rPr>
              <a:t>, Ивана Афанасьевича </a:t>
            </a:r>
            <a:r>
              <a:rPr lang="ru-RU" sz="1400" b="1" dirty="0" err="1" smtClean="0">
                <a:latin typeface="Times New Roman" pitchFamily="18" charset="0"/>
                <a:cs typeface="Times New Roman" pitchFamily="18" charset="0"/>
              </a:rPr>
              <a:t>Коноваленко</a:t>
            </a:r>
            <a:r>
              <a:rPr lang="ru-RU" sz="1400" b="1" dirty="0" smtClean="0">
                <a:latin typeface="Times New Roman" pitchFamily="18" charset="0"/>
                <a:cs typeface="Times New Roman" pitchFamily="18" charset="0"/>
              </a:rPr>
              <a:t>, Василия Федоровича Воробьева, Франца Иосифовича </a:t>
            </a:r>
            <a:r>
              <a:rPr lang="ru-RU" sz="1400" b="1" dirty="0" err="1" smtClean="0">
                <a:latin typeface="Times New Roman" pitchFamily="18" charset="0"/>
                <a:cs typeface="Times New Roman" pitchFamily="18" charset="0"/>
              </a:rPr>
              <a:t>Харжевского</a:t>
            </a:r>
            <a:r>
              <a:rPr lang="ru-RU" sz="1400" b="1" dirty="0" smtClean="0">
                <a:latin typeface="Times New Roman" pitchFamily="18" charset="0"/>
                <a:cs typeface="Times New Roman" pitchFamily="18" charset="0"/>
              </a:rPr>
              <a:t>, Ивана Федоровича </a:t>
            </a:r>
            <a:r>
              <a:rPr lang="ru-RU" sz="1400" b="1" dirty="0" err="1" smtClean="0">
                <a:latin typeface="Times New Roman" pitchFamily="18" charset="0"/>
                <a:cs typeface="Times New Roman" pitchFamily="18" charset="0"/>
              </a:rPr>
              <a:t>Зыбинского</a:t>
            </a:r>
            <a:r>
              <a:rPr lang="ru-RU" sz="1400" b="1" dirty="0" smtClean="0">
                <a:latin typeface="Times New Roman" pitchFamily="18" charset="0"/>
                <a:cs typeface="Times New Roman" pitchFamily="18" charset="0"/>
              </a:rPr>
              <a:t>, Дмитрия Тихоновича Сазонова, Николая Дмитриевича </a:t>
            </a:r>
            <a:r>
              <a:rPr lang="ru-RU" sz="1400" b="1" dirty="0" err="1" smtClean="0">
                <a:latin typeface="Times New Roman" pitchFamily="18" charset="0"/>
                <a:cs typeface="Times New Roman" pitchFamily="18" charset="0"/>
              </a:rPr>
              <a:t>Амелина</a:t>
            </a:r>
            <a:r>
              <a:rPr lang="ru-RU" sz="1400" b="1" dirty="0" smtClean="0">
                <a:latin typeface="Times New Roman" pitchFamily="18" charset="0"/>
                <a:cs typeface="Times New Roman" pitchFamily="18" charset="0"/>
              </a:rPr>
              <a:t>, Илью Петровича Еремина, Георгия Васильевича Холодова, Василия Герасимовича </a:t>
            </a:r>
            <a:r>
              <a:rPr lang="ru-RU" sz="1400" b="1" dirty="0" err="1" smtClean="0">
                <a:latin typeface="Times New Roman" pitchFamily="18" charset="0"/>
                <a:cs typeface="Times New Roman" pitchFamily="18" charset="0"/>
              </a:rPr>
              <a:t>Вертелецкого</a:t>
            </a:r>
            <a:r>
              <a:rPr lang="ru-RU" sz="1400" b="1" dirty="0" smtClean="0">
                <a:latin typeface="Times New Roman" pitchFamily="18" charset="0"/>
                <a:cs typeface="Times New Roman" pitchFamily="18" charset="0"/>
              </a:rPr>
              <a:t>, Александра Ивановича Тарасова, Алексея Ивановича Кривцова и многих других.</a:t>
            </a:r>
            <a:endParaRPr lang="ru-RU" sz="1400" dirty="0"/>
          </a:p>
        </p:txBody>
      </p:sp>
    </p:spTree>
  </p:cSld>
  <p:clrMapOvr>
    <a:masterClrMapping/>
  </p:clrMapOvr>
  <p:transition>
    <p:strips dir="ru"/>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descr="1199258702.jpg"/>
          <p:cNvPicPr>
            <a:picLocks noChangeAspect="1"/>
          </p:cNvPicPr>
          <p:nvPr/>
        </p:nvPicPr>
        <p:blipFill>
          <a:blip r:embed="rId2" cstate="print"/>
          <a:stretch>
            <a:fillRect/>
          </a:stretch>
        </p:blipFill>
        <p:spPr>
          <a:xfrm>
            <a:off x="0" y="0"/>
            <a:ext cx="9144000" cy="6858000"/>
          </a:xfrm>
          <a:prstGeom prst="rect">
            <a:avLst/>
          </a:prstGeom>
        </p:spPr>
      </p:pic>
      <p:sp>
        <p:nvSpPr>
          <p:cNvPr id="2" name="TextBox 1"/>
          <p:cNvSpPr txBox="1"/>
          <p:nvPr/>
        </p:nvSpPr>
        <p:spPr>
          <a:xfrm>
            <a:off x="467544" y="260648"/>
            <a:ext cx="8352928" cy="6340197"/>
          </a:xfrm>
          <a:prstGeom prst="rect">
            <a:avLst/>
          </a:prstGeom>
          <a:noFill/>
        </p:spPr>
        <p:txBody>
          <a:bodyPr wrap="square" rtlCol="0">
            <a:spAutoFit/>
          </a:bodyPr>
          <a:lstStyle/>
          <a:p>
            <a:r>
              <a:rPr lang="ru-RU" sz="1400" b="1" dirty="0" smtClean="0">
                <a:latin typeface="Times New Roman" pitchFamily="18" charset="0"/>
                <a:cs typeface="Times New Roman" pitchFamily="18" charset="0"/>
              </a:rPr>
              <a:t>	Большой вклад в дело Победы </a:t>
            </a:r>
            <a:r>
              <a:rPr lang="ru-RU" sz="1400" b="1" dirty="0" err="1" smtClean="0">
                <a:latin typeface="Times New Roman" pitchFamily="18" charset="0"/>
                <a:cs typeface="Times New Roman" pitchFamily="18" charset="0"/>
              </a:rPr>
              <a:t>кугультинцы</a:t>
            </a:r>
            <a:r>
              <a:rPr lang="ru-RU" sz="1400" b="1" dirty="0" smtClean="0">
                <a:latin typeface="Times New Roman" pitchFamily="18" charset="0"/>
                <a:cs typeface="Times New Roman" pitchFamily="18" charset="0"/>
              </a:rPr>
              <a:t> внесли своим трудом в тылу. В тяжелых условиях войны, когда не хватало сельхозтехники, тягла, когда почти все мужчины были на фронте, женщины, старики, подростки, плохо одетые  и обутые, зачастую голодные, успешно справлялись со всеми сельскохозяйственными работами. Самоотверженно трудились на полях и фермах Ксения Яковлевна Попова, Анна Федоровна </a:t>
            </a:r>
            <a:r>
              <a:rPr lang="ru-RU" sz="1400" b="1" dirty="0" err="1" smtClean="0">
                <a:latin typeface="Times New Roman" pitchFamily="18" charset="0"/>
                <a:cs typeface="Times New Roman" pitchFamily="18" charset="0"/>
              </a:rPr>
              <a:t>Коршикова</a:t>
            </a:r>
            <a:r>
              <a:rPr lang="ru-RU" sz="1400" b="1" dirty="0" smtClean="0">
                <a:latin typeface="Times New Roman" pitchFamily="18" charset="0"/>
                <a:cs typeface="Times New Roman" pitchFamily="18" charset="0"/>
              </a:rPr>
              <a:t>, Ксения Николаевна Селюкова, Ольга Федоровна </a:t>
            </a:r>
            <a:r>
              <a:rPr lang="ru-RU" sz="1400" b="1" dirty="0" err="1" smtClean="0">
                <a:latin typeface="Times New Roman" pitchFamily="18" charset="0"/>
                <a:cs typeface="Times New Roman" pitchFamily="18" charset="0"/>
              </a:rPr>
              <a:t>Косоговенко</a:t>
            </a:r>
            <a:r>
              <a:rPr lang="ru-RU" sz="1400" b="1" dirty="0" smtClean="0">
                <a:latin typeface="Times New Roman" pitchFamily="18" charset="0"/>
                <a:cs typeface="Times New Roman" pitchFamily="18" charset="0"/>
              </a:rPr>
              <a:t>, Александра Максимовна </a:t>
            </a:r>
            <a:r>
              <a:rPr lang="ru-RU" sz="1400" b="1" dirty="0" err="1" smtClean="0">
                <a:latin typeface="Times New Roman" pitchFamily="18" charset="0"/>
                <a:cs typeface="Times New Roman" pitchFamily="18" charset="0"/>
              </a:rPr>
              <a:t>Абонеева</a:t>
            </a:r>
            <a:r>
              <a:rPr lang="ru-RU" sz="1400" b="1" dirty="0" smtClean="0">
                <a:latin typeface="Times New Roman" pitchFamily="18" charset="0"/>
                <a:cs typeface="Times New Roman" pitchFamily="18" charset="0"/>
              </a:rPr>
              <a:t>, Любовь Николаевна </a:t>
            </a:r>
            <a:r>
              <a:rPr lang="ru-RU" sz="1400" b="1" dirty="0" err="1" smtClean="0">
                <a:latin typeface="Times New Roman" pitchFamily="18" charset="0"/>
                <a:cs typeface="Times New Roman" pitchFamily="18" charset="0"/>
              </a:rPr>
              <a:t>Хаврина</a:t>
            </a:r>
            <a:r>
              <a:rPr lang="ru-RU" sz="1400" b="1" dirty="0" smtClean="0">
                <a:latin typeface="Times New Roman" pitchFamily="18" charset="0"/>
                <a:cs typeface="Times New Roman" pitchFamily="18" charset="0"/>
              </a:rPr>
              <a:t>, Мария Ивановна Шаталова, Василий Михайлович </a:t>
            </a:r>
            <a:r>
              <a:rPr lang="ru-RU" sz="1400" b="1" dirty="0" err="1" smtClean="0">
                <a:latin typeface="Times New Roman" pitchFamily="18" charset="0"/>
                <a:cs typeface="Times New Roman" pitchFamily="18" charset="0"/>
              </a:rPr>
              <a:t>Малиночкин</a:t>
            </a:r>
            <a:r>
              <a:rPr lang="ru-RU" sz="1400" b="1" dirty="0" smtClean="0">
                <a:latin typeface="Times New Roman" pitchFamily="18" charset="0"/>
                <a:cs typeface="Times New Roman" pitchFamily="18" charset="0"/>
              </a:rPr>
              <a:t>, Иван Федорович </a:t>
            </a:r>
            <a:r>
              <a:rPr lang="ru-RU" sz="1400" b="1" dirty="0" err="1" smtClean="0">
                <a:latin typeface="Times New Roman" pitchFamily="18" charset="0"/>
                <a:cs typeface="Times New Roman" pitchFamily="18" charset="0"/>
              </a:rPr>
              <a:t>Астанков</a:t>
            </a:r>
            <a:r>
              <a:rPr lang="ru-RU" sz="1400" b="1" dirty="0" smtClean="0">
                <a:latin typeface="Times New Roman" pitchFamily="18" charset="0"/>
                <a:cs typeface="Times New Roman" pitchFamily="18" charset="0"/>
              </a:rPr>
              <a:t>, Николай Родионович Лепешкин и многие другие. Более 50 </a:t>
            </a:r>
            <a:r>
              <a:rPr lang="ru-RU" sz="1400" b="1" dirty="0" err="1" smtClean="0">
                <a:latin typeface="Times New Roman" pitchFamily="18" charset="0"/>
                <a:cs typeface="Times New Roman" pitchFamily="18" charset="0"/>
              </a:rPr>
              <a:t>кугультинцев</a:t>
            </a:r>
            <a:r>
              <a:rPr lang="ru-RU" sz="1400" b="1" dirty="0" smtClean="0">
                <a:latin typeface="Times New Roman" pitchFamily="18" charset="0"/>
                <a:cs typeface="Times New Roman" pitchFamily="18" charset="0"/>
              </a:rPr>
              <a:t> награждены медалью «За </a:t>
            </a:r>
            <a:r>
              <a:rPr lang="ru-RU" sz="1400" b="1" dirty="0" err="1" smtClean="0">
                <a:latin typeface="Times New Roman" pitchFamily="18" charset="0"/>
                <a:cs typeface="Times New Roman" pitchFamily="18" charset="0"/>
              </a:rPr>
              <a:t>доблесный</a:t>
            </a:r>
            <a:r>
              <a:rPr lang="ru-RU" sz="1400" b="1" dirty="0" smtClean="0">
                <a:latin typeface="Times New Roman" pitchFamily="18" charset="0"/>
                <a:cs typeface="Times New Roman" pitchFamily="18" charset="0"/>
              </a:rPr>
              <a:t> труд в годы Великой Отечественной войны».</a:t>
            </a:r>
          </a:p>
          <a:p>
            <a:r>
              <a:rPr lang="ru-RU" sz="1400" b="1" dirty="0" smtClean="0">
                <a:latin typeface="Times New Roman" pitchFamily="18" charset="0"/>
                <a:cs typeface="Times New Roman" pitchFamily="18" charset="0"/>
              </a:rPr>
              <a:t>	За период оккупации немцы оставили о себе недобрую память. В августе 1942 года они злодейски расправились с прибывшими из западных районов страны евреями, их согнали во двор торгового предприятия, погрузили в душегубки, вывезли за село и захоронили погибших от газа в балках. Оккупанты отбирали у жителей скот, птицу, продукты, теплые вещи. Отступая в январе 1943 года, пытались угнать колхозный скот. В это время совершил свой смелый, патриотический  поступок  </a:t>
            </a:r>
            <a:r>
              <a:rPr lang="ru-RU" sz="1400" b="1" dirty="0" err="1" smtClean="0">
                <a:latin typeface="Times New Roman" pitchFamily="18" charset="0"/>
                <a:cs typeface="Times New Roman" pitchFamily="18" charset="0"/>
              </a:rPr>
              <a:t>Ермолай</a:t>
            </a:r>
            <a:r>
              <a:rPr lang="ru-RU" sz="1400" b="1" dirty="0" smtClean="0">
                <a:latin typeface="Times New Roman" pitchFamily="18" charset="0"/>
                <a:cs typeface="Times New Roman" pitchFamily="18" charset="0"/>
              </a:rPr>
              <a:t> Стефанович Селюков. Он наотрез отказался гнать за отступающими немецкими частями награбленный скот и был застрелен рассвирепевшими врагами на колхозном дворе. Уходя из села, немцы подожгли и взорвали много общественных зданий.</a:t>
            </a:r>
          </a:p>
          <a:p>
            <a:r>
              <a:rPr lang="ru-RU" sz="1400" b="1" dirty="0" smtClean="0">
                <a:latin typeface="Times New Roman" pitchFamily="18" charset="0"/>
                <a:cs typeface="Times New Roman" pitchFamily="18" charset="0"/>
              </a:rPr>
              <a:t>	В каждую семью селян война принесла нужду, голод и страдания. Более тысячи </a:t>
            </a:r>
            <a:r>
              <a:rPr lang="ru-RU" sz="1400" b="1" dirty="0" err="1" smtClean="0">
                <a:latin typeface="Times New Roman" pitchFamily="18" charset="0"/>
                <a:cs typeface="Times New Roman" pitchFamily="18" charset="0"/>
              </a:rPr>
              <a:t>кугультинцев</a:t>
            </a:r>
            <a:r>
              <a:rPr lang="ru-RU" sz="1400" b="1" dirty="0" smtClean="0">
                <a:latin typeface="Times New Roman" pitchFamily="18" charset="0"/>
                <a:cs typeface="Times New Roman" pitchFamily="18" charset="0"/>
              </a:rPr>
              <a:t> не вернулись с фронта, многие получили ранения и стали инвалидами.</a:t>
            </a:r>
          </a:p>
          <a:p>
            <a:r>
              <a:rPr lang="ru-RU" sz="1400" b="1" dirty="0" smtClean="0">
                <a:latin typeface="Times New Roman" pitchFamily="18" charset="0"/>
                <a:cs typeface="Times New Roman" pitchFamily="18" charset="0"/>
              </a:rPr>
              <a:t>	Жители села свято чтут память о погибших земляках. В центре села воздвигнут мемориал, у подножия которого возлагаются цветы. Большой материал о защитниках Родины собран в сельском музее.</a:t>
            </a:r>
          </a:p>
          <a:p>
            <a:endParaRPr lang="ru-RU" sz="1400" b="1" dirty="0" smtClean="0">
              <a:latin typeface="Times New Roman" pitchFamily="18" charset="0"/>
              <a:cs typeface="Times New Roman" pitchFamily="18" charset="0"/>
            </a:endParaRPr>
          </a:p>
          <a:p>
            <a:endParaRPr lang="ru-RU" sz="1400" b="1" dirty="0" smtClean="0">
              <a:latin typeface="Times New Roman" pitchFamily="18" charset="0"/>
              <a:cs typeface="Times New Roman" pitchFamily="18" charset="0"/>
            </a:endParaRPr>
          </a:p>
          <a:p>
            <a:endParaRPr lang="ru-RU" sz="1400" b="1" dirty="0" smtClean="0">
              <a:latin typeface="Times New Roman" pitchFamily="18" charset="0"/>
              <a:cs typeface="Times New Roman" pitchFamily="18" charset="0"/>
            </a:endParaRPr>
          </a:p>
          <a:p>
            <a:endParaRPr lang="ru-RU" sz="1400" b="1" dirty="0" smtClean="0">
              <a:latin typeface="Times New Roman" pitchFamily="18" charset="0"/>
              <a:cs typeface="Times New Roman" pitchFamily="18" charset="0"/>
            </a:endParaRPr>
          </a:p>
          <a:p>
            <a:endParaRPr lang="ru-RU" sz="1400" b="1" dirty="0" smtClean="0">
              <a:latin typeface="Times New Roman" pitchFamily="18" charset="0"/>
              <a:cs typeface="Times New Roman" pitchFamily="18" charset="0"/>
            </a:endParaRPr>
          </a:p>
          <a:p>
            <a:endParaRPr lang="ru-RU" sz="1400" b="1" dirty="0" smtClean="0">
              <a:latin typeface="Times New Roman" pitchFamily="18" charset="0"/>
              <a:cs typeface="Times New Roman" pitchFamily="18" charset="0"/>
            </a:endParaRPr>
          </a:p>
          <a:p>
            <a:endParaRPr lang="ru-RU" sz="1400" b="1" dirty="0">
              <a:latin typeface="Times New Roman" pitchFamily="18" charset="0"/>
              <a:cs typeface="Times New Roman" pitchFamily="18" charset="0"/>
            </a:endParaRPr>
          </a:p>
        </p:txBody>
      </p:sp>
    </p:spTree>
  </p:cSld>
  <p:clrMapOvr>
    <a:masterClrMapping/>
  </p:clrMapOvr>
  <p:transition>
    <p:newsflash/>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07504" y="188640"/>
            <a:ext cx="8856984" cy="1815882"/>
          </a:xfrm>
          <a:prstGeom prst="rect">
            <a:avLst/>
          </a:prstGeom>
          <a:noFill/>
        </p:spPr>
        <p:txBody>
          <a:bodyPr wrap="square" rtlCol="0">
            <a:spAutoFit/>
          </a:bodyPr>
          <a:lstStyle/>
          <a:p>
            <a:r>
              <a:rPr lang="ru-RU" sz="1400" dirty="0" smtClean="0">
                <a:latin typeface="Times New Roman" pitchFamily="18" charset="0"/>
                <a:cs typeface="Times New Roman" pitchFamily="18" charset="0"/>
              </a:rPr>
              <a:t>	</a:t>
            </a:r>
            <a:r>
              <a:rPr lang="ru-RU" sz="1400" b="1" dirty="0" smtClean="0">
                <a:latin typeface="Times New Roman" pitchFamily="18" charset="0"/>
                <a:cs typeface="Times New Roman" pitchFamily="18" charset="0"/>
              </a:rPr>
              <a:t>В период пятимесячной оккупации нашего края в его восточных районах борьбу с врагом вел в составе Ставропольского партизанского полка отряд «Гавриил», созданный </a:t>
            </a:r>
            <a:r>
              <a:rPr lang="ru-RU" sz="1400" b="1" dirty="0" err="1" smtClean="0">
                <a:latin typeface="Times New Roman" pitchFamily="18" charset="0"/>
                <a:cs typeface="Times New Roman" pitchFamily="18" charset="0"/>
              </a:rPr>
              <a:t>кугультинцами</a:t>
            </a:r>
            <a:r>
              <a:rPr lang="ru-RU" sz="1400" b="1" dirty="0" smtClean="0">
                <a:latin typeface="Times New Roman" pitchFamily="18" charset="0"/>
                <a:cs typeface="Times New Roman" pitchFamily="18" charset="0"/>
              </a:rPr>
              <a:t>.  В отряде насчитывалось 55 бойцов. В нем сражались Андрей Акимович Губанов, Любовь Ивановна Некрасова, Екатерина Борисовна Грибова, Михаил </a:t>
            </a:r>
            <a:r>
              <a:rPr lang="ru-RU" sz="1400" b="1" dirty="0" err="1" smtClean="0">
                <a:latin typeface="Times New Roman" pitchFamily="18" charset="0"/>
                <a:cs typeface="Times New Roman" pitchFamily="18" charset="0"/>
              </a:rPr>
              <a:t>Михеевич</a:t>
            </a:r>
            <a:r>
              <a:rPr lang="ru-RU" sz="1400" b="1" dirty="0" smtClean="0">
                <a:latin typeface="Times New Roman" pitchFamily="18" charset="0"/>
                <a:cs typeface="Times New Roman" pitchFamily="18" charset="0"/>
              </a:rPr>
              <a:t> Дзюба и другие наши земляки. Командиром отряда был бывший председатель райисполкома Филипп Денисович </a:t>
            </a:r>
            <a:r>
              <a:rPr lang="ru-RU" sz="1400" b="1" dirty="0" err="1" smtClean="0">
                <a:latin typeface="Times New Roman" pitchFamily="18" charset="0"/>
                <a:cs typeface="Times New Roman" pitchFamily="18" charset="0"/>
              </a:rPr>
              <a:t>Лелеков</a:t>
            </a:r>
            <a:r>
              <a:rPr lang="ru-RU" sz="1400" b="1" dirty="0" smtClean="0">
                <a:latin typeface="Times New Roman" pitchFamily="18" charset="0"/>
                <a:cs typeface="Times New Roman" pitchFamily="18" charset="0"/>
              </a:rPr>
              <a:t>; комиссаром – бывший заведующий отделом пропаганды и агитации райкома партии Яков Михайлович Щеголев. Отряд участвовал в освобождении нашего края и села от немецких оккупантов</a:t>
            </a:r>
          </a:p>
          <a:p>
            <a:r>
              <a:rPr lang="ru-RU" sz="1400" b="1" dirty="0" smtClean="0">
                <a:latin typeface="Times New Roman" pitchFamily="18" charset="0"/>
                <a:cs typeface="Times New Roman" pitchFamily="18" charset="0"/>
              </a:rPr>
              <a:t>ЛЕЛЕКОВ  ФИЛИПП ДЕНИСОВИЧ                                                      ПЕТРОВ ЯКОВ МАРТЫНОВИЧ           </a:t>
            </a:r>
            <a:endParaRPr lang="ru-RU" sz="1400" dirty="0">
              <a:latin typeface="Times New Roman" pitchFamily="18" charset="0"/>
              <a:cs typeface="Times New Roman" pitchFamily="18" charset="0"/>
            </a:endParaRPr>
          </a:p>
        </p:txBody>
      </p:sp>
      <p:pic>
        <p:nvPicPr>
          <p:cNvPr id="4" name="Рисунок 3" descr="img074.jpg"/>
          <p:cNvPicPr>
            <a:picLocks noChangeAspect="1"/>
          </p:cNvPicPr>
          <p:nvPr/>
        </p:nvPicPr>
        <p:blipFill>
          <a:blip r:embed="rId2" cstate="print"/>
          <a:stretch>
            <a:fillRect/>
          </a:stretch>
        </p:blipFill>
        <p:spPr>
          <a:xfrm>
            <a:off x="251520" y="1988840"/>
            <a:ext cx="3600400" cy="4579194"/>
          </a:xfrm>
          <a:prstGeom prst="rect">
            <a:avLst/>
          </a:prstGeom>
        </p:spPr>
      </p:pic>
      <p:pic>
        <p:nvPicPr>
          <p:cNvPr id="5" name="Рисунок 4" descr="img073.jpg"/>
          <p:cNvPicPr>
            <a:picLocks noChangeAspect="1"/>
          </p:cNvPicPr>
          <p:nvPr/>
        </p:nvPicPr>
        <p:blipFill>
          <a:blip r:embed="rId3" cstate="print"/>
          <a:stretch>
            <a:fillRect/>
          </a:stretch>
        </p:blipFill>
        <p:spPr>
          <a:xfrm>
            <a:off x="4860032" y="1988840"/>
            <a:ext cx="3600400" cy="4608512"/>
          </a:xfrm>
          <a:prstGeom prst="rect">
            <a:avLst/>
          </a:prstGeom>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p:txBody>
          <a:bodyPr>
            <a:normAutofit/>
          </a:bodyPr>
          <a:lstStyle/>
          <a:p>
            <a:pPr algn="ctr"/>
            <a:r>
              <a:rPr lang="ru-RU" sz="1400" b="1" dirty="0" smtClean="0">
                <a:latin typeface="Times New Roman" pitchFamily="18" charset="0"/>
                <a:cs typeface="Times New Roman" pitchFamily="18" charset="0"/>
              </a:rPr>
              <a:t>ЖЕРДЕВ АНДРЕЙ ВАСИЛЬЕВИЧ</a:t>
            </a:r>
            <a:endParaRPr lang="ru-RU" sz="1400" b="1" dirty="0">
              <a:latin typeface="Times New Roman" pitchFamily="18" charset="0"/>
              <a:cs typeface="Times New Roman" pitchFamily="18" charset="0"/>
            </a:endParaRPr>
          </a:p>
        </p:txBody>
      </p:sp>
      <p:sp>
        <p:nvSpPr>
          <p:cNvPr id="4" name="Текст 3"/>
          <p:cNvSpPr>
            <a:spLocks noGrp="1"/>
          </p:cNvSpPr>
          <p:nvPr>
            <p:ph type="body" sz="half" idx="2"/>
          </p:nvPr>
        </p:nvSpPr>
        <p:spPr>
          <a:xfrm>
            <a:off x="457200" y="116632"/>
            <a:ext cx="3178696" cy="6009531"/>
          </a:xfrm>
        </p:spPr>
        <p:txBody>
          <a:bodyPr>
            <a:normAutofit/>
          </a:bodyPr>
          <a:lstStyle/>
          <a:p>
            <a:r>
              <a:rPr lang="ru-RU" b="1" dirty="0" smtClean="0">
                <a:latin typeface="Times New Roman" pitchFamily="18" charset="0"/>
                <a:cs typeface="Times New Roman" pitchFamily="18" charset="0"/>
              </a:rPr>
              <a:t>      Они добровольно со школьной скамьи пошли на фронт, служили мастерами авиавооружения, связистами, санинструкторами. Многие из них награждены боевыми наградами.</a:t>
            </a:r>
          </a:p>
          <a:p>
            <a:r>
              <a:rPr lang="ru-RU" b="1" dirty="0" smtClean="0">
                <a:latin typeface="Times New Roman" pitchFamily="18" charset="0"/>
                <a:cs typeface="Times New Roman" pitchFamily="18" charset="0"/>
              </a:rPr>
              <a:t>       На временно оккупированной территории страны ни днем ни ночью не давали покоя врагу партизаны. Наш земляк  Андрей Васильевич </a:t>
            </a:r>
            <a:r>
              <a:rPr lang="ru-RU" b="1" dirty="0" err="1" smtClean="0">
                <a:latin typeface="Times New Roman" pitchFamily="18" charset="0"/>
                <a:cs typeface="Times New Roman" pitchFamily="18" charset="0"/>
              </a:rPr>
              <a:t>Жердев</a:t>
            </a:r>
            <a:r>
              <a:rPr lang="ru-RU" b="1" dirty="0" smtClean="0">
                <a:latin typeface="Times New Roman" pitchFamily="18" charset="0"/>
                <a:cs typeface="Times New Roman" pitchFamily="18" charset="0"/>
              </a:rPr>
              <a:t> был в числе организаторов двух партизанских отрядов в Белоруссии. Бойцы партизанских отрядов имени Дзержинского и имени Котовского, которыми командовал А.В. </a:t>
            </a:r>
            <a:r>
              <a:rPr lang="ru-RU" b="1" dirty="0" err="1" smtClean="0">
                <a:latin typeface="Times New Roman" pitchFamily="18" charset="0"/>
                <a:cs typeface="Times New Roman" pitchFamily="18" charset="0"/>
              </a:rPr>
              <a:t>Жердев</a:t>
            </a:r>
            <a:r>
              <a:rPr lang="ru-RU" b="1" dirty="0" smtClean="0">
                <a:latin typeface="Times New Roman" pitchFamily="18" charset="0"/>
                <a:cs typeface="Times New Roman" pitchFamily="18" charset="0"/>
              </a:rPr>
              <a:t>, в ходе боевых действий пустили под откос 28 вражеских эшелонов, сожгли 89 автомашин, уничтожили более 700 гитлеровцев, подорвали 320 </a:t>
            </a:r>
            <a:r>
              <a:rPr lang="ru-RU" b="1" dirty="0" err="1" smtClean="0">
                <a:latin typeface="Times New Roman" pitchFamily="18" charset="0"/>
                <a:cs typeface="Times New Roman" pitchFamily="18" charset="0"/>
              </a:rPr>
              <a:t>стычков</a:t>
            </a:r>
            <a:r>
              <a:rPr lang="ru-RU" b="1" dirty="0" smtClean="0">
                <a:latin typeface="Times New Roman" pitchFamily="18" charset="0"/>
                <a:cs typeface="Times New Roman" pitchFamily="18" charset="0"/>
              </a:rPr>
              <a:t> железнодорожных путей, взорвали восемь железнодорожных  и 18 деревянных мостов.</a:t>
            </a:r>
            <a:endParaRPr lang="ru-RU" b="1" dirty="0">
              <a:latin typeface="Times New Roman" pitchFamily="18" charset="0"/>
              <a:cs typeface="Times New Roman" pitchFamily="18" charset="0"/>
            </a:endParaRPr>
          </a:p>
        </p:txBody>
      </p:sp>
      <p:pic>
        <p:nvPicPr>
          <p:cNvPr id="5" name="Рисунок 4" descr="img075.jpg"/>
          <p:cNvPicPr>
            <a:picLocks noChangeAspect="1"/>
          </p:cNvPicPr>
          <p:nvPr/>
        </p:nvPicPr>
        <p:blipFill>
          <a:blip r:embed="rId2" cstate="print"/>
          <a:stretch>
            <a:fillRect/>
          </a:stretch>
        </p:blipFill>
        <p:spPr>
          <a:xfrm>
            <a:off x="4571999" y="764704"/>
            <a:ext cx="4048303" cy="5184576"/>
          </a:xfrm>
          <a:prstGeom prst="rect">
            <a:avLst/>
          </a:prstGeom>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Текст 2"/>
          <p:cNvSpPr>
            <a:spLocks noGrp="1"/>
          </p:cNvSpPr>
          <p:nvPr>
            <p:ph type="body" idx="1"/>
          </p:nvPr>
        </p:nvSpPr>
        <p:spPr>
          <a:xfrm>
            <a:off x="457200" y="188641"/>
            <a:ext cx="4040188" cy="576064"/>
          </a:xfrm>
        </p:spPr>
        <p:txBody>
          <a:bodyPr>
            <a:noAutofit/>
          </a:bodyPr>
          <a:lstStyle/>
          <a:p>
            <a:pPr algn="ctr"/>
            <a:r>
              <a:rPr lang="ru-RU" sz="1600" dirty="0" smtClean="0">
                <a:latin typeface="Times New Roman" pitchFamily="18" charset="0"/>
                <a:cs typeface="Times New Roman" pitchFamily="18" charset="0"/>
              </a:rPr>
              <a:t>САЗОНОВ ДМИТРИЙ ТИХОНОВИЧ</a:t>
            </a:r>
            <a:endParaRPr lang="ru-RU" sz="1600" dirty="0">
              <a:latin typeface="Times New Roman" pitchFamily="18" charset="0"/>
              <a:cs typeface="Times New Roman" pitchFamily="18" charset="0"/>
            </a:endParaRPr>
          </a:p>
        </p:txBody>
      </p:sp>
      <p:pic>
        <p:nvPicPr>
          <p:cNvPr id="7" name="Содержимое 6" descr="img077.jpg"/>
          <p:cNvPicPr>
            <a:picLocks noGrp="1" noChangeAspect="1"/>
          </p:cNvPicPr>
          <p:nvPr>
            <p:ph sz="half" idx="2"/>
          </p:nvPr>
        </p:nvPicPr>
        <p:blipFill>
          <a:blip r:embed="rId2" cstate="print"/>
          <a:stretch>
            <a:fillRect/>
          </a:stretch>
        </p:blipFill>
        <p:spPr>
          <a:xfrm>
            <a:off x="827584" y="1052736"/>
            <a:ext cx="3532294" cy="4680520"/>
          </a:xfrm>
        </p:spPr>
      </p:pic>
      <p:sp>
        <p:nvSpPr>
          <p:cNvPr id="5" name="Текст 4"/>
          <p:cNvSpPr>
            <a:spLocks noGrp="1"/>
          </p:cNvSpPr>
          <p:nvPr>
            <p:ph type="body" sz="quarter" idx="3"/>
          </p:nvPr>
        </p:nvSpPr>
        <p:spPr>
          <a:xfrm>
            <a:off x="4645025" y="188641"/>
            <a:ext cx="4041775" cy="576064"/>
          </a:xfrm>
        </p:spPr>
        <p:txBody>
          <a:bodyPr>
            <a:normAutofit/>
          </a:bodyPr>
          <a:lstStyle/>
          <a:p>
            <a:pPr algn="ctr"/>
            <a:r>
              <a:rPr lang="ru-RU" sz="1600" dirty="0" smtClean="0">
                <a:latin typeface="Times New Roman" pitchFamily="18" charset="0"/>
                <a:cs typeface="Times New Roman" pitchFamily="18" charset="0"/>
              </a:rPr>
              <a:t>ЛЕБЕДЕВ ФЕДОР ДМИТРИЕВИЧ</a:t>
            </a:r>
            <a:endParaRPr lang="ru-RU" sz="1600" dirty="0">
              <a:latin typeface="Times New Roman" pitchFamily="18" charset="0"/>
              <a:cs typeface="Times New Roman" pitchFamily="18" charset="0"/>
            </a:endParaRPr>
          </a:p>
        </p:txBody>
      </p:sp>
      <p:pic>
        <p:nvPicPr>
          <p:cNvPr id="8" name="Содержимое 7" descr="img076.jpg"/>
          <p:cNvPicPr>
            <a:picLocks noGrp="1" noChangeAspect="1"/>
          </p:cNvPicPr>
          <p:nvPr>
            <p:ph sz="quarter" idx="4"/>
          </p:nvPr>
        </p:nvPicPr>
        <p:blipFill>
          <a:blip r:embed="rId3" cstate="print"/>
          <a:stretch>
            <a:fillRect/>
          </a:stretch>
        </p:blipFill>
        <p:spPr>
          <a:xfrm>
            <a:off x="4860032" y="1052736"/>
            <a:ext cx="3816424" cy="4655311"/>
          </a:xfrm>
        </p:spPr>
      </p:pic>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Текст 2"/>
          <p:cNvSpPr>
            <a:spLocks noGrp="1"/>
          </p:cNvSpPr>
          <p:nvPr>
            <p:ph type="body" idx="1"/>
          </p:nvPr>
        </p:nvSpPr>
        <p:spPr>
          <a:xfrm>
            <a:off x="457200" y="260649"/>
            <a:ext cx="4040188" cy="432048"/>
          </a:xfrm>
        </p:spPr>
        <p:txBody>
          <a:bodyPr>
            <a:normAutofit/>
          </a:bodyPr>
          <a:lstStyle/>
          <a:p>
            <a:r>
              <a:rPr lang="ru-RU" sz="1600" dirty="0" smtClean="0">
                <a:latin typeface="Times New Roman" pitchFamily="18" charset="0"/>
                <a:cs typeface="Times New Roman" pitchFamily="18" charset="0"/>
              </a:rPr>
              <a:t>АКИНТЬЕВ АЛЕКСЕЙ ГРИГОРЬЕВИЧ</a:t>
            </a:r>
            <a:endParaRPr lang="ru-RU" sz="1600" dirty="0">
              <a:latin typeface="Times New Roman" pitchFamily="18" charset="0"/>
              <a:cs typeface="Times New Roman" pitchFamily="18" charset="0"/>
            </a:endParaRPr>
          </a:p>
        </p:txBody>
      </p:sp>
      <p:pic>
        <p:nvPicPr>
          <p:cNvPr id="7" name="Содержимое 6" descr="img078.jpg"/>
          <p:cNvPicPr>
            <a:picLocks noGrp="1" noChangeAspect="1"/>
          </p:cNvPicPr>
          <p:nvPr>
            <p:ph sz="half" idx="2"/>
          </p:nvPr>
        </p:nvPicPr>
        <p:blipFill>
          <a:blip r:embed="rId2" cstate="print"/>
          <a:stretch>
            <a:fillRect/>
          </a:stretch>
        </p:blipFill>
        <p:spPr>
          <a:xfrm>
            <a:off x="683567" y="836712"/>
            <a:ext cx="3478551" cy="5112568"/>
          </a:xfrm>
        </p:spPr>
      </p:pic>
      <p:sp>
        <p:nvSpPr>
          <p:cNvPr id="5" name="Текст 4"/>
          <p:cNvSpPr>
            <a:spLocks noGrp="1"/>
          </p:cNvSpPr>
          <p:nvPr>
            <p:ph type="body" sz="quarter" idx="3"/>
          </p:nvPr>
        </p:nvSpPr>
        <p:spPr>
          <a:xfrm>
            <a:off x="4645025" y="260649"/>
            <a:ext cx="4041775" cy="432048"/>
          </a:xfrm>
        </p:spPr>
        <p:txBody>
          <a:bodyPr>
            <a:normAutofit/>
          </a:bodyPr>
          <a:lstStyle/>
          <a:p>
            <a:r>
              <a:rPr lang="ru-RU" sz="1600" dirty="0" smtClean="0">
                <a:latin typeface="Times New Roman" pitchFamily="18" charset="0"/>
                <a:cs typeface="Times New Roman" pitchFamily="18" charset="0"/>
              </a:rPr>
              <a:t>КРОХМАЛЬ АЛЕКСЕЙ ВАСИЛЬЕВИЧ</a:t>
            </a:r>
            <a:endParaRPr lang="ru-RU" sz="1600" dirty="0">
              <a:latin typeface="Times New Roman" pitchFamily="18" charset="0"/>
              <a:cs typeface="Times New Roman" pitchFamily="18" charset="0"/>
            </a:endParaRPr>
          </a:p>
        </p:txBody>
      </p:sp>
      <p:pic>
        <p:nvPicPr>
          <p:cNvPr id="8" name="Содержимое 7" descr="img079.jpg"/>
          <p:cNvPicPr>
            <a:picLocks noGrp="1" noChangeAspect="1"/>
          </p:cNvPicPr>
          <p:nvPr>
            <p:ph sz="quarter" idx="4"/>
          </p:nvPr>
        </p:nvPicPr>
        <p:blipFill>
          <a:blip r:embed="rId3" cstate="print"/>
          <a:stretch>
            <a:fillRect/>
          </a:stretch>
        </p:blipFill>
        <p:spPr>
          <a:xfrm>
            <a:off x="4716015" y="908720"/>
            <a:ext cx="3808975" cy="5040560"/>
          </a:xfrm>
        </p:spPr>
      </p:pic>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Текст 2"/>
          <p:cNvSpPr>
            <a:spLocks noGrp="1"/>
          </p:cNvSpPr>
          <p:nvPr>
            <p:ph type="body" idx="1"/>
          </p:nvPr>
        </p:nvSpPr>
        <p:spPr>
          <a:xfrm>
            <a:off x="457200" y="260649"/>
            <a:ext cx="4040188" cy="432048"/>
          </a:xfrm>
        </p:spPr>
        <p:txBody>
          <a:bodyPr>
            <a:normAutofit/>
          </a:bodyPr>
          <a:lstStyle/>
          <a:p>
            <a:pPr algn="ctr"/>
            <a:r>
              <a:rPr lang="ru-RU" sz="1600" dirty="0" smtClean="0">
                <a:latin typeface="Times New Roman" pitchFamily="18" charset="0"/>
                <a:cs typeface="Times New Roman" pitchFamily="18" charset="0"/>
              </a:rPr>
              <a:t>МОСКВИТИН ИВАН ДМИТРИЕВИЧ</a:t>
            </a:r>
            <a:endParaRPr lang="ru-RU" sz="1600" dirty="0">
              <a:latin typeface="Times New Roman" pitchFamily="18" charset="0"/>
              <a:cs typeface="Times New Roman" pitchFamily="18" charset="0"/>
            </a:endParaRPr>
          </a:p>
        </p:txBody>
      </p:sp>
      <p:pic>
        <p:nvPicPr>
          <p:cNvPr id="7" name="Содержимое 6" descr="img081.jpg"/>
          <p:cNvPicPr>
            <a:picLocks noGrp="1" noChangeAspect="1"/>
          </p:cNvPicPr>
          <p:nvPr>
            <p:ph sz="half" idx="2"/>
          </p:nvPr>
        </p:nvPicPr>
        <p:blipFill>
          <a:blip r:embed="rId2" cstate="print"/>
          <a:stretch>
            <a:fillRect/>
          </a:stretch>
        </p:blipFill>
        <p:spPr>
          <a:xfrm>
            <a:off x="683568" y="908720"/>
            <a:ext cx="3609098" cy="4752528"/>
          </a:xfrm>
        </p:spPr>
      </p:pic>
      <p:sp>
        <p:nvSpPr>
          <p:cNvPr id="5" name="Текст 4"/>
          <p:cNvSpPr>
            <a:spLocks noGrp="1"/>
          </p:cNvSpPr>
          <p:nvPr>
            <p:ph type="body" sz="quarter" idx="3"/>
          </p:nvPr>
        </p:nvSpPr>
        <p:spPr>
          <a:xfrm>
            <a:off x="4645025" y="260649"/>
            <a:ext cx="4041775" cy="432048"/>
          </a:xfrm>
        </p:spPr>
        <p:txBody>
          <a:bodyPr>
            <a:normAutofit/>
          </a:bodyPr>
          <a:lstStyle/>
          <a:p>
            <a:pPr algn="ctr"/>
            <a:r>
              <a:rPr lang="ru-RU" sz="1600" dirty="0" smtClean="0">
                <a:latin typeface="Times New Roman" pitchFamily="18" charset="0"/>
                <a:cs typeface="Times New Roman" pitchFamily="18" charset="0"/>
              </a:rPr>
              <a:t>ПУНЕВ ИВАН ТИМОФЕЕВИЧ</a:t>
            </a:r>
            <a:endParaRPr lang="ru-RU" sz="1600" dirty="0">
              <a:latin typeface="Times New Roman" pitchFamily="18" charset="0"/>
              <a:cs typeface="Times New Roman" pitchFamily="18" charset="0"/>
            </a:endParaRPr>
          </a:p>
        </p:txBody>
      </p:sp>
      <p:pic>
        <p:nvPicPr>
          <p:cNvPr id="8" name="Содержимое 7" descr="img080.jpg"/>
          <p:cNvPicPr>
            <a:picLocks noGrp="1" noChangeAspect="1"/>
          </p:cNvPicPr>
          <p:nvPr>
            <p:ph sz="quarter" idx="4"/>
          </p:nvPr>
        </p:nvPicPr>
        <p:blipFill>
          <a:blip r:embed="rId3" cstate="print"/>
          <a:stretch>
            <a:fillRect/>
          </a:stretch>
        </p:blipFill>
        <p:spPr>
          <a:xfrm>
            <a:off x="5076055" y="908720"/>
            <a:ext cx="3328409" cy="4824536"/>
          </a:xfrm>
        </p:spPr>
      </p:pic>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pPr algn="l"/>
            <a:r>
              <a:rPr lang="ru-RU" sz="1400" b="1" dirty="0" smtClean="0">
                <a:latin typeface="Times New Roman" pitchFamily="18" charset="0"/>
                <a:cs typeface="Times New Roman" pitchFamily="18" charset="0"/>
              </a:rPr>
              <a:t>На фронтах Великой Отечественной войны находились не только мужчины. Свободу и независимость Родины отстаивали юные девушки Соня Воробьева, Аня Евдокимова, Оля </a:t>
            </a:r>
            <a:r>
              <a:rPr lang="ru-RU" sz="1400" b="1" dirty="0" err="1" smtClean="0">
                <a:latin typeface="Times New Roman" pitchFamily="18" charset="0"/>
                <a:cs typeface="Times New Roman" pitchFamily="18" charset="0"/>
              </a:rPr>
              <a:t>Минаенко</a:t>
            </a:r>
            <a:r>
              <a:rPr lang="ru-RU" sz="1400" b="1" dirty="0" smtClean="0">
                <a:latin typeface="Times New Roman" pitchFamily="18" charset="0"/>
                <a:cs typeface="Times New Roman" pitchFamily="18" charset="0"/>
              </a:rPr>
              <a:t>, Маша Волобуева, Валя Скрипкина, Маша Козлова, Рая </a:t>
            </a:r>
            <a:r>
              <a:rPr lang="ru-RU" sz="1400" b="1" dirty="0" err="1" smtClean="0">
                <a:latin typeface="Times New Roman" pitchFamily="18" charset="0"/>
                <a:cs typeface="Times New Roman" pitchFamily="18" charset="0"/>
              </a:rPr>
              <a:t>Дядькова</a:t>
            </a:r>
            <a:r>
              <a:rPr lang="ru-RU" sz="1400" b="1" dirty="0" smtClean="0">
                <a:latin typeface="Times New Roman" pitchFamily="18" charset="0"/>
                <a:cs typeface="Times New Roman" pitchFamily="18" charset="0"/>
              </a:rPr>
              <a:t>, Маша Грицаева, Валя </a:t>
            </a:r>
            <a:r>
              <a:rPr lang="ru-RU" sz="1400" b="1" dirty="0" err="1" smtClean="0">
                <a:latin typeface="Times New Roman" pitchFamily="18" charset="0"/>
                <a:cs typeface="Times New Roman" pitchFamily="18" charset="0"/>
              </a:rPr>
              <a:t>Мацагорова</a:t>
            </a:r>
            <a:r>
              <a:rPr lang="ru-RU" sz="1400" b="1" dirty="0" smtClean="0">
                <a:latin typeface="Times New Roman" pitchFamily="18" charset="0"/>
                <a:cs typeface="Times New Roman" pitchFamily="18" charset="0"/>
              </a:rPr>
              <a:t>, Клава Толмачева, Катя Быкова и другие.</a:t>
            </a:r>
            <a:endParaRPr lang="ru-RU" sz="1400" b="1" dirty="0">
              <a:latin typeface="Times New Roman" pitchFamily="18" charset="0"/>
              <a:cs typeface="Times New Roman" pitchFamily="18" charset="0"/>
            </a:endParaRPr>
          </a:p>
        </p:txBody>
      </p:sp>
      <p:sp>
        <p:nvSpPr>
          <p:cNvPr id="3" name="Текст 2"/>
          <p:cNvSpPr>
            <a:spLocks noGrp="1"/>
          </p:cNvSpPr>
          <p:nvPr>
            <p:ph type="body" idx="1"/>
          </p:nvPr>
        </p:nvSpPr>
        <p:spPr>
          <a:xfrm>
            <a:off x="457200" y="1535113"/>
            <a:ext cx="4040188" cy="381719"/>
          </a:xfrm>
        </p:spPr>
        <p:txBody>
          <a:bodyPr>
            <a:noAutofit/>
          </a:bodyPr>
          <a:lstStyle/>
          <a:p>
            <a:r>
              <a:rPr lang="ru-RU" sz="1600" dirty="0" smtClean="0">
                <a:latin typeface="Times New Roman" pitchFamily="18" charset="0"/>
                <a:cs typeface="Times New Roman" pitchFamily="18" charset="0"/>
              </a:rPr>
              <a:t>ДЯДЬКОВА РАИСА НИКОЛАЕВНА</a:t>
            </a:r>
            <a:endParaRPr lang="ru-RU" sz="1600" dirty="0">
              <a:latin typeface="Times New Roman" pitchFamily="18" charset="0"/>
              <a:cs typeface="Times New Roman" pitchFamily="18" charset="0"/>
            </a:endParaRPr>
          </a:p>
        </p:txBody>
      </p:sp>
      <p:pic>
        <p:nvPicPr>
          <p:cNvPr id="7" name="Содержимое 6" descr="img082.jpg"/>
          <p:cNvPicPr>
            <a:picLocks noGrp="1" noChangeAspect="1"/>
          </p:cNvPicPr>
          <p:nvPr>
            <p:ph sz="half" idx="2"/>
          </p:nvPr>
        </p:nvPicPr>
        <p:blipFill>
          <a:blip r:embed="rId2" cstate="print"/>
          <a:stretch>
            <a:fillRect/>
          </a:stretch>
        </p:blipFill>
        <p:spPr>
          <a:xfrm>
            <a:off x="539552" y="1916832"/>
            <a:ext cx="3384376" cy="4749266"/>
          </a:xfrm>
        </p:spPr>
      </p:pic>
      <p:sp>
        <p:nvSpPr>
          <p:cNvPr id="5" name="Текст 4"/>
          <p:cNvSpPr>
            <a:spLocks noGrp="1"/>
          </p:cNvSpPr>
          <p:nvPr>
            <p:ph type="body" sz="quarter" idx="3"/>
          </p:nvPr>
        </p:nvSpPr>
        <p:spPr>
          <a:xfrm>
            <a:off x="4645025" y="1535113"/>
            <a:ext cx="4041775" cy="381719"/>
          </a:xfrm>
        </p:spPr>
        <p:txBody>
          <a:bodyPr>
            <a:noAutofit/>
          </a:bodyPr>
          <a:lstStyle/>
          <a:p>
            <a:r>
              <a:rPr lang="ru-RU" sz="1600" dirty="0" smtClean="0">
                <a:latin typeface="Times New Roman" pitchFamily="18" charset="0"/>
                <a:cs typeface="Times New Roman" pitchFamily="18" charset="0"/>
              </a:rPr>
              <a:t>ВОЛОБУЕВА МАРИЯ ВАСИЛЬЕВНА</a:t>
            </a:r>
            <a:endParaRPr lang="ru-RU" sz="1600" dirty="0">
              <a:latin typeface="Times New Roman" pitchFamily="18" charset="0"/>
              <a:cs typeface="Times New Roman" pitchFamily="18" charset="0"/>
            </a:endParaRPr>
          </a:p>
        </p:txBody>
      </p:sp>
      <p:pic>
        <p:nvPicPr>
          <p:cNvPr id="8" name="Содержимое 7" descr="img083.jpg"/>
          <p:cNvPicPr>
            <a:picLocks noGrp="1" noChangeAspect="1"/>
          </p:cNvPicPr>
          <p:nvPr>
            <p:ph sz="quarter" idx="4"/>
          </p:nvPr>
        </p:nvPicPr>
        <p:blipFill>
          <a:blip r:embed="rId3" cstate="print"/>
          <a:stretch>
            <a:fillRect/>
          </a:stretch>
        </p:blipFill>
        <p:spPr>
          <a:xfrm>
            <a:off x="4644007" y="1988840"/>
            <a:ext cx="3672409" cy="4680520"/>
          </a:xfrm>
        </p:spPr>
      </p:pic>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Текст 2"/>
          <p:cNvSpPr>
            <a:spLocks noGrp="1"/>
          </p:cNvSpPr>
          <p:nvPr>
            <p:ph type="body" idx="1"/>
          </p:nvPr>
        </p:nvSpPr>
        <p:spPr>
          <a:xfrm>
            <a:off x="457200" y="188641"/>
            <a:ext cx="4040188" cy="360040"/>
          </a:xfrm>
        </p:spPr>
        <p:txBody>
          <a:bodyPr>
            <a:noAutofit/>
          </a:bodyPr>
          <a:lstStyle/>
          <a:p>
            <a:r>
              <a:rPr lang="ru-RU" sz="1400" dirty="0" smtClean="0">
                <a:latin typeface="Times New Roman" pitchFamily="18" charset="0"/>
                <a:cs typeface="Times New Roman" pitchFamily="18" charset="0"/>
              </a:rPr>
              <a:t>МАЛОВИЧКО МАРИЯ ПАРАМОНОВНА</a:t>
            </a:r>
            <a:endParaRPr lang="ru-RU" sz="1400" dirty="0">
              <a:latin typeface="Times New Roman" pitchFamily="18" charset="0"/>
              <a:cs typeface="Times New Roman" pitchFamily="18" charset="0"/>
            </a:endParaRPr>
          </a:p>
        </p:txBody>
      </p:sp>
      <p:pic>
        <p:nvPicPr>
          <p:cNvPr id="7" name="Содержимое 6" descr="img085.jpg"/>
          <p:cNvPicPr>
            <a:picLocks noGrp="1" noChangeAspect="1"/>
          </p:cNvPicPr>
          <p:nvPr>
            <p:ph sz="half" idx="2"/>
          </p:nvPr>
        </p:nvPicPr>
        <p:blipFill>
          <a:blip r:embed="rId2" cstate="print"/>
          <a:stretch>
            <a:fillRect/>
          </a:stretch>
        </p:blipFill>
        <p:spPr>
          <a:xfrm>
            <a:off x="539551" y="692696"/>
            <a:ext cx="3593333" cy="5400600"/>
          </a:xfrm>
        </p:spPr>
      </p:pic>
      <p:sp>
        <p:nvSpPr>
          <p:cNvPr id="5" name="Текст 4"/>
          <p:cNvSpPr>
            <a:spLocks noGrp="1"/>
          </p:cNvSpPr>
          <p:nvPr>
            <p:ph type="body" sz="quarter" idx="3"/>
          </p:nvPr>
        </p:nvSpPr>
        <p:spPr>
          <a:xfrm>
            <a:off x="4645025" y="188641"/>
            <a:ext cx="4041775" cy="360039"/>
          </a:xfrm>
        </p:spPr>
        <p:txBody>
          <a:bodyPr>
            <a:noAutofit/>
          </a:bodyPr>
          <a:lstStyle/>
          <a:p>
            <a:r>
              <a:rPr lang="ru-RU" sz="1400" dirty="0" smtClean="0">
                <a:latin typeface="Times New Roman" pitchFamily="18" charset="0"/>
                <a:cs typeface="Times New Roman" pitchFamily="18" charset="0"/>
              </a:rPr>
              <a:t>КАТУНИНА ВАЛЕНТИНА ФЕДОРОВНА</a:t>
            </a:r>
            <a:endParaRPr lang="ru-RU" sz="1400" dirty="0">
              <a:latin typeface="Times New Roman" pitchFamily="18" charset="0"/>
              <a:cs typeface="Times New Roman" pitchFamily="18" charset="0"/>
            </a:endParaRPr>
          </a:p>
        </p:txBody>
      </p:sp>
      <p:pic>
        <p:nvPicPr>
          <p:cNvPr id="8" name="Содержимое 7" descr="img084.jpg"/>
          <p:cNvPicPr>
            <a:picLocks noGrp="1" noChangeAspect="1"/>
          </p:cNvPicPr>
          <p:nvPr>
            <p:ph sz="quarter" idx="4"/>
          </p:nvPr>
        </p:nvPicPr>
        <p:blipFill>
          <a:blip r:embed="rId3" cstate="print"/>
          <a:stretch>
            <a:fillRect/>
          </a:stretch>
        </p:blipFill>
        <p:spPr>
          <a:xfrm>
            <a:off x="4716016" y="692696"/>
            <a:ext cx="3672408" cy="5400600"/>
          </a:xfrm>
        </p:spPr>
      </p:pic>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Текст 2"/>
          <p:cNvSpPr>
            <a:spLocks noGrp="1"/>
          </p:cNvSpPr>
          <p:nvPr>
            <p:ph type="body" idx="1"/>
          </p:nvPr>
        </p:nvSpPr>
        <p:spPr>
          <a:xfrm>
            <a:off x="457200" y="260649"/>
            <a:ext cx="4040188" cy="432048"/>
          </a:xfrm>
        </p:spPr>
        <p:txBody>
          <a:bodyPr>
            <a:normAutofit/>
          </a:bodyPr>
          <a:lstStyle/>
          <a:p>
            <a:r>
              <a:rPr lang="ru-RU" sz="1600" dirty="0" smtClean="0">
                <a:latin typeface="Times New Roman" pitchFamily="18" charset="0"/>
                <a:cs typeface="Times New Roman" pitchFamily="18" charset="0"/>
              </a:rPr>
              <a:t>ГРИБОВА ЕКАТЕРИНА БОРИСОВНА</a:t>
            </a:r>
            <a:endParaRPr lang="ru-RU" sz="1600" dirty="0">
              <a:latin typeface="Times New Roman" pitchFamily="18" charset="0"/>
              <a:cs typeface="Times New Roman" pitchFamily="18" charset="0"/>
            </a:endParaRPr>
          </a:p>
        </p:txBody>
      </p:sp>
      <p:pic>
        <p:nvPicPr>
          <p:cNvPr id="7" name="Содержимое 6" descr="img086.jpg"/>
          <p:cNvPicPr>
            <a:picLocks noGrp="1" noChangeAspect="1"/>
          </p:cNvPicPr>
          <p:nvPr>
            <p:ph sz="half" idx="2"/>
          </p:nvPr>
        </p:nvPicPr>
        <p:blipFill>
          <a:blip r:embed="rId2" cstate="print"/>
          <a:stretch>
            <a:fillRect/>
          </a:stretch>
        </p:blipFill>
        <p:spPr>
          <a:xfrm>
            <a:off x="539551" y="836712"/>
            <a:ext cx="3795697" cy="4968552"/>
          </a:xfrm>
        </p:spPr>
      </p:pic>
      <p:sp>
        <p:nvSpPr>
          <p:cNvPr id="5" name="Текст 4"/>
          <p:cNvSpPr>
            <a:spLocks noGrp="1"/>
          </p:cNvSpPr>
          <p:nvPr>
            <p:ph type="body" sz="quarter" idx="3"/>
          </p:nvPr>
        </p:nvSpPr>
        <p:spPr>
          <a:xfrm>
            <a:off x="4645025" y="260649"/>
            <a:ext cx="4041775" cy="432048"/>
          </a:xfrm>
        </p:spPr>
        <p:txBody>
          <a:bodyPr>
            <a:normAutofit/>
          </a:bodyPr>
          <a:lstStyle/>
          <a:p>
            <a:r>
              <a:rPr lang="ru-RU" sz="1600" dirty="0" smtClean="0">
                <a:latin typeface="Times New Roman" pitchFamily="18" charset="0"/>
                <a:cs typeface="Times New Roman" pitchFamily="18" charset="0"/>
              </a:rPr>
              <a:t>БЕЛОВА АНТОНИНА ФЕДОТЬЕВНА</a:t>
            </a:r>
            <a:endParaRPr lang="ru-RU" sz="1600" dirty="0">
              <a:latin typeface="Times New Roman" pitchFamily="18" charset="0"/>
              <a:cs typeface="Times New Roman" pitchFamily="18" charset="0"/>
            </a:endParaRPr>
          </a:p>
        </p:txBody>
      </p:sp>
      <p:pic>
        <p:nvPicPr>
          <p:cNvPr id="8" name="Содержимое 7" descr="img087.jpg"/>
          <p:cNvPicPr>
            <a:picLocks noGrp="1" noChangeAspect="1"/>
          </p:cNvPicPr>
          <p:nvPr>
            <p:ph sz="quarter" idx="4"/>
          </p:nvPr>
        </p:nvPicPr>
        <p:blipFill>
          <a:blip r:embed="rId3" cstate="print"/>
          <a:stretch>
            <a:fillRect/>
          </a:stretch>
        </p:blipFill>
        <p:spPr>
          <a:xfrm>
            <a:off x="4716016" y="836712"/>
            <a:ext cx="3700916" cy="4968552"/>
          </a:xfrm>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Рисунок 4" descr="04156588.jpg"/>
          <p:cNvPicPr>
            <a:picLocks noChangeAspect="1"/>
          </p:cNvPicPr>
          <p:nvPr/>
        </p:nvPicPr>
        <p:blipFill>
          <a:blip r:embed="rId2" cstate="print"/>
          <a:stretch>
            <a:fillRect/>
          </a:stretch>
        </p:blipFill>
        <p:spPr>
          <a:xfrm>
            <a:off x="0" y="0"/>
            <a:ext cx="9144000" cy="6858000"/>
          </a:xfrm>
          <a:prstGeom prst="rect">
            <a:avLst/>
          </a:prstGeom>
        </p:spPr>
      </p:pic>
      <p:sp>
        <p:nvSpPr>
          <p:cNvPr id="2" name="Заголовок 1"/>
          <p:cNvSpPr>
            <a:spLocks noGrp="1"/>
          </p:cNvSpPr>
          <p:nvPr>
            <p:ph type="title"/>
          </p:nvPr>
        </p:nvSpPr>
        <p:spPr>
          <a:xfrm>
            <a:off x="457200" y="274638"/>
            <a:ext cx="8229600" cy="706090"/>
          </a:xfrm>
        </p:spPr>
        <p:txBody>
          <a:bodyPr>
            <a:noAutofit/>
          </a:bodyPr>
          <a:lstStyle/>
          <a:p>
            <a:r>
              <a:rPr lang="ru-RU" sz="1600" b="1" u="sng" dirty="0" smtClean="0">
                <a:solidFill>
                  <a:srgbClr val="FF0000"/>
                </a:solidFill>
                <a:latin typeface="Times New Roman" pitchFamily="18" charset="0"/>
                <a:cs typeface="Times New Roman" pitchFamily="18" charset="0"/>
              </a:rPr>
              <a:t/>
            </a:r>
            <a:br>
              <a:rPr lang="ru-RU" sz="1600" b="1" u="sng" dirty="0" smtClean="0">
                <a:solidFill>
                  <a:srgbClr val="FF0000"/>
                </a:solidFill>
                <a:latin typeface="Times New Roman" pitchFamily="18" charset="0"/>
                <a:cs typeface="Times New Roman" pitchFamily="18" charset="0"/>
              </a:rPr>
            </a:br>
            <a:r>
              <a:rPr lang="ru-RU" sz="1600" b="1" u="sng" dirty="0">
                <a:solidFill>
                  <a:srgbClr val="FF0000"/>
                </a:solidFill>
                <a:latin typeface="Times New Roman" pitchFamily="18" charset="0"/>
                <a:cs typeface="Times New Roman" pitchFamily="18" charset="0"/>
              </a:rPr>
              <a:t/>
            </a:r>
            <a:br>
              <a:rPr lang="ru-RU" sz="1600" b="1" u="sng" dirty="0">
                <a:solidFill>
                  <a:srgbClr val="FF0000"/>
                </a:solidFill>
                <a:latin typeface="Times New Roman" pitchFamily="18" charset="0"/>
                <a:cs typeface="Times New Roman" pitchFamily="18" charset="0"/>
              </a:rPr>
            </a:br>
            <a:r>
              <a:rPr lang="ru-RU" sz="1600" b="1" u="sng" dirty="0" smtClean="0">
                <a:solidFill>
                  <a:srgbClr val="FF0000"/>
                </a:solidFill>
                <a:latin typeface="Times New Roman" pitchFamily="18" charset="0"/>
                <a:cs typeface="Times New Roman" pitchFamily="18" charset="0"/>
              </a:rPr>
              <a:t>Как    зародилось   село</a:t>
            </a:r>
            <a:endParaRPr lang="ru-RU" sz="1600" u="sng" dirty="0">
              <a:solidFill>
                <a:srgbClr val="FF0000"/>
              </a:solidFill>
              <a:latin typeface="Times New Roman" pitchFamily="18" charset="0"/>
              <a:cs typeface="Times New Roman" pitchFamily="18" charset="0"/>
            </a:endParaRPr>
          </a:p>
        </p:txBody>
      </p:sp>
      <p:sp>
        <p:nvSpPr>
          <p:cNvPr id="3" name="Содержимое 2"/>
          <p:cNvSpPr>
            <a:spLocks noGrp="1"/>
          </p:cNvSpPr>
          <p:nvPr>
            <p:ph idx="1"/>
          </p:nvPr>
        </p:nvSpPr>
        <p:spPr>
          <a:xfrm>
            <a:off x="457200" y="1052736"/>
            <a:ext cx="8229600" cy="5472608"/>
          </a:xfrm>
        </p:spPr>
        <p:txBody>
          <a:bodyPr>
            <a:normAutofit/>
          </a:bodyPr>
          <a:lstStyle/>
          <a:p>
            <a:pPr marL="900000" indent="-720000">
              <a:lnSpc>
                <a:spcPct val="150000"/>
              </a:lnSpc>
              <a:buNone/>
            </a:pPr>
            <a:r>
              <a:rPr lang="ru-RU" sz="1400" dirty="0" smtClean="0">
                <a:latin typeface="Times New Roman" pitchFamily="18" charset="0"/>
                <a:cs typeface="Times New Roman" pitchFamily="18" charset="0"/>
              </a:rPr>
              <a:t>                </a:t>
            </a:r>
            <a:r>
              <a:rPr lang="ru-RU" sz="1400" b="1" dirty="0" smtClean="0">
                <a:latin typeface="Times New Roman" pitchFamily="18" charset="0"/>
                <a:cs typeface="Times New Roman" pitchFamily="18" charset="0"/>
              </a:rPr>
              <a:t>Куда ни окинешь взглядом – всюду бескрайняя степь. Распаренная летним солнцем, она, кажется, замерла. Но вдруг набежит ветерок, и заколышется, зашевелится, как живая, часто кланяясь белыми султанами ковыля. На целые версты не видно никого вокруг, лишь высоко в небе парят коршуны, высматривая добычу. Среди этого безмолвия травы недремлющими стражами возвышаются курганы. Дикая, не обжитая степь…</a:t>
            </a:r>
          </a:p>
          <a:p>
            <a:pPr marL="900000" indent="-720000">
              <a:lnSpc>
                <a:spcPct val="150000"/>
              </a:lnSpc>
              <a:buNone/>
            </a:pPr>
            <a:r>
              <a:rPr lang="ru-RU" sz="1400" b="1" dirty="0" smtClean="0">
                <a:latin typeface="Times New Roman" pitchFamily="18" charset="0"/>
                <a:cs typeface="Times New Roman" pitchFamily="18" charset="0"/>
              </a:rPr>
              <a:t>	… По еле приметной дороге, когда-то служившей проходившим ордам кочевников, медленно движется обоз. На громоздких возах, доверху наполненных домашним скарбом, сидят старухи и дети, а по бокам их устало плетутся мужчины, изредка покрикивая на волов. Неумолчный скрип давно несмазанных телег, то и дело вспугивает из придорожных кустов куропаток.</a:t>
            </a:r>
            <a:endParaRPr lang="ru-RU" sz="1400" b="1" dirty="0">
              <a:latin typeface="Times New Roman" pitchFamily="18" charset="0"/>
              <a:cs typeface="Times New Roman" pitchFamily="18" charset="0"/>
            </a:endParaRPr>
          </a:p>
        </p:txBody>
      </p:sp>
    </p:spTree>
  </p:cSld>
  <p:clrMapOvr>
    <a:masterClrMapping/>
  </p:clrMapOvr>
  <p:transition>
    <p:pull dir="r"/>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Текст 2"/>
          <p:cNvSpPr>
            <a:spLocks noGrp="1"/>
          </p:cNvSpPr>
          <p:nvPr>
            <p:ph type="body" idx="1"/>
          </p:nvPr>
        </p:nvSpPr>
        <p:spPr>
          <a:xfrm>
            <a:off x="457200" y="260649"/>
            <a:ext cx="4040188" cy="360040"/>
          </a:xfrm>
        </p:spPr>
        <p:txBody>
          <a:bodyPr>
            <a:noAutofit/>
          </a:bodyPr>
          <a:lstStyle/>
          <a:p>
            <a:r>
              <a:rPr lang="ru-RU" sz="1600" dirty="0" smtClean="0">
                <a:latin typeface="Times New Roman" pitchFamily="18" charset="0"/>
                <a:cs typeface="Times New Roman" pitchFamily="18" charset="0"/>
              </a:rPr>
              <a:t>ЕРЕМИНА ОЛЬГА СЕРГЕЕВНА</a:t>
            </a:r>
            <a:endParaRPr lang="ru-RU" sz="1600" dirty="0">
              <a:latin typeface="Times New Roman" pitchFamily="18" charset="0"/>
              <a:cs typeface="Times New Roman" pitchFamily="18" charset="0"/>
            </a:endParaRPr>
          </a:p>
        </p:txBody>
      </p:sp>
      <p:pic>
        <p:nvPicPr>
          <p:cNvPr id="7" name="Содержимое 6" descr="img088.jpg"/>
          <p:cNvPicPr>
            <a:picLocks noGrp="1" noChangeAspect="1"/>
          </p:cNvPicPr>
          <p:nvPr>
            <p:ph sz="half" idx="2"/>
          </p:nvPr>
        </p:nvPicPr>
        <p:blipFill>
          <a:blip r:embed="rId2" cstate="print"/>
          <a:stretch>
            <a:fillRect/>
          </a:stretch>
        </p:blipFill>
        <p:spPr>
          <a:xfrm>
            <a:off x="467544" y="764704"/>
            <a:ext cx="3859234" cy="5184576"/>
          </a:xfrm>
        </p:spPr>
      </p:pic>
      <p:sp>
        <p:nvSpPr>
          <p:cNvPr id="5" name="Текст 4"/>
          <p:cNvSpPr>
            <a:spLocks noGrp="1"/>
          </p:cNvSpPr>
          <p:nvPr>
            <p:ph type="body" sz="quarter" idx="3"/>
          </p:nvPr>
        </p:nvSpPr>
        <p:spPr>
          <a:xfrm>
            <a:off x="4645025" y="260649"/>
            <a:ext cx="4041775" cy="360040"/>
          </a:xfrm>
        </p:spPr>
        <p:txBody>
          <a:bodyPr>
            <a:noAutofit/>
          </a:bodyPr>
          <a:lstStyle/>
          <a:p>
            <a:r>
              <a:rPr lang="ru-RU" sz="1600" dirty="0" smtClean="0">
                <a:latin typeface="Times New Roman" pitchFamily="18" charset="0"/>
                <a:cs typeface="Times New Roman" pitchFamily="18" charset="0"/>
              </a:rPr>
              <a:t>КОЗЛОВА МАРИЯ НИКИТИЧНА</a:t>
            </a:r>
            <a:endParaRPr lang="ru-RU" sz="1600" dirty="0">
              <a:latin typeface="Times New Roman" pitchFamily="18" charset="0"/>
              <a:cs typeface="Times New Roman" pitchFamily="18" charset="0"/>
            </a:endParaRPr>
          </a:p>
        </p:txBody>
      </p:sp>
      <p:pic>
        <p:nvPicPr>
          <p:cNvPr id="8" name="Содержимое 7" descr="img089.jpg"/>
          <p:cNvPicPr>
            <a:picLocks noGrp="1" noChangeAspect="1"/>
          </p:cNvPicPr>
          <p:nvPr>
            <p:ph sz="quarter" idx="4"/>
          </p:nvPr>
        </p:nvPicPr>
        <p:blipFill>
          <a:blip r:embed="rId3" cstate="print"/>
          <a:stretch>
            <a:fillRect/>
          </a:stretch>
        </p:blipFill>
        <p:spPr>
          <a:xfrm>
            <a:off x="4644007" y="836712"/>
            <a:ext cx="3877453" cy="5112568"/>
          </a:xfrm>
        </p:spPr>
      </p:pic>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descr="nature-road-scenery-8254.jpg"/>
          <p:cNvPicPr>
            <a:picLocks noChangeAspect="1"/>
          </p:cNvPicPr>
          <p:nvPr/>
        </p:nvPicPr>
        <p:blipFill>
          <a:blip r:embed="rId2" cstate="print"/>
          <a:stretch>
            <a:fillRect/>
          </a:stretch>
        </p:blipFill>
        <p:spPr>
          <a:xfrm>
            <a:off x="0" y="0"/>
            <a:ext cx="9144000" cy="6858000"/>
          </a:xfrm>
          <a:prstGeom prst="rect">
            <a:avLst/>
          </a:prstGeom>
        </p:spPr>
      </p:pic>
      <p:sp>
        <p:nvSpPr>
          <p:cNvPr id="2" name="Заголовок 1"/>
          <p:cNvSpPr>
            <a:spLocks noGrp="1"/>
          </p:cNvSpPr>
          <p:nvPr>
            <p:ph type="title"/>
          </p:nvPr>
        </p:nvSpPr>
        <p:spPr>
          <a:xfrm>
            <a:off x="457200" y="274638"/>
            <a:ext cx="8229600" cy="274042"/>
          </a:xfrm>
        </p:spPr>
        <p:txBody>
          <a:bodyPr>
            <a:noAutofit/>
          </a:bodyPr>
          <a:lstStyle/>
          <a:p>
            <a:r>
              <a:rPr lang="ru-RU" sz="2400" b="1" i="1" dirty="0" smtClean="0">
                <a:solidFill>
                  <a:srgbClr val="FF00FF"/>
                </a:solidFill>
                <a:latin typeface="Monotype Corsiva" pitchFamily="66" charset="0"/>
              </a:rPr>
              <a:t>РОДНОЕ   СЕЛО   КУГУЛЬТА</a:t>
            </a:r>
            <a:endParaRPr lang="ru-RU" sz="2400" b="1" i="1" dirty="0">
              <a:solidFill>
                <a:srgbClr val="FF00FF"/>
              </a:solidFill>
              <a:latin typeface="Monotype Corsiva" pitchFamily="66" charset="0"/>
            </a:endParaRPr>
          </a:p>
        </p:txBody>
      </p:sp>
      <p:sp>
        <p:nvSpPr>
          <p:cNvPr id="3" name="Содержимое 2"/>
          <p:cNvSpPr>
            <a:spLocks noGrp="1"/>
          </p:cNvSpPr>
          <p:nvPr>
            <p:ph idx="1"/>
          </p:nvPr>
        </p:nvSpPr>
        <p:spPr>
          <a:xfrm>
            <a:off x="457200" y="548680"/>
            <a:ext cx="8229600" cy="6192688"/>
          </a:xfrm>
        </p:spPr>
        <p:txBody>
          <a:bodyPr>
            <a:normAutofit lnSpcReduction="10000"/>
          </a:bodyPr>
          <a:lstStyle/>
          <a:p>
            <a:pPr algn="ctr">
              <a:buNone/>
            </a:pPr>
            <a:r>
              <a:rPr lang="ru-RU" sz="1400" b="1" dirty="0" smtClean="0">
                <a:solidFill>
                  <a:srgbClr val="C00000"/>
                </a:solidFill>
                <a:latin typeface="Times New Roman" pitchFamily="18" charset="0"/>
                <a:cs typeface="Times New Roman" pitchFamily="18" charset="0"/>
              </a:rPr>
              <a:t>Родное нам имя твое – Кугульта.</a:t>
            </a:r>
          </a:p>
          <a:p>
            <a:pPr algn="ctr">
              <a:buNone/>
            </a:pPr>
            <a:r>
              <a:rPr lang="ru-RU" sz="1400" b="1" dirty="0" smtClean="0">
                <a:solidFill>
                  <a:srgbClr val="C00000"/>
                </a:solidFill>
                <a:latin typeface="Times New Roman" pitchFamily="18" charset="0"/>
                <a:cs typeface="Times New Roman" pitchFamily="18" charset="0"/>
              </a:rPr>
              <a:t>Твоих сельских улиц простор, красота,</a:t>
            </a:r>
          </a:p>
          <a:p>
            <a:pPr algn="ctr">
              <a:buNone/>
            </a:pPr>
            <a:r>
              <a:rPr lang="ru-RU" sz="1400" b="1" dirty="0" smtClean="0">
                <a:solidFill>
                  <a:srgbClr val="C00000"/>
                </a:solidFill>
                <a:latin typeface="Times New Roman" pitchFamily="18" charset="0"/>
                <a:cs typeface="Times New Roman" pitchFamily="18" charset="0"/>
              </a:rPr>
              <a:t>Домов стройный ряд и зеленый наряд – </a:t>
            </a:r>
          </a:p>
          <a:p>
            <a:pPr algn="ctr">
              <a:buNone/>
            </a:pPr>
            <a:r>
              <a:rPr lang="ru-RU" sz="1400" b="1" dirty="0" smtClean="0">
                <a:solidFill>
                  <a:srgbClr val="C00000"/>
                </a:solidFill>
                <a:latin typeface="Times New Roman" pitchFamily="18" charset="0"/>
                <a:cs typeface="Times New Roman" pitchFamily="18" charset="0"/>
              </a:rPr>
              <a:t>Все дорого сердцу, все радует взгляд.</a:t>
            </a:r>
          </a:p>
          <a:p>
            <a:pPr algn="ctr">
              <a:buNone/>
            </a:pPr>
            <a:r>
              <a:rPr lang="ru-RU" sz="1400" b="1" dirty="0" smtClean="0">
                <a:solidFill>
                  <a:srgbClr val="C00000"/>
                </a:solidFill>
                <a:latin typeface="Times New Roman" pitchFamily="18" charset="0"/>
                <a:cs typeface="Times New Roman" pitchFamily="18" charset="0"/>
              </a:rPr>
              <a:t>Известна в округе большой, Кугульта,</a:t>
            </a:r>
          </a:p>
          <a:p>
            <a:pPr algn="ctr">
              <a:buNone/>
            </a:pPr>
            <a:r>
              <a:rPr lang="ru-RU" sz="1400" b="1" dirty="0" smtClean="0">
                <a:solidFill>
                  <a:srgbClr val="C00000"/>
                </a:solidFill>
                <a:latin typeface="Times New Roman" pitchFamily="18" charset="0"/>
                <a:cs typeface="Times New Roman" pitchFamily="18" charset="0"/>
              </a:rPr>
              <a:t>Твоих местных жителей ум, простота.</a:t>
            </a:r>
          </a:p>
          <a:p>
            <a:pPr algn="ctr">
              <a:buNone/>
            </a:pPr>
            <a:r>
              <a:rPr lang="ru-RU" sz="1400" b="1" dirty="0" smtClean="0">
                <a:solidFill>
                  <a:srgbClr val="C00000"/>
                </a:solidFill>
                <a:latin typeface="Times New Roman" pitchFamily="18" charset="0"/>
                <a:cs typeface="Times New Roman" pitchFamily="18" charset="0"/>
              </a:rPr>
              <a:t>Их добрый характер, красивая стать,</a:t>
            </a:r>
          </a:p>
          <a:p>
            <a:pPr algn="ctr">
              <a:buNone/>
            </a:pPr>
            <a:r>
              <a:rPr lang="ru-RU" sz="1400" b="1" dirty="0" smtClean="0">
                <a:solidFill>
                  <a:srgbClr val="C00000"/>
                </a:solidFill>
                <a:latin typeface="Times New Roman" pitchFamily="18" charset="0"/>
                <a:cs typeface="Times New Roman" pitchFamily="18" charset="0"/>
              </a:rPr>
              <a:t>О них можно книги и песни писать.</a:t>
            </a:r>
          </a:p>
          <a:p>
            <a:pPr algn="ctr">
              <a:buNone/>
            </a:pPr>
            <a:r>
              <a:rPr lang="ru-RU" sz="1400" b="1" dirty="0" smtClean="0">
                <a:solidFill>
                  <a:srgbClr val="C00000"/>
                </a:solidFill>
                <a:latin typeface="Times New Roman" pitchFamily="18" charset="0"/>
                <a:cs typeface="Times New Roman" pitchFamily="18" charset="0"/>
              </a:rPr>
              <a:t>Умелые руки твоих сыновей</a:t>
            </a:r>
          </a:p>
          <a:p>
            <a:pPr algn="ctr">
              <a:buNone/>
            </a:pPr>
            <a:r>
              <a:rPr lang="ru-RU" sz="1400" b="1" dirty="0" smtClean="0">
                <a:solidFill>
                  <a:srgbClr val="C00000"/>
                </a:solidFill>
                <a:latin typeface="Times New Roman" pitchFamily="18" charset="0"/>
                <a:cs typeface="Times New Roman" pitchFamily="18" charset="0"/>
              </a:rPr>
              <a:t>Достойны похвал благодарных людей.</a:t>
            </a:r>
          </a:p>
          <a:p>
            <a:pPr algn="ctr">
              <a:buNone/>
            </a:pPr>
            <a:r>
              <a:rPr lang="ru-RU" sz="1400" b="1" dirty="0" smtClean="0">
                <a:solidFill>
                  <a:srgbClr val="C00000"/>
                </a:solidFill>
                <a:latin typeface="Times New Roman" pitchFamily="18" charset="0"/>
                <a:cs typeface="Times New Roman" pitchFamily="18" charset="0"/>
              </a:rPr>
              <a:t>Упорны, сильны </a:t>
            </a:r>
            <a:r>
              <a:rPr lang="ru-RU" sz="1400" b="1" dirty="0" err="1" smtClean="0">
                <a:solidFill>
                  <a:srgbClr val="C00000"/>
                </a:solidFill>
                <a:latin typeface="Times New Roman" pitchFamily="18" charset="0"/>
                <a:cs typeface="Times New Roman" pitchFamily="18" charset="0"/>
              </a:rPr>
              <a:t>кугультинцы</a:t>
            </a:r>
            <a:r>
              <a:rPr lang="ru-RU" sz="1400" b="1" dirty="0" smtClean="0">
                <a:solidFill>
                  <a:srgbClr val="C00000"/>
                </a:solidFill>
                <a:latin typeface="Times New Roman" pitchFamily="18" charset="0"/>
                <a:cs typeface="Times New Roman" pitchFamily="18" charset="0"/>
              </a:rPr>
              <a:t> в труде,</a:t>
            </a:r>
          </a:p>
          <a:p>
            <a:pPr algn="ctr">
              <a:buNone/>
            </a:pPr>
            <a:r>
              <a:rPr lang="ru-RU" sz="1400" b="1" dirty="0" smtClean="0">
                <a:solidFill>
                  <a:srgbClr val="C00000"/>
                </a:solidFill>
                <a:latin typeface="Times New Roman" pitchFamily="18" charset="0"/>
                <a:cs typeface="Times New Roman" pitchFamily="18" charset="0"/>
              </a:rPr>
              <a:t>Все сделать сумеют, поспевают везде</a:t>
            </a:r>
          </a:p>
          <a:p>
            <a:pPr algn="ctr">
              <a:buNone/>
            </a:pPr>
            <a:r>
              <a:rPr lang="ru-RU" sz="1400" b="1" dirty="0" smtClean="0">
                <a:solidFill>
                  <a:srgbClr val="C00000"/>
                </a:solidFill>
                <a:latin typeface="Times New Roman" pitchFamily="18" charset="0"/>
                <a:cs typeface="Times New Roman" pitchFamily="18" charset="0"/>
              </a:rPr>
              <a:t>Умеют хлеб, овощи, фрукты растить,</a:t>
            </a:r>
          </a:p>
          <a:p>
            <a:pPr algn="ctr">
              <a:buNone/>
            </a:pPr>
            <a:r>
              <a:rPr lang="ru-RU" sz="1400" b="1" dirty="0" smtClean="0">
                <a:solidFill>
                  <a:srgbClr val="C00000"/>
                </a:solidFill>
                <a:latin typeface="Times New Roman" pitchFamily="18" charset="0"/>
                <a:cs typeface="Times New Roman" pitchFamily="18" charset="0"/>
              </a:rPr>
              <a:t>Домашних животных и птиц разводить,</a:t>
            </a:r>
          </a:p>
          <a:p>
            <a:pPr algn="ctr">
              <a:buNone/>
            </a:pPr>
            <a:r>
              <a:rPr lang="ru-RU" sz="1400" b="1" dirty="0" smtClean="0">
                <a:solidFill>
                  <a:srgbClr val="C00000"/>
                </a:solidFill>
                <a:latin typeface="Times New Roman" pitchFamily="18" charset="0"/>
                <a:cs typeface="Times New Roman" pitchFamily="18" charset="0"/>
              </a:rPr>
              <a:t>Болезни лечить и детей обучать,</a:t>
            </a:r>
          </a:p>
          <a:p>
            <a:pPr algn="ctr">
              <a:buNone/>
            </a:pPr>
            <a:r>
              <a:rPr lang="ru-RU" sz="1400" b="1" dirty="0" smtClean="0">
                <a:solidFill>
                  <a:srgbClr val="C00000"/>
                </a:solidFill>
                <a:latin typeface="Times New Roman" pitchFamily="18" charset="0"/>
                <a:cs typeface="Times New Roman" pitchFamily="18" charset="0"/>
              </a:rPr>
              <a:t>Строить, творить и страну защищать.</a:t>
            </a:r>
          </a:p>
          <a:p>
            <a:pPr algn="ctr">
              <a:buNone/>
            </a:pPr>
            <a:r>
              <a:rPr lang="ru-RU" sz="1400" b="1" dirty="0" smtClean="0">
                <a:solidFill>
                  <a:srgbClr val="C00000"/>
                </a:solidFill>
                <a:latin typeface="Times New Roman" pitchFamily="18" charset="0"/>
                <a:cs typeface="Times New Roman" pitchFamily="18" charset="0"/>
              </a:rPr>
              <a:t>Культурно умеют они отдыхать –</a:t>
            </a:r>
          </a:p>
          <a:p>
            <a:pPr algn="ctr">
              <a:buNone/>
            </a:pPr>
            <a:r>
              <a:rPr lang="ru-RU" sz="1400" b="1" dirty="0" smtClean="0">
                <a:solidFill>
                  <a:srgbClr val="C00000"/>
                </a:solidFill>
                <a:latin typeface="Times New Roman" pitchFamily="18" charset="0"/>
                <a:cs typeface="Times New Roman" pitchFamily="18" charset="0"/>
              </a:rPr>
              <a:t>И музыку слушать, и книги читать,</a:t>
            </a:r>
          </a:p>
          <a:p>
            <a:pPr algn="ctr">
              <a:buNone/>
            </a:pPr>
            <a:r>
              <a:rPr lang="ru-RU" sz="1400" b="1" dirty="0" smtClean="0">
                <a:solidFill>
                  <a:srgbClr val="C00000"/>
                </a:solidFill>
                <a:latin typeface="Times New Roman" pitchFamily="18" charset="0"/>
                <a:cs typeface="Times New Roman" pitchFamily="18" charset="0"/>
              </a:rPr>
              <a:t>Петь песни, задорно по-русски плясать.</a:t>
            </a:r>
          </a:p>
          <a:p>
            <a:pPr algn="ctr">
              <a:buNone/>
            </a:pPr>
            <a:r>
              <a:rPr lang="ru-RU" sz="1400" b="1" dirty="0" smtClean="0">
                <a:solidFill>
                  <a:srgbClr val="C00000"/>
                </a:solidFill>
                <a:latin typeface="Times New Roman" pitchFamily="18" charset="0"/>
                <a:cs typeface="Times New Roman" pitchFamily="18" charset="0"/>
              </a:rPr>
              <a:t>И праздники вместе с друзьями встречать.</a:t>
            </a:r>
          </a:p>
          <a:p>
            <a:pPr algn="ctr">
              <a:buNone/>
            </a:pPr>
            <a:r>
              <a:rPr lang="ru-RU" sz="1400" b="1" dirty="0" smtClean="0">
                <a:solidFill>
                  <a:srgbClr val="C00000"/>
                </a:solidFill>
                <a:latin typeface="Times New Roman" pitchFamily="18" charset="0"/>
                <a:cs typeface="Times New Roman" pitchFamily="18" charset="0"/>
              </a:rPr>
              <a:t>Частица великой страны – Кугульта!</a:t>
            </a:r>
          </a:p>
          <a:p>
            <a:pPr algn="ctr">
              <a:buNone/>
            </a:pPr>
            <a:r>
              <a:rPr lang="ru-RU" sz="1400" b="1" dirty="0" smtClean="0">
                <a:solidFill>
                  <a:srgbClr val="C00000"/>
                </a:solidFill>
                <a:latin typeface="Times New Roman" pitchFamily="18" charset="0"/>
                <a:cs typeface="Times New Roman" pitchFamily="18" charset="0"/>
              </a:rPr>
              <a:t>Живи, развивайся, расти, расцветай,</a:t>
            </a:r>
          </a:p>
          <a:p>
            <a:pPr algn="ctr">
              <a:buNone/>
            </a:pPr>
            <a:r>
              <a:rPr lang="ru-RU" sz="1400" b="1" dirty="0" smtClean="0">
                <a:solidFill>
                  <a:srgbClr val="C00000"/>
                </a:solidFill>
                <a:latin typeface="Times New Roman" pitchFamily="18" charset="0"/>
                <a:cs typeface="Times New Roman" pitchFamily="18" charset="0"/>
              </a:rPr>
              <a:t>Мы любим тебя и гордимся тобой, </a:t>
            </a:r>
          </a:p>
          <a:p>
            <a:pPr algn="ctr">
              <a:buNone/>
            </a:pPr>
            <a:r>
              <a:rPr lang="ru-RU" sz="1400" b="1" dirty="0" smtClean="0">
                <a:solidFill>
                  <a:srgbClr val="C00000"/>
                </a:solidFill>
                <a:latin typeface="Times New Roman" pitchFamily="18" charset="0"/>
                <a:cs typeface="Times New Roman" pitchFamily="18" charset="0"/>
              </a:rPr>
              <a:t>Ведь ты навсегда стала нашей судьбой.</a:t>
            </a:r>
          </a:p>
          <a:p>
            <a:pPr algn="ctr">
              <a:buNone/>
            </a:pPr>
            <a:endParaRPr lang="ru-RU" sz="1400" dirty="0" smtClean="0">
              <a:latin typeface="Times New Roman" pitchFamily="18" charset="0"/>
              <a:cs typeface="Times New Roman" pitchFamily="18" charset="0"/>
            </a:endParaRPr>
          </a:p>
          <a:p>
            <a:pPr algn="ctr">
              <a:buNone/>
            </a:pPr>
            <a:r>
              <a:rPr lang="ru-RU" sz="1200" b="1" dirty="0" smtClean="0">
                <a:solidFill>
                  <a:srgbClr val="002060"/>
                </a:solidFill>
                <a:latin typeface="Times New Roman" pitchFamily="18" charset="0"/>
                <a:cs typeface="Times New Roman" pitchFamily="18" charset="0"/>
              </a:rPr>
              <a:t>Стихотворение Козлова Ивана Михайловича – ветерана ВОВ, был директором школы  и местного музея.</a:t>
            </a:r>
          </a:p>
          <a:p>
            <a:pPr algn="ctr">
              <a:buNone/>
            </a:pPr>
            <a:endParaRPr lang="ru-RU" sz="1400" dirty="0" smtClean="0">
              <a:latin typeface="Times New Roman" pitchFamily="18" charset="0"/>
              <a:cs typeface="Times New Roman" pitchFamily="18" charset="0"/>
            </a:endParaRPr>
          </a:p>
          <a:p>
            <a:pPr algn="ctr">
              <a:buNone/>
            </a:pPr>
            <a:endParaRPr lang="ru-RU" sz="1400" dirty="0" smtClean="0">
              <a:latin typeface="Times New Roman" pitchFamily="18" charset="0"/>
              <a:cs typeface="Times New Roman" pitchFamily="18" charset="0"/>
            </a:endParaRPr>
          </a:p>
          <a:p>
            <a:pPr algn="ctr">
              <a:buNone/>
            </a:pPr>
            <a:endParaRPr lang="ru-RU" sz="1400" dirty="0">
              <a:latin typeface="Times New Roman" pitchFamily="18" charset="0"/>
              <a:cs typeface="Times New Roman" pitchFamily="18" charset="0"/>
            </a:endParaRPr>
          </a:p>
        </p:txBody>
      </p:sp>
    </p:spTree>
  </p:cSld>
  <p:clrMapOvr>
    <a:masterClrMapping/>
  </p:clrMapOvr>
  <p:transition>
    <p:newsflash/>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Рисунок 4" descr="ph_v_step_dawn1.jpg"/>
          <p:cNvPicPr>
            <a:picLocks noChangeAspect="1"/>
          </p:cNvPicPr>
          <p:nvPr/>
        </p:nvPicPr>
        <p:blipFill>
          <a:blip r:embed="rId2" cstate="print"/>
          <a:stretch>
            <a:fillRect/>
          </a:stretch>
        </p:blipFill>
        <p:spPr>
          <a:xfrm>
            <a:off x="1" y="0"/>
            <a:ext cx="9144000" cy="6858000"/>
          </a:xfrm>
          <a:prstGeom prst="rect">
            <a:avLst/>
          </a:prstGeom>
        </p:spPr>
      </p:pic>
      <p:sp>
        <p:nvSpPr>
          <p:cNvPr id="3" name="Содержимое 2"/>
          <p:cNvSpPr>
            <a:spLocks noGrp="1"/>
          </p:cNvSpPr>
          <p:nvPr>
            <p:ph idx="1"/>
          </p:nvPr>
        </p:nvSpPr>
        <p:spPr>
          <a:xfrm>
            <a:off x="457200" y="260648"/>
            <a:ext cx="8229600" cy="5865515"/>
          </a:xfrm>
        </p:spPr>
        <p:txBody>
          <a:bodyPr>
            <a:normAutofit/>
          </a:bodyPr>
          <a:lstStyle/>
          <a:p>
            <a:pPr>
              <a:buNone/>
            </a:pPr>
            <a:r>
              <a:rPr lang="ru-RU" sz="2000" dirty="0" smtClean="0"/>
              <a:t>	</a:t>
            </a:r>
          </a:p>
          <a:p>
            <a:pPr>
              <a:buNone/>
            </a:pPr>
            <a:endParaRPr lang="ru-RU" sz="2000" b="1" dirty="0">
              <a:latin typeface="Times New Roman" pitchFamily="18" charset="0"/>
              <a:cs typeface="Times New Roman" pitchFamily="18" charset="0"/>
            </a:endParaRPr>
          </a:p>
          <a:p>
            <a:pPr>
              <a:buNone/>
            </a:pPr>
            <a:r>
              <a:rPr lang="ru-RU" sz="2000" b="1" dirty="0" smtClean="0">
                <a:solidFill>
                  <a:srgbClr val="FFFF00"/>
                </a:solidFill>
                <a:latin typeface="Times New Roman" pitchFamily="18" charset="0"/>
                <a:cs typeface="Times New Roman" pitchFamily="18" charset="0"/>
              </a:rPr>
              <a:t>      </a:t>
            </a:r>
            <a:r>
              <a:rPr lang="ru-RU" sz="1400" b="1" dirty="0" smtClean="0">
                <a:solidFill>
                  <a:srgbClr val="FFFF00"/>
                </a:solidFill>
                <a:latin typeface="Times New Roman" pitchFamily="18" charset="0"/>
                <a:cs typeface="Times New Roman" pitchFamily="18" charset="0"/>
              </a:rPr>
              <a:t>По всему видно: издалека едут люди, не легок был их путь. Обоз выбрался на крутогор. Перед глазами путников раскинулась большая долина, по самому дну которой серебрилась небольшая речушка.</a:t>
            </a:r>
          </a:p>
          <a:p>
            <a:pPr>
              <a:buFontTx/>
              <a:buChar char="-"/>
            </a:pPr>
            <a:r>
              <a:rPr lang="ru-RU" sz="1400" b="1" dirty="0" smtClean="0">
                <a:solidFill>
                  <a:srgbClr val="FFFF00"/>
                </a:solidFill>
                <a:latin typeface="Times New Roman" pitchFamily="18" charset="0"/>
                <a:cs typeface="Times New Roman" pitchFamily="18" charset="0"/>
              </a:rPr>
              <a:t>ну, </a:t>
            </a:r>
            <a:r>
              <a:rPr lang="ru-RU" sz="1400" b="1" dirty="0" err="1" smtClean="0">
                <a:solidFill>
                  <a:srgbClr val="FFFF00"/>
                </a:solidFill>
                <a:latin typeface="Times New Roman" pitchFamily="18" charset="0"/>
                <a:cs typeface="Times New Roman" pitchFamily="18" charset="0"/>
              </a:rPr>
              <a:t>Ионушка</a:t>
            </a:r>
            <a:r>
              <a:rPr lang="ru-RU" sz="1400" b="1" dirty="0" smtClean="0">
                <a:solidFill>
                  <a:srgbClr val="FFFF00"/>
                </a:solidFill>
                <a:latin typeface="Times New Roman" pitchFamily="18" charset="0"/>
                <a:cs typeface="Times New Roman" pitchFamily="18" charset="0"/>
              </a:rPr>
              <a:t>, слава богу, доехали, - сказал охрипшим голосом </a:t>
            </a:r>
            <a:r>
              <a:rPr lang="ru-RU" sz="1400" b="1" dirty="0" err="1" smtClean="0">
                <a:solidFill>
                  <a:srgbClr val="FFFF00"/>
                </a:solidFill>
                <a:latin typeface="Times New Roman" pitchFamily="18" charset="0"/>
                <a:cs typeface="Times New Roman" pitchFamily="18" charset="0"/>
              </a:rPr>
              <a:t>Евсей</a:t>
            </a:r>
            <a:r>
              <a:rPr lang="ru-RU" sz="1400" b="1" dirty="0" smtClean="0">
                <a:solidFill>
                  <a:srgbClr val="FFFF00"/>
                </a:solidFill>
                <a:latin typeface="Times New Roman" pitchFamily="18" charset="0"/>
                <a:cs typeface="Times New Roman" pitchFamily="18" charset="0"/>
              </a:rPr>
              <a:t> </a:t>
            </a:r>
            <a:r>
              <a:rPr lang="ru-RU" sz="1400" b="1" dirty="0" err="1" smtClean="0">
                <a:solidFill>
                  <a:srgbClr val="FFFF00"/>
                </a:solidFill>
                <a:latin typeface="Times New Roman" pitchFamily="18" charset="0"/>
                <a:cs typeface="Times New Roman" pitchFamily="18" charset="0"/>
              </a:rPr>
              <a:t>Астанков</a:t>
            </a:r>
            <a:r>
              <a:rPr lang="ru-RU" sz="1400" b="1" dirty="0" smtClean="0">
                <a:solidFill>
                  <a:srgbClr val="FFFF00"/>
                </a:solidFill>
                <a:latin typeface="Times New Roman" pitchFamily="18" charset="0"/>
                <a:cs typeface="Times New Roman" pitchFamily="18" charset="0"/>
              </a:rPr>
              <a:t> – пожилой кряжистый мужчина, обращаясь к русоволосому крепкому парню в посконной рубахе по колена, перетянутой у пояса ремешком. И </a:t>
            </a:r>
            <a:r>
              <a:rPr lang="ru-RU" sz="1400" b="1" dirty="0" err="1" smtClean="0">
                <a:solidFill>
                  <a:srgbClr val="FFFF00"/>
                </a:solidFill>
                <a:latin typeface="Times New Roman" pitchFamily="18" charset="0"/>
                <a:cs typeface="Times New Roman" pitchFamily="18" charset="0"/>
              </a:rPr>
              <a:t>как-бы</a:t>
            </a:r>
            <a:r>
              <a:rPr lang="ru-RU" sz="1400" b="1" dirty="0" smtClean="0">
                <a:solidFill>
                  <a:srgbClr val="FFFF00"/>
                </a:solidFill>
                <a:latin typeface="Times New Roman" pitchFamily="18" charset="0"/>
                <a:cs typeface="Times New Roman" pitchFamily="18" charset="0"/>
              </a:rPr>
              <a:t> кого-то спрашивая, продолжал: - Счастливо ли примет нас новая земля?</a:t>
            </a:r>
          </a:p>
          <a:p>
            <a:pPr>
              <a:buFontTx/>
              <a:buChar char="-"/>
            </a:pPr>
            <a:r>
              <a:rPr lang="ru-RU" sz="1400" b="1" dirty="0" smtClean="0">
                <a:solidFill>
                  <a:srgbClr val="FFFF00"/>
                </a:solidFill>
                <a:latin typeface="Times New Roman" pitchFamily="18" charset="0"/>
                <a:cs typeface="Times New Roman" pitchFamily="18" charset="0"/>
              </a:rPr>
              <a:t>Да уж как не будет, а все же лучше, чем у пана, прогудел в ответ парень. Возы свернули в долину и остановились на берегу речки. А к осени здесь появились семь землянок. Так в степях Ставрополья зародилось новое село.</a:t>
            </a:r>
          </a:p>
          <a:p>
            <a:pPr>
              <a:buNone/>
            </a:pPr>
            <a:r>
              <a:rPr lang="ru-RU" sz="1400" b="1" dirty="0" smtClean="0">
                <a:solidFill>
                  <a:srgbClr val="FFFF00"/>
                </a:solidFill>
                <a:latin typeface="Times New Roman" pitchFamily="18" charset="0"/>
                <a:cs typeface="Times New Roman" pitchFamily="18" charset="0"/>
              </a:rPr>
              <a:t>	Первыми поселенцами были </a:t>
            </a:r>
            <a:r>
              <a:rPr lang="ru-RU" sz="1400" b="1" dirty="0" err="1" smtClean="0">
                <a:solidFill>
                  <a:srgbClr val="FFFF00"/>
                </a:solidFill>
                <a:latin typeface="Times New Roman" pitchFamily="18" charset="0"/>
                <a:cs typeface="Times New Roman" pitchFamily="18" charset="0"/>
              </a:rPr>
              <a:t>Астанковы</a:t>
            </a:r>
            <a:r>
              <a:rPr lang="ru-RU" sz="1400" b="1" dirty="0" smtClean="0">
                <a:solidFill>
                  <a:srgbClr val="FFFF00"/>
                </a:solidFill>
                <a:latin typeface="Times New Roman" pitchFamily="18" charset="0"/>
                <a:cs typeface="Times New Roman" pitchFamily="18" charset="0"/>
              </a:rPr>
              <a:t>, Еремины, </a:t>
            </a:r>
            <a:r>
              <a:rPr lang="ru-RU" sz="1400" b="1" dirty="0" err="1" smtClean="0">
                <a:solidFill>
                  <a:srgbClr val="FFFF00"/>
                </a:solidFill>
                <a:latin typeface="Times New Roman" pitchFamily="18" charset="0"/>
                <a:cs typeface="Times New Roman" pitchFamily="18" charset="0"/>
              </a:rPr>
              <a:t>Плугаревы</a:t>
            </a:r>
            <a:r>
              <a:rPr lang="ru-RU" sz="1400" b="1" dirty="0" smtClean="0">
                <a:solidFill>
                  <a:srgbClr val="FFFF00"/>
                </a:solidFill>
                <a:latin typeface="Times New Roman" pitchFamily="18" charset="0"/>
                <a:cs typeface="Times New Roman" pitchFamily="18" charset="0"/>
              </a:rPr>
              <a:t> – все выходцы из Курской губернии. Сюда они приехали из </a:t>
            </a:r>
            <a:r>
              <a:rPr lang="ru-RU" sz="1400" b="1" dirty="0" err="1" smtClean="0">
                <a:solidFill>
                  <a:srgbClr val="FFFF00"/>
                </a:solidFill>
                <a:latin typeface="Times New Roman" pitchFamily="18" charset="0"/>
                <a:cs typeface="Times New Roman" pitchFamily="18" charset="0"/>
              </a:rPr>
              <a:t>Пелагиады</a:t>
            </a:r>
            <a:r>
              <a:rPr lang="ru-RU" sz="1400" b="1" dirty="0" smtClean="0">
                <a:solidFill>
                  <a:srgbClr val="FFFF00"/>
                </a:solidFill>
                <a:latin typeface="Times New Roman" pitchFamily="18" charset="0"/>
                <a:cs typeface="Times New Roman" pitchFamily="18" charset="0"/>
              </a:rPr>
              <a:t>, где прослышали о свободных и хороших землях на реке Кугульта. Трудно приходилось русским людям на новом месте: поднимать сохой целину, обороняться от набегов татар. В начале Х</a:t>
            </a:r>
            <a:r>
              <a:rPr lang="en-US" sz="1400" b="1" dirty="0" smtClean="0">
                <a:solidFill>
                  <a:srgbClr val="FFFF00"/>
                </a:solidFill>
                <a:latin typeface="Times New Roman" pitchFamily="18" charset="0"/>
                <a:cs typeface="Times New Roman" pitchFamily="18" charset="0"/>
              </a:rPr>
              <a:t>I</a:t>
            </a:r>
            <a:r>
              <a:rPr lang="ru-RU" sz="1400" b="1" dirty="0" smtClean="0">
                <a:solidFill>
                  <a:srgbClr val="FFFF00"/>
                </a:solidFill>
                <a:latin typeface="Times New Roman" pitchFamily="18" charset="0"/>
                <a:cs typeface="Times New Roman" pitchFamily="18" charset="0"/>
              </a:rPr>
              <a:t>Х века, гонимые нуждой и гнетом крепостников, в поисках вольных земель сюда потянулись крестьяне, беглые из центральных губерний России. Здесь они оседали.</a:t>
            </a:r>
            <a:endParaRPr lang="ru-RU" sz="1400" b="1" dirty="0">
              <a:solidFill>
                <a:srgbClr val="FFFF00"/>
              </a:solidFill>
              <a:latin typeface="Times New Roman" pitchFamily="18" charset="0"/>
              <a:cs typeface="Times New Roman" pitchFamily="18" charset="0"/>
            </a:endParaRPr>
          </a:p>
        </p:txBody>
      </p:sp>
    </p:spTree>
  </p:cSld>
  <p:clrMapOvr>
    <a:masterClrMapping/>
  </p:clrMapOvr>
  <p:transition>
    <p:dissolv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Рисунок 4" descr="0_5dc90_f7962465_XL.jpeg"/>
          <p:cNvPicPr>
            <a:picLocks noChangeAspect="1"/>
          </p:cNvPicPr>
          <p:nvPr/>
        </p:nvPicPr>
        <p:blipFill>
          <a:blip r:embed="rId2" cstate="print"/>
          <a:stretch>
            <a:fillRect/>
          </a:stretch>
        </p:blipFill>
        <p:spPr>
          <a:xfrm>
            <a:off x="0" y="0"/>
            <a:ext cx="9144000" cy="6858000"/>
          </a:xfrm>
          <a:prstGeom prst="rect">
            <a:avLst/>
          </a:prstGeom>
        </p:spPr>
      </p:pic>
      <p:sp>
        <p:nvSpPr>
          <p:cNvPr id="3" name="Содержимое 2"/>
          <p:cNvSpPr>
            <a:spLocks noGrp="1"/>
          </p:cNvSpPr>
          <p:nvPr>
            <p:ph idx="1"/>
          </p:nvPr>
        </p:nvSpPr>
        <p:spPr>
          <a:xfrm>
            <a:off x="457200" y="188640"/>
            <a:ext cx="8229600" cy="6408712"/>
          </a:xfrm>
        </p:spPr>
        <p:txBody>
          <a:bodyPr>
            <a:normAutofit/>
          </a:bodyPr>
          <a:lstStyle/>
          <a:p>
            <a:pPr>
              <a:buNone/>
            </a:pPr>
            <a:r>
              <a:rPr lang="ru-RU" dirty="0" smtClean="0"/>
              <a:t>	</a:t>
            </a:r>
            <a:r>
              <a:rPr lang="ru-RU" sz="1400" b="1" dirty="0" smtClean="0">
                <a:solidFill>
                  <a:srgbClr val="FFFF00"/>
                </a:solidFill>
                <a:latin typeface="Times New Roman" pitchFamily="18" charset="0"/>
                <a:cs typeface="Times New Roman" pitchFamily="18" charset="0"/>
              </a:rPr>
              <a:t>Когда стали брать на учет село, то назвали его Кугультой по имени речки, а она, в свою очередь называлась по имени татарского хана, останки аула которого еще сохранились.</a:t>
            </a:r>
          </a:p>
          <a:p>
            <a:pPr>
              <a:buNone/>
            </a:pPr>
            <a:r>
              <a:rPr lang="ru-RU" sz="1400" b="1" dirty="0" smtClean="0">
                <a:solidFill>
                  <a:srgbClr val="FFFF00"/>
                </a:solidFill>
                <a:latin typeface="Times New Roman" pitchFamily="18" charset="0"/>
                <a:cs typeface="Times New Roman" pitchFamily="18" charset="0"/>
              </a:rPr>
              <a:t> 	Кугульта постепенно росла и расширялась. Но не всех ласково встретила новая земля. Лучшая часть ее попала в руки богачей.  </a:t>
            </a:r>
          </a:p>
          <a:p>
            <a:pPr>
              <a:buNone/>
            </a:pPr>
            <a:r>
              <a:rPr lang="ru-RU" sz="1400" b="1" dirty="0" smtClean="0">
                <a:solidFill>
                  <a:srgbClr val="FFFF00"/>
                </a:solidFill>
                <a:latin typeface="Times New Roman" pitchFamily="18" charset="0"/>
                <a:cs typeface="Times New Roman" pitchFamily="18" charset="0"/>
              </a:rPr>
              <a:t>	Не всем удавалось обжиться на новом месте. Многие крестьяне еле-еле сводили концы с концами и, чтобы прокормить семью, кроме земледелия, занимались извозом. Однако и эта статья дохода для многих крестьянских дворов была недоступной, так как большее число из них не имело лошадей.</a:t>
            </a:r>
          </a:p>
          <a:p>
            <a:pPr>
              <a:buNone/>
            </a:pPr>
            <a:r>
              <a:rPr lang="ru-RU" sz="1400" b="1" dirty="0" smtClean="0">
                <a:solidFill>
                  <a:srgbClr val="FFFF00"/>
                </a:solidFill>
                <a:latin typeface="Times New Roman" pitchFamily="18" charset="0"/>
                <a:cs typeface="Times New Roman" pitchFamily="18" charset="0"/>
              </a:rPr>
              <a:t>	Крестьянские хозяйства были мелкотоварными и малодоходными, об этом свидетельствует тот факт, что только одна десятая урожая хлеба, продавалась на рынке, причем основным поставщиком товарного хлеба была зажиточная часть населения села. В год крестьяне могли продавать на 3-5 тысяч рублей скота, что составляло в среднем это на один двор. Чтобы увеличить доходы семьи, многие женщины села ткали ковры, которые продавали на ярмарке и базарах города Ставрополя. </a:t>
            </a:r>
          </a:p>
          <a:p>
            <a:pPr>
              <a:buNone/>
            </a:pPr>
            <a:r>
              <a:rPr lang="ru-RU" sz="1400" b="1" dirty="0" smtClean="0">
                <a:solidFill>
                  <a:srgbClr val="FFFF00"/>
                </a:solidFill>
                <a:latin typeface="Times New Roman" pitchFamily="18" charset="0"/>
                <a:cs typeface="Times New Roman" pitchFamily="18" charset="0"/>
              </a:rPr>
              <a:t>	Особенно тяжелым было положение иногородних крестьян, которых в селе насчитывалось до 100 дворов. Они не пользовались не только никакими политическими правами, но и земельными наделами, поэтому вынуждены были заниматься мелким промыслом, заработок от которого не позволял им выбиться из нужды.</a:t>
            </a:r>
            <a:endParaRPr lang="ru-RU" sz="2000" b="1" dirty="0">
              <a:solidFill>
                <a:srgbClr val="FFFF00"/>
              </a:solidFill>
              <a:latin typeface="Times New Roman" pitchFamily="18" charset="0"/>
              <a:cs typeface="Times New Roman" pitchFamily="18" charset="0"/>
            </a:endParaRPr>
          </a:p>
        </p:txBody>
      </p:sp>
    </p:spTree>
  </p:cSld>
  <p:clrMapOvr>
    <a:masterClrMapping/>
  </p:clrMapOvr>
  <p:transition>
    <p:diamond/>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descr="16336_wide_wallpapers_286.jpg"/>
          <p:cNvPicPr>
            <a:picLocks noChangeAspect="1"/>
          </p:cNvPicPr>
          <p:nvPr/>
        </p:nvPicPr>
        <p:blipFill>
          <a:blip r:embed="rId2" cstate="print"/>
          <a:stretch>
            <a:fillRect/>
          </a:stretch>
        </p:blipFill>
        <p:spPr>
          <a:xfrm>
            <a:off x="0" y="0"/>
            <a:ext cx="9144000" cy="6858000"/>
          </a:xfrm>
          <a:prstGeom prst="rect">
            <a:avLst/>
          </a:prstGeom>
        </p:spPr>
      </p:pic>
      <p:sp>
        <p:nvSpPr>
          <p:cNvPr id="3" name="Содержимое 2"/>
          <p:cNvSpPr>
            <a:spLocks noGrp="1"/>
          </p:cNvSpPr>
          <p:nvPr>
            <p:ph idx="1"/>
          </p:nvPr>
        </p:nvSpPr>
        <p:spPr>
          <a:xfrm>
            <a:off x="457200" y="188640"/>
            <a:ext cx="8229600" cy="6480720"/>
          </a:xfrm>
        </p:spPr>
        <p:txBody>
          <a:bodyPr>
            <a:normAutofit/>
          </a:bodyPr>
          <a:lstStyle/>
          <a:p>
            <a:pPr>
              <a:buNone/>
            </a:pPr>
            <a:r>
              <a:rPr lang="ru-RU" dirty="0" smtClean="0"/>
              <a:t>	</a:t>
            </a:r>
            <a:endParaRPr lang="ru-RU" sz="1400" b="1" dirty="0" smtClean="0">
              <a:latin typeface="Times New Roman" pitchFamily="18" charset="0"/>
              <a:cs typeface="Times New Roman" pitchFamily="18" charset="0"/>
            </a:endParaRPr>
          </a:p>
          <a:p>
            <a:pPr>
              <a:buNone/>
            </a:pPr>
            <a:r>
              <a:rPr lang="ru-RU" sz="1400" b="1" dirty="0" smtClean="0">
                <a:latin typeface="Times New Roman" pitchFamily="18" charset="0"/>
                <a:cs typeface="Times New Roman" pitchFamily="18" charset="0"/>
              </a:rPr>
              <a:t>	</a:t>
            </a:r>
            <a:r>
              <a:rPr lang="ru-RU" sz="1400" b="1" dirty="0" smtClean="0">
                <a:solidFill>
                  <a:schemeClr val="bg1"/>
                </a:solidFill>
                <a:latin typeface="Times New Roman" pitchFamily="18" charset="0"/>
                <a:cs typeface="Times New Roman" pitchFamily="18" charset="0"/>
              </a:rPr>
              <a:t>По мере развития капитализма в сельском хозяйстве росли цены на землю, а это вело к дальнейшему обнищанию крестьян, так как малоземельные и безземельные крестьяне не в состоянии были приобретать землю по высоким ценам и вынуждены арендовать ее на кабальных условиях. По рассказам  жителей пришло сюда сначала 7 семей – </a:t>
            </a:r>
            <a:r>
              <a:rPr lang="ru-RU" sz="1400" b="1" dirty="0" err="1" smtClean="0">
                <a:solidFill>
                  <a:schemeClr val="bg1"/>
                </a:solidFill>
                <a:latin typeface="Times New Roman" pitchFamily="18" charset="0"/>
                <a:cs typeface="Times New Roman" pitchFamily="18" charset="0"/>
              </a:rPr>
              <a:t>Астанковы</a:t>
            </a:r>
            <a:r>
              <a:rPr lang="ru-RU" sz="1400" b="1" dirty="0" smtClean="0">
                <a:solidFill>
                  <a:schemeClr val="bg1"/>
                </a:solidFill>
                <a:latin typeface="Times New Roman" pitchFamily="18" charset="0"/>
                <a:cs typeface="Times New Roman" pitchFamily="18" charset="0"/>
              </a:rPr>
              <a:t>, Ерёмины, </a:t>
            </a:r>
            <a:r>
              <a:rPr lang="ru-RU" sz="1400" b="1" dirty="0" err="1" smtClean="0">
                <a:solidFill>
                  <a:schemeClr val="bg1"/>
                </a:solidFill>
                <a:latin typeface="Times New Roman" pitchFamily="18" charset="0"/>
                <a:cs typeface="Times New Roman" pitchFamily="18" charset="0"/>
              </a:rPr>
              <a:t>Кизиловы</a:t>
            </a:r>
            <a:r>
              <a:rPr lang="ru-RU" sz="1400" b="1" dirty="0" smtClean="0">
                <a:solidFill>
                  <a:schemeClr val="bg1"/>
                </a:solidFill>
                <a:latin typeface="Times New Roman" pitchFamily="18" charset="0"/>
                <a:cs typeface="Times New Roman" pitchFamily="18" charset="0"/>
              </a:rPr>
              <a:t> и другие из Курской губернии. Поселились в части села, где ПРТ и почтовое отделение. Но жившие в наших степях в то время татары часто нападали на поселение. Первые поселенцы решили уйти на другое место. Ушли на поселение, где сейчас расположено село Шпаковское – город Михайловск. Потом на место Кугульты пришло уже больше людей и снова поселились здесь. Селились целыми улицами и улицы получали названия по тому месту, откуда прибыли переселенцы: Орловка, Куршина, </a:t>
            </a:r>
            <a:r>
              <a:rPr lang="ru-RU" sz="1400" b="1" dirty="0" err="1" smtClean="0">
                <a:solidFill>
                  <a:schemeClr val="bg1"/>
                </a:solidFill>
                <a:latin typeface="Times New Roman" pitchFamily="18" charset="0"/>
                <a:cs typeface="Times New Roman" pitchFamily="18" charset="0"/>
              </a:rPr>
              <a:t>Рязанка</a:t>
            </a:r>
            <a:r>
              <a:rPr lang="ru-RU" sz="1400" b="1" dirty="0" smtClean="0">
                <a:solidFill>
                  <a:schemeClr val="bg1"/>
                </a:solidFill>
                <a:latin typeface="Times New Roman" pitchFamily="18" charset="0"/>
                <a:cs typeface="Times New Roman" pitchFamily="18" charset="0"/>
              </a:rPr>
              <a:t>, Волга и т.д.</a:t>
            </a:r>
          </a:p>
          <a:p>
            <a:pPr>
              <a:buNone/>
            </a:pPr>
            <a:r>
              <a:rPr lang="ru-RU" sz="1400" b="1" dirty="0" smtClean="0">
                <a:solidFill>
                  <a:schemeClr val="bg1"/>
                </a:solidFill>
                <a:latin typeface="Times New Roman" pitchFamily="18" charset="0"/>
                <a:cs typeface="Times New Roman" pitchFamily="18" charset="0"/>
              </a:rPr>
              <a:t>        Село получило название по названию речки, а </a:t>
            </a:r>
            <a:r>
              <a:rPr lang="ru-RU" sz="1400" b="1" dirty="0" err="1" smtClean="0">
                <a:solidFill>
                  <a:schemeClr val="bg1"/>
                </a:solidFill>
                <a:latin typeface="Times New Roman" pitchFamily="18" charset="0"/>
                <a:cs typeface="Times New Roman" pitchFamily="18" charset="0"/>
              </a:rPr>
              <a:t>речкаот</a:t>
            </a:r>
            <a:r>
              <a:rPr lang="ru-RU" sz="1400" b="1" dirty="0" smtClean="0">
                <a:solidFill>
                  <a:schemeClr val="bg1"/>
                </a:solidFill>
                <a:latin typeface="Times New Roman" pitchFamily="18" charset="0"/>
                <a:cs typeface="Times New Roman" pitchFamily="18" charset="0"/>
              </a:rPr>
              <a:t> имени татарского хана, который когда-то здесь жил (</a:t>
            </a:r>
            <a:r>
              <a:rPr lang="ru-RU" sz="1400" b="1" dirty="0" err="1" smtClean="0">
                <a:solidFill>
                  <a:schemeClr val="bg1"/>
                </a:solidFill>
                <a:latin typeface="Times New Roman" pitchFamily="18" charset="0"/>
                <a:cs typeface="Times New Roman" pitchFamily="18" charset="0"/>
              </a:rPr>
              <a:t>Кугуль-тай</a:t>
            </a:r>
            <a:r>
              <a:rPr lang="ru-RU" sz="1400" b="1" dirty="0" smtClean="0">
                <a:solidFill>
                  <a:schemeClr val="bg1"/>
                </a:solidFill>
                <a:latin typeface="Times New Roman" pitchFamily="18" charset="0"/>
                <a:cs typeface="Times New Roman" pitchFamily="18" charset="0"/>
              </a:rPr>
              <a:t> – Серая Лошадь). </a:t>
            </a:r>
            <a:endParaRPr lang="ru-RU" sz="2000" b="1" dirty="0">
              <a:solidFill>
                <a:schemeClr val="bg1"/>
              </a:solidFill>
              <a:latin typeface="Times New Roman" pitchFamily="18" charset="0"/>
              <a:cs typeface="Times New Roman" pitchFamily="18" charset="0"/>
            </a:endParaRPr>
          </a:p>
        </p:txBody>
      </p:sp>
    </p:spTree>
  </p:cSld>
  <p:clrMapOvr>
    <a:masterClrMapping/>
  </p:clrMapOvr>
  <p:transition>
    <p:checke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descr="0_728df_9d59cd29_XL.jpg"/>
          <p:cNvPicPr>
            <a:picLocks noChangeAspect="1"/>
          </p:cNvPicPr>
          <p:nvPr/>
        </p:nvPicPr>
        <p:blipFill>
          <a:blip r:embed="rId2" cstate="print"/>
          <a:stretch>
            <a:fillRect/>
          </a:stretch>
        </p:blipFill>
        <p:spPr>
          <a:xfrm>
            <a:off x="0" y="0"/>
            <a:ext cx="9144000" cy="6858000"/>
          </a:xfrm>
          <a:prstGeom prst="rect">
            <a:avLst/>
          </a:prstGeom>
        </p:spPr>
      </p:pic>
      <p:sp>
        <p:nvSpPr>
          <p:cNvPr id="2" name="Заголовок 1"/>
          <p:cNvSpPr>
            <a:spLocks noGrp="1"/>
          </p:cNvSpPr>
          <p:nvPr>
            <p:ph type="title"/>
          </p:nvPr>
        </p:nvSpPr>
        <p:spPr>
          <a:xfrm>
            <a:off x="457200" y="476672"/>
            <a:ext cx="8229600" cy="1224136"/>
          </a:xfrm>
        </p:spPr>
        <p:txBody>
          <a:bodyPr>
            <a:normAutofit/>
          </a:bodyPr>
          <a:lstStyle/>
          <a:p>
            <a:r>
              <a:rPr lang="ru-RU" sz="3600" b="1" dirty="0" smtClean="0">
                <a:solidFill>
                  <a:srgbClr val="FF0000"/>
                </a:solidFill>
                <a:latin typeface="Times New Roman" pitchFamily="18" charset="0"/>
                <a:cs typeface="Times New Roman" pitchFamily="18" charset="0"/>
              </a:rPr>
              <a:t>КУГУЛЬТА ДОРЕВОЛЮЦИОННАЯ</a:t>
            </a:r>
            <a:endParaRPr lang="ru-RU" sz="3600" b="1" dirty="0">
              <a:solidFill>
                <a:srgbClr val="FF0000"/>
              </a:solidFill>
              <a:latin typeface="Times New Roman" pitchFamily="18" charset="0"/>
              <a:cs typeface="Times New Roman" pitchFamily="18" charset="0"/>
            </a:endParaRPr>
          </a:p>
        </p:txBody>
      </p:sp>
      <p:sp>
        <p:nvSpPr>
          <p:cNvPr id="3" name="TextBox 2"/>
          <p:cNvSpPr txBox="1"/>
          <p:nvPr/>
        </p:nvSpPr>
        <p:spPr>
          <a:xfrm>
            <a:off x="539552" y="1340768"/>
            <a:ext cx="8280920" cy="5262979"/>
          </a:xfrm>
          <a:prstGeom prst="rect">
            <a:avLst/>
          </a:prstGeom>
          <a:noFill/>
        </p:spPr>
        <p:txBody>
          <a:bodyPr wrap="square" rtlCol="0">
            <a:spAutoFit/>
          </a:bodyPr>
          <a:lstStyle/>
          <a:p>
            <a:pPr algn="ctr"/>
            <a:endParaRPr lang="ru-RU" sz="1600" b="1" dirty="0" smtClean="0">
              <a:solidFill>
                <a:srgbClr val="0070C0"/>
              </a:solidFill>
              <a:latin typeface="Times New Roman" pitchFamily="18" charset="0"/>
              <a:cs typeface="Times New Roman" pitchFamily="18" charset="0"/>
            </a:endParaRPr>
          </a:p>
          <a:p>
            <a:pPr algn="ctr"/>
            <a:endParaRPr lang="ru-RU" sz="1600" b="1" dirty="0" smtClean="0">
              <a:solidFill>
                <a:srgbClr val="0070C0"/>
              </a:solidFill>
              <a:latin typeface="Times New Roman" pitchFamily="18" charset="0"/>
              <a:cs typeface="Times New Roman" pitchFamily="18" charset="0"/>
            </a:endParaRPr>
          </a:p>
          <a:p>
            <a:pPr algn="ctr"/>
            <a:endParaRPr lang="ru-RU" sz="1600" b="1" dirty="0" smtClean="0">
              <a:solidFill>
                <a:srgbClr val="0070C0"/>
              </a:solidFill>
              <a:latin typeface="Times New Roman" pitchFamily="18" charset="0"/>
              <a:cs typeface="Times New Roman" pitchFamily="18" charset="0"/>
            </a:endParaRPr>
          </a:p>
          <a:p>
            <a:pPr algn="ctr"/>
            <a:r>
              <a:rPr lang="ru-RU" sz="1600" b="1" dirty="0" smtClean="0">
                <a:solidFill>
                  <a:srgbClr val="FF0000"/>
                </a:solidFill>
                <a:latin typeface="Times New Roman" pitchFamily="18" charset="0"/>
                <a:cs typeface="Times New Roman" pitchFamily="18" charset="0"/>
              </a:rPr>
              <a:t>МАГАЗИНЫ И ЛАВКИ</a:t>
            </a:r>
          </a:p>
          <a:p>
            <a:endParaRPr lang="ru-RU" sz="1600" b="1" dirty="0" smtClean="0">
              <a:latin typeface="Times New Roman" pitchFamily="18" charset="0"/>
              <a:cs typeface="Times New Roman" pitchFamily="18" charset="0"/>
            </a:endParaRPr>
          </a:p>
          <a:p>
            <a:endParaRPr lang="ru-RU" sz="1600" b="1" dirty="0" smtClean="0">
              <a:solidFill>
                <a:srgbClr val="FFFF00"/>
              </a:solidFill>
              <a:latin typeface="Times New Roman" pitchFamily="18" charset="0"/>
              <a:cs typeface="Times New Roman" pitchFamily="18" charset="0"/>
            </a:endParaRPr>
          </a:p>
          <a:p>
            <a:endParaRPr lang="ru-RU" sz="1600" b="1" dirty="0" smtClean="0">
              <a:solidFill>
                <a:srgbClr val="FFFF00"/>
              </a:solidFill>
              <a:latin typeface="Times New Roman" pitchFamily="18" charset="0"/>
              <a:cs typeface="Times New Roman" pitchFamily="18" charset="0"/>
            </a:endParaRPr>
          </a:p>
          <a:p>
            <a:r>
              <a:rPr lang="ru-RU" sz="1600" b="1" dirty="0" smtClean="0">
                <a:solidFill>
                  <a:srgbClr val="FFFF00"/>
                </a:solidFill>
                <a:latin typeface="Times New Roman" pitchFamily="18" charset="0"/>
                <a:cs typeface="Times New Roman" pitchFamily="18" charset="0"/>
              </a:rPr>
              <a:t>В Кугульте до революции было 12 магазинов и лавок</a:t>
            </a:r>
          </a:p>
          <a:p>
            <a:endParaRPr lang="ru-RU" sz="1600" b="1" dirty="0" smtClean="0">
              <a:solidFill>
                <a:srgbClr val="FFFF00"/>
              </a:solidFill>
              <a:latin typeface="Times New Roman" pitchFamily="18" charset="0"/>
              <a:cs typeface="Times New Roman" pitchFamily="18" charset="0"/>
            </a:endParaRPr>
          </a:p>
          <a:p>
            <a:pPr marL="342900" indent="-342900">
              <a:buAutoNum type="arabicPeriod"/>
            </a:pPr>
            <a:r>
              <a:rPr lang="ru-RU" sz="1600" b="1" dirty="0" smtClean="0">
                <a:solidFill>
                  <a:srgbClr val="FFFF00"/>
                </a:solidFill>
                <a:latin typeface="Times New Roman" pitchFamily="18" charset="0"/>
                <a:cs typeface="Times New Roman" pitchFamily="18" charset="0"/>
              </a:rPr>
              <a:t>Дорошенко (Нижняя Орловка) – разные товары </a:t>
            </a:r>
          </a:p>
          <a:p>
            <a:pPr marL="342900" indent="-342900">
              <a:buAutoNum type="arabicPeriod"/>
            </a:pPr>
            <a:r>
              <a:rPr lang="ru-RU" sz="1600" b="1" dirty="0" smtClean="0">
                <a:solidFill>
                  <a:srgbClr val="FFFF00"/>
                </a:solidFill>
                <a:latin typeface="Times New Roman" pitchFamily="18" charset="0"/>
                <a:cs typeface="Times New Roman" pitchFamily="18" charset="0"/>
              </a:rPr>
              <a:t>Жулидов – кожи </a:t>
            </a:r>
          </a:p>
          <a:p>
            <a:pPr marL="342900" indent="-342900">
              <a:buAutoNum type="arabicPeriod"/>
            </a:pPr>
            <a:r>
              <a:rPr lang="ru-RU" sz="1600" b="1" dirty="0" err="1" smtClean="0">
                <a:solidFill>
                  <a:srgbClr val="FFFF00"/>
                </a:solidFill>
                <a:latin typeface="Times New Roman" pitchFamily="18" charset="0"/>
                <a:cs typeface="Times New Roman" pitchFamily="18" charset="0"/>
              </a:rPr>
              <a:t>Хаврин</a:t>
            </a:r>
            <a:r>
              <a:rPr lang="ru-RU" sz="1600" b="1" dirty="0" smtClean="0">
                <a:solidFill>
                  <a:srgbClr val="FFFF00"/>
                </a:solidFill>
                <a:latin typeface="Times New Roman" pitchFamily="18" charset="0"/>
                <a:cs typeface="Times New Roman" pitchFamily="18" charset="0"/>
              </a:rPr>
              <a:t> – ткани</a:t>
            </a:r>
          </a:p>
          <a:p>
            <a:pPr marL="342900" indent="-342900">
              <a:buAutoNum type="arabicPeriod"/>
            </a:pPr>
            <a:r>
              <a:rPr lang="ru-RU" sz="1600" b="1" dirty="0" smtClean="0">
                <a:solidFill>
                  <a:srgbClr val="FFFF00"/>
                </a:solidFill>
                <a:latin typeface="Times New Roman" pitchFamily="18" charset="0"/>
                <a:cs typeface="Times New Roman" pitchFamily="18" charset="0"/>
              </a:rPr>
              <a:t>Королев – разные товары</a:t>
            </a:r>
          </a:p>
          <a:p>
            <a:pPr marL="342900" indent="-342900">
              <a:buAutoNum type="arabicPeriod"/>
            </a:pPr>
            <a:r>
              <a:rPr lang="ru-RU" sz="1600" b="1" dirty="0" smtClean="0">
                <a:solidFill>
                  <a:srgbClr val="FFFF00"/>
                </a:solidFill>
                <a:latin typeface="Times New Roman" pitchFamily="18" charset="0"/>
                <a:cs typeface="Times New Roman" pitchFamily="18" charset="0"/>
              </a:rPr>
              <a:t>Строганов </a:t>
            </a:r>
            <a:r>
              <a:rPr lang="de-DE" sz="1600" b="1" dirty="0" smtClean="0">
                <a:solidFill>
                  <a:srgbClr val="FFFF00"/>
                </a:solidFill>
                <a:latin typeface="Times New Roman" pitchFamily="18" charset="0"/>
                <a:cs typeface="Times New Roman" pitchFamily="18" charset="0"/>
              </a:rPr>
              <a:t>I</a:t>
            </a:r>
            <a:r>
              <a:rPr lang="ru-RU" sz="1600" b="1" dirty="0" smtClean="0">
                <a:solidFill>
                  <a:srgbClr val="FFFF00"/>
                </a:solidFill>
                <a:latin typeface="Times New Roman" pitchFamily="18" charset="0"/>
                <a:cs typeface="Times New Roman" pitchFamily="18" charset="0"/>
              </a:rPr>
              <a:t> – ткани </a:t>
            </a:r>
          </a:p>
          <a:p>
            <a:pPr marL="342900" indent="-342900">
              <a:buAutoNum type="arabicPeriod"/>
            </a:pPr>
            <a:r>
              <a:rPr lang="ru-RU" sz="1600" b="1" dirty="0" err="1" smtClean="0">
                <a:solidFill>
                  <a:srgbClr val="FFFF00"/>
                </a:solidFill>
                <a:latin typeface="Times New Roman" pitchFamily="18" charset="0"/>
                <a:cs typeface="Times New Roman" pitchFamily="18" charset="0"/>
              </a:rPr>
              <a:t>Гулевский</a:t>
            </a:r>
            <a:r>
              <a:rPr lang="ru-RU" sz="1600" b="1" dirty="0" smtClean="0">
                <a:solidFill>
                  <a:srgbClr val="FFFF00"/>
                </a:solidFill>
                <a:latin typeface="Times New Roman" pitchFamily="18" charset="0"/>
                <a:cs typeface="Times New Roman" pitchFamily="18" charset="0"/>
              </a:rPr>
              <a:t> – разные товары </a:t>
            </a:r>
          </a:p>
          <a:p>
            <a:pPr marL="342900" indent="-342900">
              <a:buAutoNum type="arabicPeriod"/>
            </a:pPr>
            <a:r>
              <a:rPr lang="ru-RU" sz="1600" b="1" dirty="0" err="1" smtClean="0">
                <a:solidFill>
                  <a:srgbClr val="FFFF00"/>
                </a:solidFill>
                <a:latin typeface="Times New Roman" pitchFamily="18" charset="0"/>
                <a:cs typeface="Times New Roman" pitchFamily="18" charset="0"/>
              </a:rPr>
              <a:t>Камышанов</a:t>
            </a:r>
            <a:r>
              <a:rPr lang="ru-RU" sz="1600" b="1" dirty="0" smtClean="0">
                <a:solidFill>
                  <a:srgbClr val="FFFF00"/>
                </a:solidFill>
                <a:latin typeface="Times New Roman" pitchFamily="18" charset="0"/>
                <a:cs typeface="Times New Roman" pitchFamily="18" charset="0"/>
              </a:rPr>
              <a:t> (имел магазин и пасеку)</a:t>
            </a:r>
          </a:p>
          <a:p>
            <a:pPr marL="342900" indent="-342900">
              <a:buAutoNum type="arabicPeriod"/>
            </a:pPr>
            <a:r>
              <a:rPr lang="ru-RU" sz="1600" b="1" dirty="0" smtClean="0">
                <a:solidFill>
                  <a:srgbClr val="FFFF00"/>
                </a:solidFill>
                <a:latin typeface="Times New Roman" pitchFamily="18" charset="0"/>
                <a:cs typeface="Times New Roman" pitchFamily="18" charset="0"/>
              </a:rPr>
              <a:t>Строганов </a:t>
            </a:r>
            <a:r>
              <a:rPr lang="de-DE" sz="1600" b="1" dirty="0" smtClean="0">
                <a:solidFill>
                  <a:srgbClr val="FFFF00"/>
                </a:solidFill>
                <a:latin typeface="Times New Roman" pitchFamily="18" charset="0"/>
                <a:cs typeface="Times New Roman" pitchFamily="18" charset="0"/>
              </a:rPr>
              <a:t>II</a:t>
            </a:r>
            <a:endParaRPr lang="ru-RU" sz="1600" b="1" dirty="0" smtClean="0">
              <a:solidFill>
                <a:srgbClr val="FFFF00"/>
              </a:solidFill>
              <a:latin typeface="Times New Roman" pitchFamily="18" charset="0"/>
              <a:cs typeface="Times New Roman" pitchFamily="18" charset="0"/>
            </a:endParaRPr>
          </a:p>
          <a:p>
            <a:pPr marL="342900" indent="-342900">
              <a:buAutoNum type="arabicPeriod"/>
            </a:pPr>
            <a:r>
              <a:rPr lang="ru-RU" sz="1600" b="1" dirty="0" err="1" smtClean="0">
                <a:solidFill>
                  <a:srgbClr val="FFFF00"/>
                </a:solidFill>
                <a:latin typeface="Times New Roman" pitchFamily="18" charset="0"/>
                <a:cs typeface="Times New Roman" pitchFamily="18" charset="0"/>
              </a:rPr>
              <a:t>Астанков</a:t>
            </a:r>
            <a:r>
              <a:rPr lang="ru-RU" sz="1600" b="1" dirty="0" smtClean="0">
                <a:solidFill>
                  <a:srgbClr val="FFFF00"/>
                </a:solidFill>
                <a:latin typeface="Times New Roman" pitchFamily="18" charset="0"/>
                <a:cs typeface="Times New Roman" pitchFamily="18" charset="0"/>
              </a:rPr>
              <a:t> – ткани и разные товары</a:t>
            </a:r>
          </a:p>
          <a:p>
            <a:pPr marL="342900" indent="-342900">
              <a:buAutoNum type="arabicPeriod"/>
            </a:pPr>
            <a:r>
              <a:rPr lang="ru-RU" sz="1600" b="1" dirty="0" err="1" smtClean="0">
                <a:solidFill>
                  <a:srgbClr val="FFFF00"/>
                </a:solidFill>
                <a:latin typeface="Times New Roman" pitchFamily="18" charset="0"/>
                <a:cs typeface="Times New Roman" pitchFamily="18" charset="0"/>
              </a:rPr>
              <a:t>Гулякин</a:t>
            </a:r>
            <a:r>
              <a:rPr lang="ru-RU" sz="1600" b="1" dirty="0" smtClean="0">
                <a:solidFill>
                  <a:srgbClr val="FFFF00"/>
                </a:solidFill>
                <a:latin typeface="Times New Roman" pitchFamily="18" charset="0"/>
                <a:cs typeface="Times New Roman" pitchFamily="18" charset="0"/>
              </a:rPr>
              <a:t> (около магазина </a:t>
            </a:r>
            <a:r>
              <a:rPr lang="ru-RU" sz="1600" b="1" dirty="0" err="1" smtClean="0">
                <a:solidFill>
                  <a:srgbClr val="FFFF00"/>
                </a:solidFill>
                <a:latin typeface="Times New Roman" pitchFamily="18" charset="0"/>
                <a:cs typeface="Times New Roman" pitchFamily="18" charset="0"/>
              </a:rPr>
              <a:t>маслосырзавода</a:t>
            </a:r>
            <a:r>
              <a:rPr lang="ru-RU" sz="1600" b="1" dirty="0" smtClean="0">
                <a:solidFill>
                  <a:srgbClr val="FFFF00"/>
                </a:solidFill>
                <a:latin typeface="Times New Roman" pitchFamily="18" charset="0"/>
                <a:cs typeface="Times New Roman" pitchFamily="18" charset="0"/>
              </a:rPr>
              <a:t>) – разные товары и фрукты</a:t>
            </a:r>
          </a:p>
          <a:p>
            <a:pPr marL="342900" indent="-342900">
              <a:buAutoNum type="arabicPeriod"/>
            </a:pPr>
            <a:r>
              <a:rPr lang="ru-RU" sz="1600" b="1" dirty="0" err="1" smtClean="0">
                <a:solidFill>
                  <a:srgbClr val="FFFF00"/>
                </a:solidFill>
                <a:latin typeface="Times New Roman" pitchFamily="18" charset="0"/>
                <a:cs typeface="Times New Roman" pitchFamily="18" charset="0"/>
              </a:rPr>
              <a:t>Дрогин</a:t>
            </a:r>
            <a:r>
              <a:rPr lang="ru-RU" sz="1600" b="1" dirty="0" smtClean="0">
                <a:solidFill>
                  <a:srgbClr val="FFFF00"/>
                </a:solidFill>
                <a:latin typeface="Times New Roman" pitchFamily="18" charset="0"/>
                <a:cs typeface="Times New Roman" pitchFamily="18" charset="0"/>
              </a:rPr>
              <a:t> (восточная часть села)</a:t>
            </a:r>
          </a:p>
          <a:p>
            <a:pPr marL="342900" indent="-342900">
              <a:buAutoNum type="arabicPeriod"/>
            </a:pPr>
            <a:r>
              <a:rPr lang="ru-RU" sz="1600" b="1" dirty="0" smtClean="0">
                <a:solidFill>
                  <a:srgbClr val="FFFF00"/>
                </a:solidFill>
                <a:latin typeface="Times New Roman" pitchFamily="18" charset="0"/>
                <a:cs typeface="Times New Roman" pitchFamily="18" charset="0"/>
              </a:rPr>
              <a:t>Гончаров – железно-скобяные товары</a:t>
            </a:r>
            <a:endParaRPr lang="ru-RU" sz="1600" b="1" dirty="0">
              <a:solidFill>
                <a:srgbClr val="FFFF00"/>
              </a:solidFill>
              <a:latin typeface="Times New Roman" pitchFamily="18" charset="0"/>
              <a:cs typeface="Times New Roman" pitchFamily="18" charset="0"/>
            </a:endParaRPr>
          </a:p>
        </p:txBody>
      </p:sp>
    </p:spTree>
  </p:cSld>
  <p:clrMapOvr>
    <a:masterClrMapping/>
  </p:clrMapOvr>
  <p:transition>
    <p:newsflash/>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Рисунок 4" descr="101419408.jpg"/>
          <p:cNvPicPr>
            <a:picLocks noChangeAspect="1"/>
          </p:cNvPicPr>
          <p:nvPr/>
        </p:nvPicPr>
        <p:blipFill>
          <a:blip r:embed="rId2" cstate="print"/>
          <a:stretch>
            <a:fillRect/>
          </a:stretch>
        </p:blipFill>
        <p:spPr>
          <a:xfrm>
            <a:off x="0" y="0"/>
            <a:ext cx="9144000" cy="6858000"/>
          </a:xfrm>
          <a:prstGeom prst="rect">
            <a:avLst/>
          </a:prstGeom>
        </p:spPr>
      </p:pic>
      <p:sp>
        <p:nvSpPr>
          <p:cNvPr id="3" name="Содержимое 2"/>
          <p:cNvSpPr>
            <a:spLocks noGrp="1"/>
          </p:cNvSpPr>
          <p:nvPr>
            <p:ph idx="1"/>
          </p:nvPr>
        </p:nvSpPr>
        <p:spPr>
          <a:xfrm>
            <a:off x="457200" y="404664"/>
            <a:ext cx="8229600" cy="6120680"/>
          </a:xfrm>
        </p:spPr>
        <p:txBody>
          <a:bodyPr>
            <a:normAutofit/>
          </a:bodyPr>
          <a:lstStyle/>
          <a:p>
            <a:pPr algn="ctr">
              <a:buNone/>
            </a:pPr>
            <a:r>
              <a:rPr lang="ru-RU" sz="1400" b="1" dirty="0" smtClean="0">
                <a:solidFill>
                  <a:srgbClr val="FF00FF"/>
                </a:solidFill>
                <a:latin typeface="Times New Roman" pitchFamily="18" charset="0"/>
                <a:cs typeface="Times New Roman" pitchFamily="18" charset="0"/>
              </a:rPr>
              <a:t>ВОЛОСТНОЕ УПРАВЛЕНИЕ</a:t>
            </a:r>
          </a:p>
          <a:p>
            <a:pPr>
              <a:buNone/>
            </a:pPr>
            <a:r>
              <a:rPr lang="ru-RU" sz="1400" b="1" dirty="0" smtClean="0">
                <a:latin typeface="Times New Roman" pitchFamily="18" charset="0"/>
                <a:cs typeface="Times New Roman" pitchFamily="18" charset="0"/>
              </a:rPr>
              <a:t>Волостное управление находилось в здании, которое находилось на месте бывшей  конторы совхоза «</a:t>
            </a:r>
            <a:r>
              <a:rPr lang="ru-RU" sz="1400" b="1" dirty="0" err="1" smtClean="0">
                <a:latin typeface="Times New Roman" pitchFamily="18" charset="0"/>
                <a:cs typeface="Times New Roman" pitchFamily="18" charset="0"/>
              </a:rPr>
              <a:t>Кугультинский</a:t>
            </a:r>
            <a:r>
              <a:rPr lang="ru-RU" sz="1400" b="1" dirty="0" smtClean="0">
                <a:latin typeface="Times New Roman" pitchFamily="18" charset="0"/>
                <a:cs typeface="Times New Roman" pitchFamily="18" charset="0"/>
              </a:rPr>
              <a:t>». </a:t>
            </a:r>
          </a:p>
          <a:p>
            <a:pPr>
              <a:buNone/>
            </a:pPr>
            <a:endParaRPr lang="ru-RU" sz="1400" b="1" dirty="0" smtClean="0">
              <a:latin typeface="Times New Roman" pitchFamily="18" charset="0"/>
              <a:cs typeface="Times New Roman" pitchFamily="18" charset="0"/>
            </a:endParaRPr>
          </a:p>
          <a:p>
            <a:pPr algn="ctr">
              <a:buNone/>
            </a:pPr>
            <a:r>
              <a:rPr lang="ru-RU" sz="1400" b="1" dirty="0" smtClean="0">
                <a:solidFill>
                  <a:srgbClr val="FF00FF"/>
                </a:solidFill>
                <a:latin typeface="Times New Roman" pitchFamily="18" charset="0"/>
                <a:cs typeface="Times New Roman" pitchFamily="18" charset="0"/>
              </a:rPr>
              <a:t>КАБАКИ</a:t>
            </a:r>
          </a:p>
          <a:p>
            <a:pPr>
              <a:buNone/>
            </a:pPr>
            <a:r>
              <a:rPr lang="ru-RU" sz="1400" b="1" dirty="0" err="1" smtClean="0">
                <a:latin typeface="Times New Roman" pitchFamily="18" charset="0"/>
                <a:cs typeface="Times New Roman" pitchFamily="18" charset="0"/>
              </a:rPr>
              <a:t>Чулунов</a:t>
            </a:r>
            <a:r>
              <a:rPr lang="ru-RU" sz="1400" b="1" dirty="0" smtClean="0">
                <a:latin typeface="Times New Roman" pitchFamily="18" charset="0"/>
                <a:cs typeface="Times New Roman" pitchFamily="18" charset="0"/>
              </a:rPr>
              <a:t> (</a:t>
            </a:r>
            <a:r>
              <a:rPr lang="ru-RU" sz="1400" b="1" dirty="0" err="1" smtClean="0">
                <a:latin typeface="Times New Roman" pitchFamily="18" charset="0"/>
                <a:cs typeface="Times New Roman" pitchFamily="18" charset="0"/>
              </a:rPr>
              <a:t>Чвалунов</a:t>
            </a:r>
            <a:r>
              <a:rPr lang="ru-RU" sz="1400" b="1" dirty="0" smtClean="0">
                <a:latin typeface="Times New Roman" pitchFamily="18" charset="0"/>
                <a:cs typeface="Times New Roman" pitchFamily="18" charset="0"/>
              </a:rPr>
              <a:t>) имея двухэтажный дом на месте, где в послевоенный период был построен дом быта ( старый). На 2-ом этаже </a:t>
            </a:r>
            <a:r>
              <a:rPr lang="ru-RU" sz="1400" b="1" dirty="0" err="1" smtClean="0">
                <a:latin typeface="Times New Roman" pitchFamily="18" charset="0"/>
                <a:cs typeface="Times New Roman" pitchFamily="18" charset="0"/>
              </a:rPr>
              <a:t>Чулунов</a:t>
            </a:r>
            <a:r>
              <a:rPr lang="ru-RU" sz="1400" b="1" dirty="0" smtClean="0">
                <a:latin typeface="Times New Roman" pitchFamily="18" charset="0"/>
                <a:cs typeface="Times New Roman" pitchFamily="18" charset="0"/>
              </a:rPr>
              <a:t> имел бильярдную.</a:t>
            </a:r>
          </a:p>
          <a:p>
            <a:pPr>
              <a:buNone/>
            </a:pPr>
            <a:endParaRPr lang="ru-RU" sz="1400" b="1" dirty="0" smtClean="0">
              <a:latin typeface="Times New Roman" pitchFamily="18" charset="0"/>
              <a:cs typeface="Times New Roman" pitchFamily="18" charset="0"/>
            </a:endParaRPr>
          </a:p>
          <a:p>
            <a:pPr algn="ctr">
              <a:buNone/>
            </a:pPr>
            <a:r>
              <a:rPr lang="ru-RU" sz="1400" b="1" dirty="0" smtClean="0">
                <a:solidFill>
                  <a:srgbClr val="FF00FF"/>
                </a:solidFill>
                <a:latin typeface="Times New Roman" pitchFamily="18" charset="0"/>
                <a:cs typeface="Times New Roman" pitchFamily="18" charset="0"/>
              </a:rPr>
              <a:t>ПОГРЕБА (ПОДВАЛЫ)</a:t>
            </a:r>
          </a:p>
          <a:p>
            <a:pPr>
              <a:buNone/>
            </a:pPr>
            <a:r>
              <a:rPr lang="ru-RU" sz="1400" b="1" dirty="0" smtClean="0">
                <a:latin typeface="Times New Roman" pitchFamily="18" charset="0"/>
                <a:cs typeface="Times New Roman" pitchFamily="18" charset="0"/>
              </a:rPr>
              <a:t>Под большинством магазинов, лавок были погреба. Часть из них целы и в наше время.</a:t>
            </a:r>
          </a:p>
          <a:p>
            <a:pPr>
              <a:buNone/>
            </a:pPr>
            <a:endParaRPr lang="ru-RU" sz="1400" b="1" dirty="0" smtClean="0">
              <a:latin typeface="Times New Roman" pitchFamily="18" charset="0"/>
              <a:cs typeface="Times New Roman" pitchFamily="18" charset="0"/>
            </a:endParaRPr>
          </a:p>
          <a:p>
            <a:pPr algn="ctr">
              <a:buNone/>
            </a:pPr>
            <a:r>
              <a:rPr lang="ru-RU" sz="1400" b="1" dirty="0" smtClean="0">
                <a:solidFill>
                  <a:srgbClr val="FF00FF"/>
                </a:solidFill>
                <a:latin typeface="Times New Roman" pitchFamily="18" charset="0"/>
                <a:cs typeface="Times New Roman" pitchFamily="18" charset="0"/>
              </a:rPr>
              <a:t>МЕЛЬНИЦЫ</a:t>
            </a:r>
          </a:p>
          <a:p>
            <a:pPr>
              <a:buAutoNum type="arabicPeriod"/>
            </a:pPr>
            <a:r>
              <a:rPr lang="ru-RU" sz="1400" b="1" dirty="0" smtClean="0">
                <a:latin typeface="Times New Roman" pitchFamily="18" charset="0"/>
                <a:cs typeface="Times New Roman" pitchFamily="18" charset="0"/>
              </a:rPr>
              <a:t>В центре (где теперь мемориал) Бураков имел мельницу. В отдельном здании он имел «</a:t>
            </a:r>
            <a:r>
              <a:rPr lang="ru-RU" sz="1400" b="1" dirty="0" err="1" smtClean="0">
                <a:latin typeface="Times New Roman" pitchFamily="18" charset="0"/>
                <a:cs typeface="Times New Roman" pitchFamily="18" charset="0"/>
              </a:rPr>
              <a:t>биаскон</a:t>
            </a:r>
            <a:r>
              <a:rPr lang="ru-RU" sz="1400" b="1" dirty="0" smtClean="0">
                <a:latin typeface="Times New Roman" pitchFamily="18" charset="0"/>
                <a:cs typeface="Times New Roman" pitchFamily="18" charset="0"/>
              </a:rPr>
              <a:t>» (</a:t>
            </a:r>
            <a:r>
              <a:rPr lang="ru-RU" sz="1400" b="1" dirty="0" err="1" smtClean="0">
                <a:latin typeface="Times New Roman" pitchFamily="18" charset="0"/>
                <a:cs typeface="Times New Roman" pitchFamily="18" charset="0"/>
              </a:rPr>
              <a:t>бискон</a:t>
            </a:r>
            <a:r>
              <a:rPr lang="ru-RU" sz="1400" b="1" dirty="0" smtClean="0">
                <a:latin typeface="Times New Roman" pitchFamily="18" charset="0"/>
                <a:cs typeface="Times New Roman" pitchFamily="18" charset="0"/>
              </a:rPr>
              <a:t>). Это был тогдашний кинотеатр. Жителям, которые привозили к нему на помол зерно, Булгаков бесплатно давал билеты на просмотр фильмов.</a:t>
            </a:r>
          </a:p>
          <a:p>
            <a:pPr>
              <a:buAutoNum type="arabicPeriod"/>
            </a:pPr>
            <a:r>
              <a:rPr lang="ru-RU" sz="1400" b="1" dirty="0" smtClean="0">
                <a:latin typeface="Times New Roman" pitchFamily="18" charset="0"/>
                <a:cs typeface="Times New Roman" pitchFamily="18" charset="0"/>
              </a:rPr>
              <a:t>Около кладбища (и сейчас она там) была мельница </a:t>
            </a:r>
            <a:r>
              <a:rPr lang="ru-RU" sz="1400" b="1" dirty="0" err="1" smtClean="0">
                <a:latin typeface="Times New Roman" pitchFamily="18" charset="0"/>
                <a:cs typeface="Times New Roman" pitchFamily="18" charset="0"/>
              </a:rPr>
              <a:t>Бруснева</a:t>
            </a:r>
            <a:r>
              <a:rPr lang="ru-RU" sz="1400" b="1" dirty="0" smtClean="0">
                <a:latin typeface="Times New Roman" pitchFamily="18" charset="0"/>
                <a:cs typeface="Times New Roman" pitchFamily="18" charset="0"/>
              </a:rPr>
              <a:t>.</a:t>
            </a:r>
          </a:p>
          <a:p>
            <a:pPr>
              <a:buAutoNum type="arabicPeriod"/>
            </a:pPr>
            <a:endParaRPr lang="ru-RU" sz="1400" b="1" dirty="0" smtClean="0">
              <a:latin typeface="Times New Roman" pitchFamily="18" charset="0"/>
              <a:cs typeface="Times New Roman" pitchFamily="18" charset="0"/>
            </a:endParaRPr>
          </a:p>
          <a:p>
            <a:pPr algn="ctr">
              <a:buNone/>
            </a:pPr>
            <a:r>
              <a:rPr lang="ru-RU" sz="1400" b="1" dirty="0" smtClean="0">
                <a:solidFill>
                  <a:srgbClr val="FF00FF"/>
                </a:solidFill>
                <a:latin typeface="Times New Roman" pitchFamily="18" charset="0"/>
                <a:cs typeface="Times New Roman" pitchFamily="18" charset="0"/>
              </a:rPr>
              <a:t>ВЕТРЯНЫЕ МЕЛЬНИЦЫ</a:t>
            </a:r>
          </a:p>
          <a:p>
            <a:pPr>
              <a:buNone/>
            </a:pPr>
            <a:r>
              <a:rPr lang="ru-RU" sz="1400" b="1" dirty="0" smtClean="0">
                <a:latin typeface="Times New Roman" pitchFamily="18" charset="0"/>
                <a:cs typeface="Times New Roman" pitchFamily="18" charset="0"/>
              </a:rPr>
              <a:t>С южной стороны села были ветряные мельницы:</a:t>
            </a:r>
          </a:p>
          <a:p>
            <a:pPr>
              <a:buNone/>
            </a:pPr>
            <a:r>
              <a:rPr lang="ru-RU" sz="1400" b="1" dirty="0" smtClean="0">
                <a:latin typeface="Times New Roman" pitchFamily="18" charset="0"/>
                <a:cs typeface="Times New Roman" pitchFamily="18" charset="0"/>
              </a:rPr>
              <a:t>        </a:t>
            </a:r>
            <a:r>
              <a:rPr lang="ru-RU" sz="1400" b="1" dirty="0" err="1" smtClean="0">
                <a:latin typeface="Times New Roman" pitchFamily="18" charset="0"/>
                <a:cs typeface="Times New Roman" pitchFamily="18" charset="0"/>
              </a:rPr>
              <a:t>Дедунова</a:t>
            </a:r>
            <a:r>
              <a:rPr lang="ru-RU" sz="1400" b="1" dirty="0" smtClean="0">
                <a:latin typeface="Times New Roman" pitchFamily="18" charset="0"/>
                <a:cs typeface="Times New Roman" pitchFamily="18" charset="0"/>
              </a:rPr>
              <a:t> (потом её купил </a:t>
            </a:r>
            <a:r>
              <a:rPr lang="ru-RU" sz="1400" b="1" dirty="0" err="1" smtClean="0">
                <a:latin typeface="Times New Roman" pitchFamily="18" charset="0"/>
                <a:cs typeface="Times New Roman" pitchFamily="18" charset="0"/>
              </a:rPr>
              <a:t>Масолов</a:t>
            </a:r>
            <a:r>
              <a:rPr lang="ru-RU" sz="1400" b="1" dirty="0" smtClean="0">
                <a:latin typeface="Times New Roman" pitchFamily="18" charset="0"/>
                <a:cs typeface="Times New Roman" pitchFamily="18" charset="0"/>
              </a:rPr>
              <a:t>)  деревянная</a:t>
            </a:r>
          </a:p>
          <a:p>
            <a:pPr>
              <a:buNone/>
            </a:pPr>
            <a:r>
              <a:rPr lang="ru-RU" sz="1400" b="1" dirty="0" smtClean="0">
                <a:latin typeface="Times New Roman" pitchFamily="18" charset="0"/>
                <a:cs typeface="Times New Roman" pitchFamily="18" charset="0"/>
              </a:rPr>
              <a:t>        Козлова</a:t>
            </a:r>
          </a:p>
          <a:p>
            <a:pPr>
              <a:buNone/>
            </a:pPr>
            <a:r>
              <a:rPr lang="ru-RU" sz="1400" b="1" dirty="0" smtClean="0">
                <a:latin typeface="Times New Roman" pitchFamily="18" charset="0"/>
                <a:cs typeface="Times New Roman" pitchFamily="18" charset="0"/>
              </a:rPr>
              <a:t>        </a:t>
            </a:r>
            <a:r>
              <a:rPr lang="ru-RU" sz="1400" b="1" dirty="0" err="1" smtClean="0">
                <a:latin typeface="Times New Roman" pitchFamily="18" charset="0"/>
                <a:cs typeface="Times New Roman" pitchFamily="18" charset="0"/>
              </a:rPr>
              <a:t>Сивцевых</a:t>
            </a:r>
            <a:r>
              <a:rPr lang="ru-RU" sz="1400" b="1" dirty="0" smtClean="0">
                <a:latin typeface="Times New Roman" pitchFamily="18" charset="0"/>
                <a:cs typeface="Times New Roman" pitchFamily="18" charset="0"/>
              </a:rPr>
              <a:t> (два)</a:t>
            </a:r>
          </a:p>
          <a:p>
            <a:pPr>
              <a:buNone/>
            </a:pPr>
            <a:r>
              <a:rPr lang="ru-RU" sz="1400" b="1" dirty="0" smtClean="0">
                <a:latin typeface="Times New Roman" pitchFamily="18" charset="0"/>
                <a:cs typeface="Times New Roman" pitchFamily="18" charset="0"/>
              </a:rPr>
              <a:t>        </a:t>
            </a:r>
            <a:r>
              <a:rPr lang="ru-RU" sz="1400" b="1" dirty="0" err="1" smtClean="0">
                <a:latin typeface="Times New Roman" pitchFamily="18" charset="0"/>
                <a:cs typeface="Times New Roman" pitchFamily="18" charset="0"/>
              </a:rPr>
              <a:t>Астанковых</a:t>
            </a:r>
            <a:r>
              <a:rPr lang="ru-RU" sz="1400" b="1" dirty="0" smtClean="0">
                <a:latin typeface="Times New Roman" pitchFamily="18" charset="0"/>
                <a:cs typeface="Times New Roman" pitchFamily="18" charset="0"/>
              </a:rPr>
              <a:t> (два, где-то в районе больницы)</a:t>
            </a:r>
          </a:p>
          <a:p>
            <a:pPr>
              <a:buNone/>
            </a:pPr>
            <a:endParaRPr lang="ru-RU" sz="1400" b="1" dirty="0" smtClean="0">
              <a:latin typeface="Times New Roman" pitchFamily="18" charset="0"/>
              <a:cs typeface="Times New Roman" pitchFamily="18" charset="0"/>
            </a:endParaRPr>
          </a:p>
          <a:p>
            <a:pPr>
              <a:buNone/>
            </a:pPr>
            <a:endParaRPr lang="ru-RU" sz="1400" b="1" dirty="0">
              <a:latin typeface="Times New Roman" pitchFamily="18" charset="0"/>
              <a:cs typeface="Times New Roman" pitchFamily="18" charset="0"/>
            </a:endParaRPr>
          </a:p>
        </p:txBody>
      </p:sp>
    </p:spTree>
  </p:cSld>
  <p:clrMapOvr>
    <a:masterClrMapping/>
  </p:clrMapOvr>
  <p:transition>
    <p:pull dir="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descr="0_53887_1b44d3ff_XL.jpeg"/>
          <p:cNvPicPr>
            <a:picLocks noChangeAspect="1"/>
          </p:cNvPicPr>
          <p:nvPr/>
        </p:nvPicPr>
        <p:blipFill>
          <a:blip r:embed="rId2" cstate="print"/>
          <a:stretch>
            <a:fillRect/>
          </a:stretch>
        </p:blipFill>
        <p:spPr>
          <a:xfrm>
            <a:off x="0" y="0"/>
            <a:ext cx="9144000" cy="6858000"/>
          </a:xfrm>
          <a:prstGeom prst="rect">
            <a:avLst/>
          </a:prstGeom>
        </p:spPr>
      </p:pic>
      <p:sp>
        <p:nvSpPr>
          <p:cNvPr id="2" name="TextBox 1"/>
          <p:cNvSpPr txBox="1"/>
          <p:nvPr/>
        </p:nvSpPr>
        <p:spPr>
          <a:xfrm>
            <a:off x="323528" y="260648"/>
            <a:ext cx="8496944" cy="4555093"/>
          </a:xfrm>
          <a:prstGeom prst="rect">
            <a:avLst/>
          </a:prstGeom>
          <a:noFill/>
        </p:spPr>
        <p:txBody>
          <a:bodyPr wrap="square" rtlCol="0">
            <a:spAutoFit/>
          </a:bodyPr>
          <a:lstStyle/>
          <a:p>
            <a:pPr algn="ctr"/>
            <a:r>
              <a:rPr lang="ru-RU" sz="1600" b="1" dirty="0" smtClean="0">
                <a:solidFill>
                  <a:srgbClr val="C00000"/>
                </a:solidFill>
                <a:latin typeface="Times New Roman" pitchFamily="18" charset="0"/>
                <a:cs typeface="Times New Roman" pitchFamily="18" charset="0"/>
              </a:rPr>
              <a:t>БОЛЬНИЦА</a:t>
            </a:r>
          </a:p>
          <a:p>
            <a:r>
              <a:rPr lang="ru-RU" sz="1400" b="1" dirty="0" smtClean="0">
                <a:solidFill>
                  <a:srgbClr val="FFFF00"/>
                </a:solidFill>
                <a:latin typeface="Times New Roman" pitchFamily="18" charset="0"/>
                <a:cs typeface="Times New Roman" pitchFamily="18" charset="0"/>
              </a:rPr>
              <a:t>Больницу строил Евтушенко во время первой мировой войны (в 1916 г). В нем и сейчас располагается </a:t>
            </a:r>
            <a:r>
              <a:rPr lang="ru-RU" sz="1400" b="1" dirty="0" err="1" smtClean="0">
                <a:solidFill>
                  <a:srgbClr val="FFFF00"/>
                </a:solidFill>
                <a:latin typeface="Times New Roman" pitchFamily="18" charset="0"/>
                <a:cs typeface="Times New Roman" pitchFamily="18" charset="0"/>
              </a:rPr>
              <a:t>Кугультинская</a:t>
            </a:r>
            <a:r>
              <a:rPr lang="ru-RU" sz="1400" b="1" dirty="0" smtClean="0">
                <a:solidFill>
                  <a:srgbClr val="FFFF00"/>
                </a:solidFill>
                <a:latin typeface="Times New Roman" pitchFamily="18" charset="0"/>
                <a:cs typeface="Times New Roman" pitchFamily="18" charset="0"/>
              </a:rPr>
              <a:t> участковая больница.</a:t>
            </a:r>
          </a:p>
          <a:p>
            <a:endParaRPr lang="ru-RU" sz="1400" b="1" dirty="0" smtClean="0">
              <a:latin typeface="Times New Roman" pitchFamily="18" charset="0"/>
              <a:cs typeface="Times New Roman" pitchFamily="18" charset="0"/>
            </a:endParaRPr>
          </a:p>
          <a:p>
            <a:pPr algn="ctr"/>
            <a:r>
              <a:rPr lang="ru-RU" sz="1600" b="1" dirty="0" smtClean="0">
                <a:solidFill>
                  <a:srgbClr val="C00000"/>
                </a:solidFill>
                <a:latin typeface="Times New Roman" pitchFamily="18" charset="0"/>
                <a:cs typeface="Times New Roman" pitchFamily="18" charset="0"/>
              </a:rPr>
              <a:t>АПТЕКА</a:t>
            </a:r>
            <a:endParaRPr lang="ru-RU" sz="1400" b="1" dirty="0" smtClean="0">
              <a:solidFill>
                <a:srgbClr val="C00000"/>
              </a:solidFill>
              <a:latin typeface="Times New Roman" pitchFamily="18" charset="0"/>
              <a:cs typeface="Times New Roman" pitchFamily="18" charset="0"/>
            </a:endParaRPr>
          </a:p>
          <a:p>
            <a:r>
              <a:rPr lang="ru-RU" sz="1400" b="1" dirty="0" smtClean="0">
                <a:solidFill>
                  <a:srgbClr val="FFFF00"/>
                </a:solidFill>
                <a:latin typeface="Times New Roman" pitchFamily="18" charset="0"/>
                <a:cs typeface="Times New Roman" pitchFamily="18" charset="0"/>
              </a:rPr>
              <a:t>Аптека сначала была в больнице, а позже здание аптеки было построено в центре, напротив тюрьмы. В настоящее время это здание разрушено. На его месте построен небольшой одноквартирный двухэтажный дом.</a:t>
            </a:r>
          </a:p>
          <a:p>
            <a:endParaRPr lang="ru-RU" sz="1400" b="1" dirty="0" smtClean="0">
              <a:latin typeface="Times New Roman" pitchFamily="18" charset="0"/>
              <a:cs typeface="Times New Roman" pitchFamily="18" charset="0"/>
            </a:endParaRPr>
          </a:p>
          <a:p>
            <a:pPr algn="ctr"/>
            <a:r>
              <a:rPr lang="ru-RU" sz="1600" b="1" dirty="0" smtClean="0">
                <a:solidFill>
                  <a:srgbClr val="C00000"/>
                </a:solidFill>
                <a:latin typeface="Times New Roman" pitchFamily="18" charset="0"/>
                <a:cs typeface="Times New Roman" pitchFamily="18" charset="0"/>
              </a:rPr>
              <a:t>ПОСТОЯЛЫЕ ДВОРЫ</a:t>
            </a:r>
            <a:endParaRPr lang="ru-RU" sz="1400" b="1" dirty="0" smtClean="0">
              <a:solidFill>
                <a:srgbClr val="C00000"/>
              </a:solidFill>
              <a:latin typeface="Times New Roman" pitchFamily="18" charset="0"/>
              <a:cs typeface="Times New Roman" pitchFamily="18" charset="0"/>
            </a:endParaRPr>
          </a:p>
          <a:p>
            <a:pPr marL="342900" indent="-342900">
              <a:buAutoNum type="arabicPeriod"/>
            </a:pPr>
            <a:r>
              <a:rPr lang="ru-RU" sz="1400" b="1" dirty="0" smtClean="0">
                <a:solidFill>
                  <a:srgbClr val="FFFF00"/>
                </a:solidFill>
                <a:latin typeface="Times New Roman" pitchFamily="18" charset="0"/>
                <a:cs typeface="Times New Roman" pitchFamily="18" charset="0"/>
              </a:rPr>
              <a:t>Один из постоялых дворов был у сестер </a:t>
            </a:r>
            <a:r>
              <a:rPr lang="ru-RU" sz="1400" b="1" dirty="0" err="1" smtClean="0">
                <a:solidFill>
                  <a:srgbClr val="FFFF00"/>
                </a:solidFill>
                <a:latin typeface="Times New Roman" pitchFamily="18" charset="0"/>
                <a:cs typeface="Times New Roman" pitchFamily="18" charset="0"/>
              </a:rPr>
              <a:t>Кутеповых</a:t>
            </a:r>
            <a:r>
              <a:rPr lang="ru-RU" sz="1400" b="1" dirty="0" smtClean="0">
                <a:solidFill>
                  <a:srgbClr val="FFFF00"/>
                </a:solidFill>
                <a:latin typeface="Times New Roman" pitchFamily="18" charset="0"/>
                <a:cs typeface="Times New Roman" pitchFamily="18" charset="0"/>
              </a:rPr>
              <a:t> ( на улице в наше время Советской)</a:t>
            </a:r>
          </a:p>
          <a:p>
            <a:pPr marL="342900" indent="-342900">
              <a:buAutoNum type="arabicPeriod"/>
            </a:pPr>
            <a:r>
              <a:rPr lang="ru-RU" sz="1400" b="1" dirty="0" smtClean="0">
                <a:solidFill>
                  <a:srgbClr val="FFFF00"/>
                </a:solidFill>
                <a:latin typeface="Times New Roman" pitchFamily="18" charset="0"/>
                <a:cs typeface="Times New Roman" pitchFamily="18" charset="0"/>
              </a:rPr>
              <a:t>Второй постоялый двор имел Смагин ( в районе теперешнего хозяйственного магазина)</a:t>
            </a:r>
          </a:p>
          <a:p>
            <a:pPr marL="342900" indent="-342900">
              <a:buAutoNum type="arabicPeriod"/>
            </a:pPr>
            <a:r>
              <a:rPr lang="ru-RU" sz="1400" b="1" dirty="0" smtClean="0">
                <a:solidFill>
                  <a:srgbClr val="FFFF00"/>
                </a:solidFill>
                <a:latin typeface="Times New Roman" pitchFamily="18" charset="0"/>
                <a:cs typeface="Times New Roman" pitchFamily="18" charset="0"/>
              </a:rPr>
              <a:t>Ещё один постоялый двор имел Кобозев Афанасий (по улице Советской). Он же возил почту.</a:t>
            </a:r>
          </a:p>
          <a:p>
            <a:pPr marL="342900" indent="-342900">
              <a:buAutoNum type="arabicPeriod"/>
            </a:pPr>
            <a:endParaRPr lang="ru-RU" sz="1400" b="1" dirty="0" smtClean="0">
              <a:latin typeface="Times New Roman" pitchFamily="18" charset="0"/>
              <a:cs typeface="Times New Roman" pitchFamily="18" charset="0"/>
            </a:endParaRPr>
          </a:p>
          <a:p>
            <a:pPr marL="342900" indent="-342900" algn="ctr"/>
            <a:r>
              <a:rPr lang="ru-RU" sz="1600" b="1" dirty="0" smtClean="0">
                <a:solidFill>
                  <a:srgbClr val="C00000"/>
                </a:solidFill>
                <a:latin typeface="Times New Roman" pitchFamily="18" charset="0"/>
                <a:cs typeface="Times New Roman" pitchFamily="18" charset="0"/>
              </a:rPr>
              <a:t>ШКОЛЫ</a:t>
            </a:r>
            <a:endParaRPr lang="ru-RU" sz="1400" b="1" dirty="0" smtClean="0">
              <a:solidFill>
                <a:srgbClr val="C00000"/>
              </a:solidFill>
              <a:latin typeface="Times New Roman" pitchFamily="18" charset="0"/>
              <a:cs typeface="Times New Roman" pitchFamily="18" charset="0"/>
            </a:endParaRPr>
          </a:p>
          <a:p>
            <a:pPr marL="342900" indent="-342900"/>
            <a:r>
              <a:rPr lang="ru-RU" sz="1400" b="1" dirty="0" smtClean="0">
                <a:solidFill>
                  <a:srgbClr val="FFFF00"/>
                </a:solidFill>
                <a:latin typeface="Times New Roman" pitchFamily="18" charset="0"/>
                <a:cs typeface="Times New Roman" pitchFamily="18" charset="0"/>
              </a:rPr>
              <a:t>В начале </a:t>
            </a:r>
            <a:r>
              <a:rPr lang="de-DE" b="1" dirty="0" err="1" smtClean="0">
                <a:solidFill>
                  <a:srgbClr val="FFFF00"/>
                </a:solidFill>
                <a:latin typeface="Times New Roman" pitchFamily="18" charset="0"/>
                <a:cs typeface="Times New Roman" pitchFamily="18" charset="0"/>
              </a:rPr>
              <a:t>xx</a:t>
            </a:r>
            <a:r>
              <a:rPr lang="ru-RU" b="1" dirty="0" smtClean="0">
                <a:solidFill>
                  <a:srgbClr val="FFFF00"/>
                </a:solidFill>
                <a:latin typeface="Times New Roman" pitchFamily="18" charset="0"/>
                <a:cs typeface="Times New Roman" pitchFamily="18" charset="0"/>
              </a:rPr>
              <a:t> </a:t>
            </a:r>
            <a:r>
              <a:rPr lang="ru-RU" sz="1400" b="1" dirty="0" smtClean="0">
                <a:solidFill>
                  <a:srgbClr val="FFFF00"/>
                </a:solidFill>
                <a:latin typeface="Times New Roman" pitchFamily="18" charset="0"/>
                <a:cs typeface="Times New Roman" pitchFamily="18" charset="0"/>
              </a:rPr>
              <a:t>века  в селе Кугульта имелись две государственные и три церковно-приходские школы. </a:t>
            </a:r>
          </a:p>
          <a:p>
            <a:pPr marL="342900" indent="-342900"/>
            <a:r>
              <a:rPr lang="ru-RU" sz="1400" b="1" dirty="0" smtClean="0">
                <a:solidFill>
                  <a:srgbClr val="FFFF00"/>
                </a:solidFill>
                <a:latin typeface="Times New Roman" pitchFamily="18" charset="0"/>
                <a:cs typeface="Times New Roman" pitchFamily="18" charset="0"/>
              </a:rPr>
              <a:t>В них обучалось более 150 детей.</a:t>
            </a:r>
            <a:endParaRPr lang="ru-RU" sz="2000" b="1" dirty="0" smtClean="0">
              <a:solidFill>
                <a:srgbClr val="FFFF00"/>
              </a:solidFill>
              <a:latin typeface="Times New Roman" pitchFamily="18" charset="0"/>
              <a:cs typeface="Times New Roman" pitchFamily="18" charset="0"/>
            </a:endParaRPr>
          </a:p>
          <a:p>
            <a:endParaRPr lang="ru-RU" sz="1400" b="1" dirty="0" smtClean="0">
              <a:latin typeface="Times New Roman" pitchFamily="18" charset="0"/>
              <a:cs typeface="Times New Roman" pitchFamily="18" charset="0"/>
            </a:endParaRPr>
          </a:p>
          <a:p>
            <a:endParaRPr lang="ru-RU" sz="1200" b="1" dirty="0" smtClean="0">
              <a:latin typeface="Times New Roman" pitchFamily="18" charset="0"/>
              <a:cs typeface="Times New Roman" pitchFamily="18" charset="0"/>
            </a:endParaRPr>
          </a:p>
          <a:p>
            <a:endParaRPr lang="ru-RU" sz="1400" b="1" dirty="0">
              <a:latin typeface="Times New Roman" pitchFamily="18" charset="0"/>
              <a:cs typeface="Times New Roman" pitchFamily="18" charset="0"/>
            </a:endParaRPr>
          </a:p>
        </p:txBody>
      </p:sp>
    </p:spTree>
  </p:cSld>
  <p:clrMapOvr>
    <a:masterClrMapping/>
  </p:clrMapOvr>
  <p:transition>
    <p:pull dir="u"/>
  </p:transition>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830</TotalTime>
  <Words>2871</Words>
  <Application>Microsoft Office PowerPoint</Application>
  <PresentationFormat>Экран (4:3)</PresentationFormat>
  <Paragraphs>211</Paragraphs>
  <Slides>31</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31</vt:i4>
      </vt:variant>
    </vt:vector>
  </HeadingPairs>
  <TitlesOfParts>
    <vt:vector size="32" baseType="lpstr">
      <vt:lpstr>Тема Office</vt:lpstr>
      <vt:lpstr>ИСТОРИЯ СЕЛА  КУГУЛЬТА</vt:lpstr>
      <vt:lpstr>Село  КУГУЛЬТА основано  в 1817 году</vt:lpstr>
      <vt:lpstr>  Как    зародилось   село</vt:lpstr>
      <vt:lpstr>Слайд 4</vt:lpstr>
      <vt:lpstr>Слайд 5</vt:lpstr>
      <vt:lpstr>Слайд 6</vt:lpstr>
      <vt:lpstr>КУГУЛЬТА ДОРЕВОЛЮЦИОННАЯ</vt:lpstr>
      <vt:lpstr>Слайд 8</vt:lpstr>
      <vt:lpstr>Слайд 9</vt:lpstr>
      <vt:lpstr>ЦЕРКВИ</vt:lpstr>
      <vt:lpstr>ИЗ РЕВОЛЮЦИОННОГО ПРОШЛОГО</vt:lpstr>
      <vt:lpstr>Слайд 12</vt:lpstr>
      <vt:lpstr>ФОМА ШПАК – легендарный герой гражданской войны  (историческая справка) </vt:lpstr>
      <vt:lpstr>Слайд 14</vt:lpstr>
      <vt:lpstr>Слайд 15</vt:lpstr>
      <vt:lpstr>Слайд 16</vt:lpstr>
      <vt:lpstr>Слайд 17</vt:lpstr>
      <vt:lpstr>Слайд 18</vt:lpstr>
      <vt:lpstr>КУГУЛЬТИНЦЫ  НА  ФРОНТАХ   ВЕЛИКОЙ  ОТЕЧЕСТВЕННОЙ ВОЙНЫ</vt:lpstr>
      <vt:lpstr>Слайд 20</vt:lpstr>
      <vt:lpstr>Слайд 21</vt:lpstr>
      <vt:lpstr>Слайд 22</vt:lpstr>
      <vt:lpstr>Слайд 23</vt:lpstr>
      <vt:lpstr>Слайд 24</vt:lpstr>
      <vt:lpstr>Слайд 25</vt:lpstr>
      <vt:lpstr>Слайд 26</vt:lpstr>
      <vt:lpstr>На фронтах Великой Отечественной войны находились не только мужчины. Свободу и независимость Родины отстаивали юные девушки Соня Воробьева, Аня Евдокимова, Оля Минаенко, Маша Волобуева, Валя Скрипкина, Маша Козлова, Рая Дядькова, Маша Грицаева, Валя Мацагорова, Клава Толмачева, Катя Быкова и другие.</vt:lpstr>
      <vt:lpstr>Слайд 28</vt:lpstr>
      <vt:lpstr>Слайд 29</vt:lpstr>
      <vt:lpstr>Слайд 30</vt:lpstr>
      <vt:lpstr>РОДНОЕ   СЕЛО   КУГУЛЬТА</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ИСТОРИЯ СЕЛА  КУГУЛЬТА</dc:title>
  <dc:creator>Иван</dc:creator>
  <cp:lastModifiedBy>сад</cp:lastModifiedBy>
  <cp:revision>92</cp:revision>
  <dcterms:created xsi:type="dcterms:W3CDTF">2012-01-03T10:02:42Z</dcterms:created>
  <dcterms:modified xsi:type="dcterms:W3CDTF">2013-09-23T08:41:00Z</dcterms:modified>
</cp:coreProperties>
</file>