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30" r:id="rId1"/>
  </p:sldMasterIdLst>
  <p:notesMasterIdLst>
    <p:notesMasterId r:id="rId17"/>
  </p:notesMasterIdLst>
  <p:sldIdLst>
    <p:sldId id="256" r:id="rId2"/>
    <p:sldId id="260" r:id="rId3"/>
    <p:sldId id="257" r:id="rId4"/>
    <p:sldId id="275" r:id="rId5"/>
    <p:sldId id="261" r:id="rId6"/>
    <p:sldId id="263" r:id="rId7"/>
    <p:sldId id="264" r:id="rId8"/>
    <p:sldId id="265" r:id="rId9"/>
    <p:sldId id="269" r:id="rId10"/>
    <p:sldId id="276" r:id="rId11"/>
    <p:sldId id="270" r:id="rId12"/>
    <p:sldId id="271" r:id="rId13"/>
    <p:sldId id="272" r:id="rId14"/>
    <p:sldId id="273" r:id="rId15"/>
    <p:sldId id="274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2" autoAdjust="0"/>
  </p:normalViewPr>
  <p:slideViewPr>
    <p:cSldViewPr snapToGrid="0">
      <p:cViewPr varScale="1">
        <p:scale>
          <a:sx n="89" d="100"/>
          <a:sy n="89" d="100"/>
        </p:scale>
        <p:origin x="162" y="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тестирования учеников 10 класса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тестирования учеников 10 класса 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162E-4F78-8EE7-15283584175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162E-4F78-8EE7-152835841751}"/>
              </c:ext>
            </c:extLst>
          </c:dPt>
          <c:dPt>
            <c:idx val="2"/>
            <c:bubble3D val="0"/>
            <c:spPr>
              <a:solidFill>
                <a:schemeClr val="accent1">
                  <a:shade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162E-4F78-8EE7-152835841751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EADF79D-4C9E-427D-AB24-405286C23E25}" type="CATEGORYNAME">
                      <a:rPr lang="ru-RU" sz="1300" baseline="0">
                        <a:latin typeface="Times New Roman" panose="02020603050405020304" pitchFamily="18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62E-4F78-8EE7-152835841751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5B5E917-3397-44A7-81D5-5AA08AA6B1F5}" type="CATEGORYNAME">
                      <a:rPr lang="ru-RU" sz="1300" baseline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162E-4F78-8EE7-15283584175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chemeClr val="accent1">
                          <a:shade val="6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62E-4F78-8EE7-152835841751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Ярко выраженная зависимость</c:v>
                </c:pt>
                <c:pt idx="1">
                  <c:v>Неярко выраженная зависимость</c:v>
                </c:pt>
                <c:pt idx="2">
                  <c:v>Отсутствие зависимости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2E-4F78-8EE7-15283584175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131894976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131894976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SLIDES_API1318949764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SLIDES_API1318949764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SLIDES_API1318949764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SLIDES_API1318949764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SLIDES_API1318949764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SLIDES_API1318949764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SLIDES_API1318949764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SLIDES_API1318949764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SLIDES_API1318949764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SLIDES_API1318949764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1318949764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1318949764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1318949764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1318949764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083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SLIDES_API1318949764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SLIDES_API1318949764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SLIDES_API1318949764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SLIDES_API1318949764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SLIDES_API1318949764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SLIDES_API1318949764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SLIDES_API1318949764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SLIDES_API1318949764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SLIDES_API1318949764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SLIDES_API1318949764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4227877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4613829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634397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7923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2001656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037322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9307971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4127388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0665216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338740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3402754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9193387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8FC20-26E9-4370-99A4-61C539BAB7AA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6433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77973" y="538718"/>
            <a:ext cx="8995143" cy="111287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Интернет-зависимость подростков в Кабардино-Балкарии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77972" y="106326"/>
            <a:ext cx="8995143" cy="4323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</a:t>
            </a:r>
            <a:r>
              <a:rPr lang="e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039" y="1651592"/>
            <a:ext cx="2521007" cy="16793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82970" y="3330921"/>
            <a:ext cx="4069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9542" y="46818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2024-2025 учебный 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3290" y="3330921"/>
            <a:ext cx="4269822" cy="1201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Хамукова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Марьят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Мухамедовна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Bef>
                <a:spcPts val="200"/>
              </a:spcBef>
            </a:pPr>
            <a:r>
              <a:rPr lang="ru-RU" b="1" dirty="0">
                <a:solidFill>
                  <a:srgbClr val="243F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Советник директора по воспитанию и взаимодействию</a:t>
            </a:r>
            <a:endParaRPr lang="ru-RU" b="1" dirty="0">
              <a:solidFill>
                <a:srgbClr val="243F60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Bef>
                <a:spcPts val="200"/>
              </a:spcBef>
            </a:pPr>
            <a:r>
              <a:rPr lang="ru-RU" b="1" dirty="0">
                <a:solidFill>
                  <a:srgbClr val="243F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детскими общественными объединениями</a:t>
            </a:r>
            <a:endParaRPr lang="ru-RU" b="1" dirty="0">
              <a:solidFill>
                <a:srgbClr val="243F60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8369"/>
            <a:ext cx="7886700" cy="99417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839018"/>
              </p:ext>
            </p:extLst>
          </p:nvPr>
        </p:nvGraphicFramePr>
        <p:xfrm>
          <a:off x="628650" y="1370013"/>
          <a:ext cx="7886700" cy="326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sp>
        <p:nvSpPr>
          <p:cNvPr id="8" name="Прямоугольник 7"/>
          <p:cNvSpPr/>
          <p:nvPr/>
        </p:nvSpPr>
        <p:spPr>
          <a:xfrm>
            <a:off x="5160285" y="248165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35%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28261" y="306290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40%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15609" y="2327769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25%</a:t>
            </a:r>
          </a:p>
        </p:txBody>
      </p:sp>
    </p:spTree>
    <p:extLst>
      <p:ext uri="{BB962C8B-B14F-4D97-AF65-F5344CB8AC3E}">
        <p14:creationId xmlns:p14="http://schemas.microsoft.com/office/powerpoint/2010/main" val="269818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образовательных учреждений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Google Shape;197;p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99" name="Google Shape;199;p27"/>
          <p:cNvSpPr txBox="1"/>
          <p:nvPr/>
        </p:nvSpPr>
        <p:spPr>
          <a:xfrm>
            <a:off x="317500" y="1522016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Контроль контента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00" name="Google Shape;200;p27"/>
          <p:cNvSpPr txBox="1"/>
          <p:nvPr/>
        </p:nvSpPr>
        <p:spPr>
          <a:xfrm>
            <a:off x="317500" y="19296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Важно выбирать безопасные ресурсы для учащихся, чтобы исключить доступ к неприемлемой информации.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02" name="Google Shape;202;p27"/>
          <p:cNvSpPr txBox="1"/>
          <p:nvPr/>
        </p:nvSpPr>
        <p:spPr>
          <a:xfrm>
            <a:off x="3048100" y="1522016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Ограничение времени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03" name="Google Shape;203;p27"/>
          <p:cNvSpPr txBox="1"/>
          <p:nvPr/>
        </p:nvSpPr>
        <p:spPr>
          <a:xfrm>
            <a:off x="3111400" y="19296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Рекомендуется ограничивать время за компьютером </a:t>
            </a:r>
            <a:r>
              <a:rPr lang="en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до</a:t>
            </a: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 одного часа в сутки</a:t>
            </a:r>
            <a:r>
              <a:rPr lang="en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, </a:t>
            </a: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чтобы снизить риск зависимости.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05" name="Google Shape;205;p27"/>
          <p:cNvSpPr txBox="1"/>
          <p:nvPr/>
        </p:nvSpPr>
        <p:spPr>
          <a:xfrm>
            <a:off x="5905500" y="1522016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Активное участие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06" name="Google Shape;206;p27"/>
          <p:cNvSpPr txBox="1"/>
          <p:nvPr/>
        </p:nvSpPr>
        <p:spPr>
          <a:xfrm>
            <a:off x="5913369" y="1929600"/>
            <a:ext cx="2878936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Привлекать </a:t>
            </a: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учащихся </a:t>
            </a:r>
            <a:r>
              <a:rPr lang="en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к </a:t>
            </a: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интересным активностям, развивать программы, такие как 'Путь героя', для формирования социальной ответственности.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4" y="3010810"/>
            <a:ext cx="3037116" cy="19931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13115" r="-13115"/>
          <a:stretch/>
        </p:blipFill>
        <p:spPr>
          <a:xfrm>
            <a:off x="3373384" y="3275396"/>
            <a:ext cx="3024000" cy="1701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2640" t="7715" r="-1876" b="6408"/>
          <a:stretch/>
        </p:blipFill>
        <p:spPr>
          <a:xfrm>
            <a:off x="5767916" y="3199500"/>
            <a:ext cx="2808000" cy="194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>
            <a:spLocks noGrp="1"/>
          </p:cNvSpPr>
          <p:nvPr>
            <p:ph type="title"/>
          </p:nvPr>
        </p:nvSpPr>
        <p:spPr>
          <a:xfrm>
            <a:off x="628650" y="268630"/>
            <a:ext cx="7886700" cy="9941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коррекции поведения подростков в условиях интернет-зависимости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Google Shape;212;p2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14" name="Google Shape;214;p28"/>
          <p:cNvSpPr txBox="1"/>
          <p:nvPr/>
        </p:nvSpPr>
        <p:spPr>
          <a:xfrm>
            <a:off x="66894" y="1428928"/>
            <a:ext cx="2852209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Мониторинг времени</a:t>
            </a:r>
            <a:endParaRPr sz="19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15" name="Google Shape;215;p28"/>
          <p:cNvSpPr txBox="1"/>
          <p:nvPr/>
        </p:nvSpPr>
        <p:spPr>
          <a:xfrm>
            <a:off x="66894" y="1824150"/>
            <a:ext cx="3044506" cy="10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Слежение за временем и содержанием онлайн-активностей помогает подросткам и родителям осознать проблему зависимости, а также формирует критическое отношение к контенту.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17" name="Google Shape;217;p28"/>
          <p:cNvSpPr txBox="1"/>
          <p:nvPr/>
        </p:nvSpPr>
        <p:spPr>
          <a:xfrm>
            <a:off x="3111400" y="1273367"/>
            <a:ext cx="3948767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Психолого-педагогическая коррекция</a:t>
            </a:r>
            <a:endParaRPr sz="19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18" name="Google Shape;218;p28"/>
          <p:cNvSpPr txBox="1"/>
          <p:nvPr/>
        </p:nvSpPr>
        <p:spPr>
          <a:xfrm>
            <a:off x="3122503" y="1876238"/>
            <a:ext cx="2921100" cy="1615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Системная поддержка со стороны психологов и педагогов направлена на изменение поведения и мышления подростков, обучая их управлению эмоциями</a:t>
            </a:r>
            <a:r>
              <a:rPr lang="en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.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20" name="Google Shape;220;p28"/>
          <p:cNvSpPr txBox="1"/>
          <p:nvPr/>
        </p:nvSpPr>
        <p:spPr>
          <a:xfrm>
            <a:off x="6263079" y="1405049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Работа с семьей</a:t>
            </a:r>
            <a:endParaRPr sz="19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221" name="Google Shape;221;p28"/>
          <p:cNvSpPr txBox="1"/>
          <p:nvPr/>
        </p:nvSpPr>
        <p:spPr>
          <a:xfrm>
            <a:off x="6263079" y="1752203"/>
            <a:ext cx="3111500" cy="10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Обучение родителей методам общения и поддержки создает здоровую обстановку в семье, способствуя открытым обсуждениям и снижению зависимости.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14305" r="14342"/>
          <a:stretch/>
        </p:blipFill>
        <p:spPr>
          <a:xfrm>
            <a:off x="317500" y="3390833"/>
            <a:ext cx="2354959" cy="17258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6928" t="13994" r="10963" b="12263"/>
          <a:stretch/>
        </p:blipFill>
        <p:spPr>
          <a:xfrm>
            <a:off x="3036449" y="3348000"/>
            <a:ext cx="2694144" cy="17432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l="2304" t="11692" r="2905" b="9817"/>
          <a:stretch/>
        </p:blipFill>
        <p:spPr>
          <a:xfrm>
            <a:off x="6032500" y="3207093"/>
            <a:ext cx="2272051" cy="1881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1"/>
          </p:nvPr>
        </p:nvSpPr>
        <p:spPr>
          <a:xfrm>
            <a:off x="311700" y="1189687"/>
            <a:ext cx="8520600" cy="12462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исследовании интернет-зависимости подростков в Кабардино-Балкарии выявлена актуальность проблемы, требующая внимания общества и образовательных учреждений. Сверхмногое время в интернете приводит к негативным последствиям для психического здоровья и социальной адаптации. Важно разрабатывать программы для повышения цифровой грамотности и использования комплексного подхода в коррекции поведения подростков. Совместные усилия способны значительно снизить уровень зависимости и улучшить качество жизни молодежи.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8" name="Google Shape;228;p2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0"/>
          <p:cNvSpPr txBox="1">
            <a:spLocks noGrp="1"/>
          </p:cNvSpPr>
          <p:nvPr>
            <p:ph type="title"/>
          </p:nvPr>
        </p:nvSpPr>
        <p:spPr>
          <a:xfrm>
            <a:off x="311700" y="17067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" name="Google Shape;234;p30"/>
          <p:cNvSpPr txBox="1">
            <a:spLocks noGrp="1"/>
          </p:cNvSpPr>
          <p:nvPr>
            <p:ph type="body" idx="1"/>
          </p:nvPr>
        </p:nvSpPr>
        <p:spPr>
          <a:xfrm>
            <a:off x="311700" y="799708"/>
            <a:ext cx="8520600" cy="36311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dirty="0"/>
              <a:t>1.https://www.krasotaimedicina.ru/diseases/psychiatric/internet-addiction</a:t>
            </a:r>
          </a:p>
          <a:p>
            <a:pPr marL="0" lvl="0" indent="0">
              <a:buNone/>
            </a:pPr>
            <a:r>
              <a:rPr lang="en-US" dirty="0"/>
              <a:t>2. https://www.psyh.ru/internet-zavisimost-aktualnost-problemy-v-sovremennom-obshhestve/</a:t>
            </a:r>
          </a:p>
          <a:p>
            <a:pPr marL="0" lvl="0" indent="0">
              <a:buNone/>
            </a:pPr>
            <a:r>
              <a:rPr lang="en-US" dirty="0"/>
              <a:t>3. https://skillbox.ru/media/growth/internetzavisimost-u-detey-chto-takoe-i-kak-izbavitsya/</a:t>
            </a:r>
          </a:p>
          <a:p>
            <a:pPr marL="0" lvl="0" indent="0">
              <a:buNone/>
            </a:pPr>
            <a:r>
              <a:rPr lang="en-US" dirty="0"/>
              <a:t>4. https://www.nko-kbr.ru/novosti/tsikla-zanyatiy-profilaktika-internet-addiktsii-i-nomofobii-zavisimosti-ot-gadzhetov-v-semyakh-s-det/</a:t>
            </a:r>
          </a:p>
          <a:p>
            <a:pPr marL="0" lvl="0" indent="0">
              <a:buNone/>
            </a:pPr>
            <a:r>
              <a:rPr lang="en-US" dirty="0"/>
              <a:t>5. https://ru.pinterest.com/pin/5911043260786432/</a:t>
            </a:r>
          </a:p>
          <a:p>
            <a:pPr marL="0" lvl="0" indent="0">
              <a:buNone/>
            </a:pPr>
            <a:r>
              <a:rPr lang="en-US" dirty="0"/>
              <a:t>6.https://i.pinimg.com/736x/9d/0a/fd/9d0afdfe8cdab80e3b09ae8d1c41b417.jpg</a:t>
            </a:r>
          </a:p>
          <a:p>
            <a:pPr marL="0" lvl="0" indent="0">
              <a:buNone/>
            </a:pPr>
            <a:r>
              <a:rPr lang="en-US" dirty="0"/>
              <a:t>7.https://krizis48.ru/iblock/news/zdorovij_region/e/vlijanie_internetzavisimosti_na_zdorove_podrostkov31-10-2018/</a:t>
            </a:r>
          </a:p>
          <a:p>
            <a:pPr marL="0" lvl="0" indent="0">
              <a:buNone/>
            </a:pPr>
            <a:r>
              <a:rPr lang="en-US" dirty="0"/>
              <a:t>8. https://rehabfamily.com/articles/internet-zavisimost-u-podrostkov/</a:t>
            </a:r>
          </a:p>
          <a:p>
            <a:pPr marL="0" lvl="0" indent="0">
              <a:buNone/>
            </a:pPr>
            <a:r>
              <a:rPr lang="en-US" dirty="0"/>
              <a:t>9. https://i.pinimg.com/736x/b0/3f/b9/b03fb95f9fa52c0d4b63dbe292dd67cf.jpg</a:t>
            </a:r>
          </a:p>
          <a:p>
            <a:pPr marL="0" lvl="0" indent="0">
              <a:buNone/>
            </a:pPr>
            <a:r>
              <a:rPr lang="en-US" dirty="0"/>
              <a:t>10. https://i.pinimg.com/736x/1b/67/00/1b6700954c3ca04b82d66cfa957acd91.jpg</a:t>
            </a:r>
          </a:p>
          <a:p>
            <a:pPr marL="0" lvl="0" indent="0">
              <a:buNone/>
            </a:pPr>
            <a:r>
              <a:rPr lang="en-US" dirty="0"/>
              <a:t>11. https://i.pinimg.com/736x/51/a1/04/51a104dd9f16d79e7627ae9e9e11c829.jpg</a:t>
            </a:r>
          </a:p>
          <a:p>
            <a:pPr marL="0" lvl="0" indent="0">
              <a:buNone/>
            </a:pPr>
            <a:r>
              <a:rPr lang="en-US" dirty="0"/>
              <a:t>12. https://i.pinimg.com/736x/b0/3f/b9/b03fb95f9fa52c0d4b63dbe292dd67cf.jpg</a:t>
            </a:r>
          </a:p>
          <a:p>
            <a:pPr marL="0" lvl="0" indent="0">
              <a:buNone/>
            </a:pPr>
            <a:endParaRPr dirty="0"/>
          </a:p>
        </p:txBody>
      </p:sp>
      <p:sp>
        <p:nvSpPr>
          <p:cNvPr id="235" name="Google Shape;235;p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52939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2546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160792"/>
            <a:ext cx="8520600" cy="1410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последние десятилетия </a:t>
            </a:r>
            <a:r>
              <a:rPr lang="e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проводимое </a:t>
            </a:r>
            <a:r>
              <a:rPr lang="e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подростками в интернете, значительно возросло, создавая риски возникновения интернет-зависимости. Особенно это актуально в Кабардино-Балкарии, где культурные и социальные особенности региона влияют на уровень этой проблемы. Работа будет посвящена последствиям интернет-зависимости для психического здоровья подростков и их социальной адаптации, а также даст рекомендации для образовательных учреждений по профилактике и коррекции данного поведения.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1592446"/>
            <a:ext cx="8520600" cy="4545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2103889"/>
            <a:ext cx="8520600" cy="555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и проанализировать уровень интернет-зависимости среди подростков в Кабардино-Балкарии и разработать рекомендации для профилактики и коррекции данного явления.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311700" y="2817503"/>
            <a:ext cx="56252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1700" y="3373287"/>
            <a:ext cx="87094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1.Провести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 по интернет-зависимости среди подростков.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2.Оценить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интернет-зависимости на личность и поведение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диагностическую работу и определить степень подверженности интернет-зависимости учеников 10 класса нашей школы.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.Разработать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образовательных учреждений по профилактике интернет-зависимости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1700" y="223303"/>
            <a:ext cx="198323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1700" y="820064"/>
            <a:ext cx="852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Возрастание уровня интернет-зависимости среди подростков, что приводит к снижению качества их жизни, недостатку коммуникативных навыков и ухудшению психического здоровья.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265043"/>
            <a:ext cx="8520600" cy="4545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802984"/>
            <a:ext cx="8520600" cy="555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Подростки в Кабардино-Балкарии подвержены интернет-зависимости в значительной степени из-за социальных, культурных и образовательных факторов, что негативно сказывается на их психоэмоциональном состоянии и учебной деятельности.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311700" y="1917448"/>
            <a:ext cx="56252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1700" y="2419220"/>
            <a:ext cx="87094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Интернет-зависимость у обучающихся 10 класса.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700" y="3076712"/>
            <a:ext cx="4310795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1700" y="3660713"/>
            <a:ext cx="852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интернет-зависимости среди подростков, последствия для психического и физического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38793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 интернет-зависимости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Google Shape;94;p1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955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Рост зависимости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С 2006 по 2010 год число подростков, проводящих более 3 часов в интернете, увеличилось в 4 раза, что подчеркивает растущую проблему интернет-зависимости среди молодежи</a:t>
            </a:r>
            <a:r>
              <a:rPr lang="en" sz="1500" dirty="0">
                <a:solidFill>
                  <a:schemeClr val="accent3"/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.</a:t>
            </a:r>
            <a:endParaRPr sz="1500" dirty="0">
              <a:solidFill>
                <a:schemeClr val="accent3"/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36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Социальные риски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Зависимые подростки могут утрачивать способность эффективно решать реальные проблемы, заменяя живое общение на виртуальное, что негативно сказывается на их развитии</a:t>
            </a:r>
            <a:r>
              <a:rPr lang="en" sz="1500" dirty="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500" dirty="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8239" y="1680319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Профилактика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03" name="Google Shape;103;p18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Разрабатываются программы, направленные на осведомленность о рисках интернет-зависимости, а также мероприятия для улучшения социальных навыков и общения среди подростков.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63795"/>
            <a:ext cx="8520600" cy="12971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интернет-зависимости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здоровья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Google Shape;124;p2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1999" y="1017725"/>
            <a:ext cx="5080001" cy="381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63794"/>
            <a:ext cx="8520600" cy="11624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интернет-зависимости для психического здоровья подростков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Google Shape;131;p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1999" y="1017725"/>
            <a:ext cx="5080001" cy="381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интернет-зависимости на социальную адаптацию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Google Shape;138;p2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40" name="Google Shape;140;p22"/>
          <p:cNvSpPr txBox="1"/>
          <p:nvPr/>
        </p:nvSpPr>
        <p:spPr>
          <a:xfrm>
            <a:off x="211104" y="1524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Социальная адаптация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41" name="Google Shape;141;p22"/>
          <p:cNvSpPr txBox="1"/>
          <p:nvPr/>
        </p:nvSpPr>
        <p:spPr>
          <a:xfrm>
            <a:off x="211104" y="1896116"/>
            <a:ext cx="303537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Интернет-зависимость нарушает способность подростков находить общий язык с окружающими, затрудняя налаживание межличностных контактов.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43" name="Google Shape;143;p22"/>
          <p:cNvSpPr txBox="1"/>
          <p:nvPr/>
        </p:nvSpPr>
        <p:spPr>
          <a:xfrm>
            <a:off x="2955995" y="1507357"/>
            <a:ext cx="3377548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Психологические проблемы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44" name="Google Shape;144;p22"/>
          <p:cNvSpPr txBox="1"/>
          <p:nvPr/>
        </p:nvSpPr>
        <p:spPr>
          <a:xfrm>
            <a:off x="3158643" y="1893225"/>
            <a:ext cx="31749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Постоянное сравнение с идеализированными образами может усиливать чувство одиночества и вызывать тревожность и депрессию.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46" name="Google Shape;146;p22"/>
          <p:cNvSpPr txBox="1"/>
          <p:nvPr/>
        </p:nvSpPr>
        <p:spPr>
          <a:xfrm>
            <a:off x="6016916" y="1505385"/>
            <a:ext cx="3311387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Деформация идентичности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47" name="Google Shape;147;p22"/>
          <p:cNvSpPr txBox="1"/>
          <p:nvPr/>
        </p:nvSpPr>
        <p:spPr>
          <a:xfrm>
            <a:off x="6016916" y="1905000"/>
            <a:ext cx="3127083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Зависимость от виртуальных взаимодействий затрудняет социализацию и понимание реальных социальных отношений.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46" y="3173775"/>
            <a:ext cx="2540100" cy="18084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16913" b="19927"/>
          <a:stretch/>
        </p:blipFill>
        <p:spPr>
          <a:xfrm>
            <a:off x="3078743" y="3156275"/>
            <a:ext cx="3009134" cy="19006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1" t="37293" r="378" b="7677"/>
          <a:stretch/>
        </p:blipFill>
        <p:spPr>
          <a:xfrm>
            <a:off x="6143714" y="3166016"/>
            <a:ext cx="2741709" cy="1874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по интернет-зависимости подростков в Кабардино-Балкарии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Google Shape;182;p2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9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6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Актуальные находки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85" name="Google Shape;185;p26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Выросла значимость интернет-зависимости, которая негативно влияет на здоровье подростков, приводя к агрессии и раздражительности</a:t>
            </a:r>
            <a:r>
              <a:rPr lang="en" sz="1500" dirty="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1500" dirty="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86" name="Google Shape;18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1002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6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Профилактические меры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88" name="Google Shape;188;p26"/>
          <p:cNvSpPr txBox="1"/>
          <p:nvPr/>
        </p:nvSpPr>
        <p:spPr>
          <a:xfrm>
            <a:off x="3111400" y="2788093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Организация «Ай-Клаб» проводит лекции и тренинги для формирования навыков управления экранным временем и осознания проблемы.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90" name="Google Shape;190;p26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Позитивные отношения</a:t>
            </a:r>
            <a:endParaRPr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sp>
        <p:nvSpPr>
          <p:cNvPr id="191" name="Google Shape;191;p26"/>
          <p:cNvSpPr txBox="1"/>
          <p:nvPr/>
        </p:nvSpPr>
        <p:spPr>
          <a:xfrm>
            <a:off x="5962600" y="272515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Proxima Nova"/>
                <a:cs typeface="Times New Roman" panose="02020603050405020304" pitchFamily="18" charset="0"/>
                <a:sym typeface="Proxima Nova"/>
              </a:rPr>
              <a:t>Исследования подчеркивают важность семейных взаимоотношений для формирования здоровых цифровых привычек у подростков.</a:t>
            </a:r>
            <a:endParaRPr sz="15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Proxima Nova"/>
              <a:cs typeface="Times New Roman" panose="02020603050405020304" pitchFamily="18" charset="0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9444" y="1647546"/>
            <a:ext cx="506012" cy="506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720</Words>
  <Application>Microsoft Office PowerPoint</Application>
  <PresentationFormat>Экран (16:9)</PresentationFormat>
  <Paragraphs>98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</vt:lpstr>
      <vt:lpstr>Proxima Nova</vt:lpstr>
      <vt:lpstr>Times New Roman</vt:lpstr>
      <vt:lpstr>Тема Office</vt:lpstr>
      <vt:lpstr>Интернет-зависимость подростков в Кабардино-Балкарии</vt:lpstr>
      <vt:lpstr>Введение</vt:lpstr>
      <vt:lpstr>Цель</vt:lpstr>
      <vt:lpstr>Гипотеза</vt:lpstr>
      <vt:lpstr>Актуальность проблемы интернет-зависимости</vt:lpstr>
      <vt:lpstr>Последствия интернет-зависимости для физического здоровья подростков </vt:lpstr>
      <vt:lpstr>Последствия интернет-зависимости для психического здоровья подростков </vt:lpstr>
      <vt:lpstr>Влияние интернет-зависимости на социальную адаптацию</vt:lpstr>
      <vt:lpstr>Исследования по интернет-зависимости подростков в Кабардино-Балкарии</vt:lpstr>
      <vt:lpstr>Практическая часть</vt:lpstr>
      <vt:lpstr>Рекомендации для образовательных учреждений</vt:lpstr>
      <vt:lpstr>Методы коррекции поведения подростков в условиях интернет-зависимости</vt:lpstr>
      <vt:lpstr>Заключение</vt:lpstr>
      <vt:lpstr>Список литературы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Интернет-зависимость подростков в Кабардино-Балкарии</dc:title>
  <cp:lastModifiedBy>555</cp:lastModifiedBy>
  <cp:revision>29</cp:revision>
  <dcterms:modified xsi:type="dcterms:W3CDTF">2026-01-28T09:06:01Z</dcterms:modified>
</cp:coreProperties>
</file>