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59"/>
  </p:notesMasterIdLst>
  <p:sldIdLst>
    <p:sldId id="263" r:id="rId2"/>
    <p:sldId id="269" r:id="rId3"/>
    <p:sldId id="319" r:id="rId4"/>
    <p:sldId id="275" r:id="rId5"/>
    <p:sldId id="327" r:id="rId6"/>
    <p:sldId id="270" r:id="rId7"/>
    <p:sldId id="281" r:id="rId8"/>
    <p:sldId id="282" r:id="rId9"/>
    <p:sldId id="290" r:id="rId10"/>
    <p:sldId id="328" r:id="rId11"/>
    <p:sldId id="329" r:id="rId12"/>
    <p:sldId id="330" r:id="rId13"/>
    <p:sldId id="291" r:id="rId14"/>
    <p:sldId id="305" r:id="rId15"/>
    <p:sldId id="306" r:id="rId16"/>
    <p:sldId id="339" r:id="rId17"/>
    <p:sldId id="280" r:id="rId18"/>
    <p:sldId id="335" r:id="rId19"/>
    <p:sldId id="336" r:id="rId20"/>
    <p:sldId id="337" r:id="rId21"/>
    <p:sldId id="302" r:id="rId22"/>
    <p:sldId id="307" r:id="rId23"/>
    <p:sldId id="320" r:id="rId24"/>
    <p:sldId id="303" r:id="rId25"/>
    <p:sldId id="308" r:id="rId26"/>
    <p:sldId id="310" r:id="rId27"/>
    <p:sldId id="311" r:id="rId28"/>
    <p:sldId id="340" r:id="rId29"/>
    <p:sldId id="312" r:id="rId30"/>
    <p:sldId id="292" r:id="rId31"/>
    <p:sldId id="294" r:id="rId32"/>
    <p:sldId id="295" r:id="rId33"/>
    <p:sldId id="296" r:id="rId34"/>
    <p:sldId id="297" r:id="rId35"/>
    <p:sldId id="298" r:id="rId36"/>
    <p:sldId id="299" r:id="rId37"/>
    <p:sldId id="287" r:id="rId38"/>
    <p:sldId id="341" r:id="rId39"/>
    <p:sldId id="300" r:id="rId40"/>
    <p:sldId id="313" r:id="rId41"/>
    <p:sldId id="314" r:id="rId42"/>
    <p:sldId id="289" r:id="rId43"/>
    <p:sldId id="315" r:id="rId44"/>
    <p:sldId id="321" r:id="rId45"/>
    <p:sldId id="322" r:id="rId46"/>
    <p:sldId id="323" r:id="rId47"/>
    <p:sldId id="324" r:id="rId48"/>
    <p:sldId id="316" r:id="rId49"/>
    <p:sldId id="338" r:id="rId50"/>
    <p:sldId id="317" r:id="rId51"/>
    <p:sldId id="342" r:id="rId52"/>
    <p:sldId id="343" r:id="rId53"/>
    <p:sldId id="344" r:id="rId54"/>
    <p:sldId id="318" r:id="rId55"/>
    <p:sldId id="332" r:id="rId56"/>
    <p:sldId id="333" r:id="rId57"/>
    <p:sldId id="334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03" autoAdjust="0"/>
    <p:restoredTop sz="94660"/>
  </p:normalViewPr>
  <p:slideViewPr>
    <p:cSldViewPr>
      <p:cViewPr varScale="1">
        <p:scale>
          <a:sx n="47" d="100"/>
          <a:sy n="47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D7086C-C43A-4864-9D54-58494540D15B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1A8F35-6816-4493-9D45-4DC2CFD63E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755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A8F35-6816-4493-9D45-4DC2CFD63E3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7901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A8F35-6816-4493-9D45-4DC2CFD63E37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954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93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38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427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002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475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967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321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724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550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252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303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19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9.png"/><Relationship Id="rId18" Type="http://schemas.microsoft.com/office/2007/relationships/hdphoto" Target="../media/hdphoto8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12" Type="http://schemas.microsoft.com/office/2007/relationships/hdphoto" Target="../media/hdphoto5.wdp"/><Relationship Id="rId17" Type="http://schemas.openxmlformats.org/officeDocument/2006/relationships/image" Target="../media/image31.png"/><Relationship Id="rId2" Type="http://schemas.openxmlformats.org/officeDocument/2006/relationships/audio" Target="file:///C:\Users\RockStaRrr\Desktop\&#1072;&#1090;&#1090;&#1077;&#1089;&#1090;&#1072;&#1094;&#1080;&#1103;\&#1079;&#1074;&#1077;&#1088;&#1080;.wma" TargetMode="External"/><Relationship Id="rId16" Type="http://schemas.microsoft.com/office/2007/relationships/hdphoto" Target="../media/hdphoto7.wdp"/><Relationship Id="rId1" Type="http://schemas.microsoft.com/office/2007/relationships/media" Target="file:///C:\Users\RockStaRrr\Desktop\&#1072;&#1090;&#1090;&#1077;&#1089;&#1090;&#1072;&#1094;&#1080;&#1103;\&#1079;&#1074;&#1077;&#1088;&#1080;.wma" TargetMode="External"/><Relationship Id="rId6" Type="http://schemas.microsoft.com/office/2007/relationships/hdphoto" Target="../media/hdphoto2.wdp"/><Relationship Id="rId11" Type="http://schemas.openxmlformats.org/officeDocument/2006/relationships/image" Target="../media/image28.png"/><Relationship Id="rId5" Type="http://schemas.openxmlformats.org/officeDocument/2006/relationships/image" Target="../media/image25.png"/><Relationship Id="rId15" Type="http://schemas.openxmlformats.org/officeDocument/2006/relationships/image" Target="../media/image30.png"/><Relationship Id="rId10" Type="http://schemas.microsoft.com/office/2007/relationships/hdphoto" Target="../media/hdphoto4.wdp"/><Relationship Id="rId19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7.png"/><Relationship Id="rId1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33.png"/><Relationship Id="rId4" Type="http://schemas.microsoft.com/office/2007/relationships/hdphoto" Target="../media/hdphoto9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2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2.jpeg"/><Relationship Id="rId7" Type="http://schemas.openxmlformats.org/officeDocument/2006/relationships/slide" Target="slide39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0.xml"/><Relationship Id="rId5" Type="http://schemas.openxmlformats.org/officeDocument/2006/relationships/slide" Target="slide17.xml"/><Relationship Id="rId4" Type="http://schemas.openxmlformats.org/officeDocument/2006/relationships/slide" Target="slide6.xml"/><Relationship Id="rId9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slide" Target="slide19.xml"/><Relationship Id="rId9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slide" Target="slide3.xml"/><Relationship Id="rId2" Type="http://schemas.openxmlformats.org/officeDocument/2006/relationships/audio" Target="file:///C:\Users\RockStaRrr\Desktop\&#1072;&#1090;&#1090;&#1077;&#1089;&#1090;&#1072;&#1094;&#1080;&#1103;\&#1087;&#1088;&#1080;&#1088;.&#1079;&#1086;&#1085;&#1072;.wma" TargetMode="External"/><Relationship Id="rId1" Type="http://schemas.microsoft.com/office/2007/relationships/media" Target="file:///C:\Users\RockStaRrr\Desktop\&#1072;&#1090;&#1090;&#1077;&#1089;&#1090;&#1072;&#1094;&#1080;&#1103;\&#1087;&#1088;&#1080;&#1088;.&#1079;&#1086;&#1085;&#1072;.wma" TargetMode="External"/><Relationship Id="rId6" Type="http://schemas.openxmlformats.org/officeDocument/2006/relationships/slide" Target="slide4.xml"/><Relationship Id="rId5" Type="http://schemas.openxmlformats.org/officeDocument/2006/relationships/image" Target="../media/image3.png"/><Relationship Id="rId10" Type="http://schemas.microsoft.com/office/2007/relationships/hdphoto" Target="../media/hdphoto1.wdp"/><Relationship Id="rId4" Type="http://schemas.openxmlformats.org/officeDocument/2006/relationships/image" Target="../media/image2.png"/><Relationship Id="rId9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2.jpeg"/><Relationship Id="rId7" Type="http://schemas.openxmlformats.org/officeDocument/2006/relationships/slide" Target="slide39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0.xml"/><Relationship Id="rId5" Type="http://schemas.openxmlformats.org/officeDocument/2006/relationships/slide" Target="slide17.xml"/><Relationship Id="rId4" Type="http://schemas.openxmlformats.org/officeDocument/2006/relationships/slide" Target="slide6.xml"/><Relationship Id="rId9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RockStaRrr\Desktop\&#1072;&#1090;&#1090;&#1077;&#1089;&#1090;&#1072;&#1094;&#1080;&#1103;\&#1089;&#1083;&#1077;&#1076;&#1099;.wma" TargetMode="External"/><Relationship Id="rId1" Type="http://schemas.microsoft.com/office/2007/relationships/media" Target="file:///C:\Users\RockStaRrr\Desktop\&#1072;&#1090;&#1090;&#1077;&#1089;&#1090;&#1072;&#1094;&#1080;&#1103;\&#1089;&#1083;&#1077;&#1076;&#1099;.wma" TargetMode="Externa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jpeg"/><Relationship Id="rId7" Type="http://schemas.openxmlformats.org/officeDocument/2006/relationships/image" Target="../media/image48.png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5.jpeg"/><Relationship Id="rId7" Type="http://schemas.openxmlformats.org/officeDocument/2006/relationships/image" Target="../media/image48.png"/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50.png"/><Relationship Id="rId4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50.png"/><Relationship Id="rId7" Type="http://schemas.openxmlformats.org/officeDocument/2006/relationships/image" Target="../media/image48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slide" Target="slide33.xml"/><Relationship Id="rId4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49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4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51.png"/><Relationship Id="rId7" Type="http://schemas.openxmlformats.org/officeDocument/2006/relationships/slide" Target="slide36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8.gif"/><Relationship Id="rId12" Type="http://schemas.openxmlformats.org/officeDocument/2006/relationships/image" Target="../media/image63.gif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57.gif"/><Relationship Id="rId11" Type="http://schemas.openxmlformats.org/officeDocument/2006/relationships/image" Target="../media/image62.gif"/><Relationship Id="rId5" Type="http://schemas.openxmlformats.org/officeDocument/2006/relationships/image" Target="../media/image20.png"/><Relationship Id="rId10" Type="http://schemas.openxmlformats.org/officeDocument/2006/relationships/image" Target="../media/image61.gif"/><Relationship Id="rId4" Type="http://schemas.openxmlformats.org/officeDocument/2006/relationships/image" Target="../media/image56.png"/><Relationship Id="rId9" Type="http://schemas.openxmlformats.org/officeDocument/2006/relationships/image" Target="../media/image60.gi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2.jpeg"/><Relationship Id="rId7" Type="http://schemas.openxmlformats.org/officeDocument/2006/relationships/slide" Target="slide39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0.xml"/><Relationship Id="rId5" Type="http://schemas.openxmlformats.org/officeDocument/2006/relationships/slide" Target="slide17.xml"/><Relationship Id="rId4" Type="http://schemas.openxmlformats.org/officeDocument/2006/relationships/slide" Target="slide6.xml"/><Relationship Id="rId9" Type="http://schemas.microsoft.com/office/2007/relationships/hdphoto" Target="../media/hdphoto1.wdp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audio" Target="../media/media1.wma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microsoft.com/office/2007/relationships/media" Target="../media/media1.wma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" Target="slide4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slide" Target="slide4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" Target="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2.jpeg"/><Relationship Id="rId7" Type="http://schemas.openxmlformats.org/officeDocument/2006/relationships/slide" Target="slide39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0.xml"/><Relationship Id="rId5" Type="http://schemas.openxmlformats.org/officeDocument/2006/relationships/slide" Target="slide17.xml"/><Relationship Id="rId4" Type="http://schemas.openxmlformats.org/officeDocument/2006/relationships/slide" Target="slide6.xml"/><Relationship Id="rId9" Type="http://schemas.microsoft.com/office/2007/relationships/hdphoto" Target="../media/hdphoto1.wdp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2877" y="857232"/>
            <a:ext cx="8072494" cy="2500330"/>
          </a:xfrm>
        </p:spPr>
        <p:txBody>
          <a:bodyPr>
            <a:noAutofit/>
          </a:bodyPr>
          <a:lstStyle/>
          <a:p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Интегрированный</a:t>
            </a:r>
            <a:b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Урок  математики и окружающего мира 4  класс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2" descr="C:\Users\RockStaRrr\Desktop\Безымянный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>
            <a:off x="539552" y="2780928"/>
            <a:ext cx="2524584" cy="3932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687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730" y="8826"/>
            <a:ext cx="9144000" cy="6849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11" b="92994" l="3030" r="957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84032"/>
            <a:ext cx="3801421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31" b="89691" l="9653" r="94595">
                        <a14:foregroundMark x1="38610" y1="31959" x2="38610" y2="31959"/>
                        <a14:foregroundMark x1="33591" y1="34536" x2="33591" y2="34536"/>
                        <a14:foregroundMark x1="35135" y1="30928" x2="35135" y2="309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062" y="3975440"/>
            <a:ext cx="4977904" cy="3728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783" b="100000" l="7299" r="87226">
                        <a14:foregroundMark x1="32482" y1="26087" x2="32482" y2="26087"/>
                        <a14:foregroundMark x1="36496" y1="20652" x2="36496" y2="20652"/>
                        <a14:foregroundMark x1="33942" y1="24457" x2="33942" y2="24457"/>
                        <a14:foregroundMark x1="25182" y1="39130" x2="25182" y2="39130"/>
                        <a14:foregroundMark x1="32117" y1="36413" x2="32117" y2="36413"/>
                        <a14:foregroundMark x1="41606" y1="29348" x2="41606" y2="29348"/>
                        <a14:foregroundMark x1="39416" y1="20652" x2="39416" y2="20652"/>
                        <a14:foregroundMark x1="41971" y1="22283" x2="41971" y2="22283"/>
                        <a14:foregroundMark x1="43066" y1="25543" x2="43066" y2="25543"/>
                        <a14:foregroundMark x1="65693" y1="40217" x2="71898" y2="52174"/>
                        <a14:foregroundMark x1="27737" y1="80435" x2="26642" y2="89130"/>
                        <a14:foregroundMark x1="17518" y1="75000" x2="18613" y2="923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684584" y="836710"/>
            <a:ext cx="2358503" cy="1510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167" b="96429" l="10000" r="90000">
                        <a14:foregroundMark x1="28000" y1="87500" x2="28000" y2="87500"/>
                        <a14:foregroundMark x1="69500" y1="79762" x2="69500" y2="797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998" y="3033564"/>
            <a:ext cx="4552900" cy="3824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04275" y="836710"/>
            <a:ext cx="3096346" cy="2719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608" b="89691" l="18919" r="90734">
                        <a14:foregroundMark x1="37838" y1="27835" x2="37838" y2="27835"/>
                        <a14:foregroundMark x1="34749" y1="30412" x2="34749" y2="30412"/>
                        <a14:foregroundMark x1="30116" y1="37113" x2="30116" y2="37113"/>
                        <a14:foregroundMark x1="58687" y1="27835" x2="58687" y2="27835"/>
                        <a14:foregroundMark x1="59073" y1="20619" x2="59073" y2="20619"/>
                        <a14:foregroundMark x1="62934" y1="15464" x2="62934" y2="15464"/>
                        <a14:foregroundMark x1="69498" y1="12371" x2="69498" y2="12371"/>
                        <a14:foregroundMark x1="68340" y1="9278" x2="68340" y2="9278"/>
                        <a14:foregroundMark x1="66409" y1="9278" x2="66409" y2="9278"/>
                        <a14:foregroundMark x1="73359" y1="8763" x2="73359" y2="8763"/>
                        <a14:foregroundMark x1="76834" y1="11340" x2="76834" y2="11340"/>
                        <a14:foregroundMark x1="83784" y1="21649" x2="83784" y2="21649"/>
                        <a14:foregroundMark x1="87259" y1="31959" x2="87259" y2="31959"/>
                        <a14:foregroundMark x1="88031" y1="42784" x2="88031" y2="42784"/>
                        <a14:foregroundMark x1="86873" y1="54124" x2="86873" y2="54124"/>
                        <a14:foregroundMark x1="88417" y1="65979" x2="88417" y2="65979"/>
                        <a14:foregroundMark x1="86873" y1="76804" x2="86873" y2="76804"/>
                        <a14:foregroundMark x1="84170" y1="78866" x2="84170" y2="78866"/>
                        <a14:backgroundMark x1="28185" y1="53608" x2="28185" y2="536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567" t="4445" b="10680"/>
          <a:stretch/>
        </p:blipFill>
        <p:spPr bwMode="auto">
          <a:xfrm>
            <a:off x="1746583" y="1952590"/>
            <a:ext cx="1926359" cy="1306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455" b="90455" l="11354" r="73362">
                        <a14:foregroundMark x1="22707" y1="74091" x2="22707" y2="74091"/>
                        <a14:foregroundMark x1="20524" y1="78636" x2="20524" y2="78636"/>
                        <a14:foregroundMark x1="16157" y1="78182" x2="16157" y2="78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44" t="14284" r="21288" b="11076"/>
          <a:stretch/>
        </p:blipFill>
        <p:spPr bwMode="auto">
          <a:xfrm flipH="1">
            <a:off x="7509350" y="5628218"/>
            <a:ext cx="1387773" cy="1210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455" b="90455" l="11354" r="73362">
                        <a14:foregroundMark x1="22707" y1="74091" x2="22707" y2="74091"/>
                        <a14:foregroundMark x1="20524" y1="78636" x2="20524" y2="78636"/>
                        <a14:foregroundMark x1="16157" y1="78182" x2="16157" y2="78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44" t="14284" r="21288" b="11076"/>
          <a:stretch/>
        </p:blipFill>
        <p:spPr bwMode="auto">
          <a:xfrm>
            <a:off x="2262177" y="5647690"/>
            <a:ext cx="1433616" cy="1210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звери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204550" y="62079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85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730" y="8826"/>
            <a:ext cx="9144000" cy="6849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103" b="97949" l="9653" r="88417">
                        <a14:foregroundMark x1="36680" y1="27179" x2="44015" y2="13846"/>
                        <a14:foregroundMark x1="26641" y1="31282" x2="23938" y2="25128"/>
                        <a14:foregroundMark x1="28185" y1="23077" x2="30116" y2="8718"/>
                        <a14:foregroundMark x1="26641" y1="24615" x2="22008" y2="13846"/>
                        <a14:foregroundMark x1="44402" y1="14359" x2="46332" y2="51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6186" y="2105342"/>
            <a:ext cx="5343376" cy="4752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14" b="93714" l="10000" r="90000">
                        <a14:foregroundMark x1="74167" y1="49143" x2="74167" y2="49143"/>
                        <a14:foregroundMark x1="75833" y1="54857" x2="75833" y2="54857"/>
                        <a14:foregroundMark x1="75833" y1="61714" x2="75833" y2="61714"/>
                        <a14:foregroundMark x1="74583" y1="66857" x2="74583" y2="66857"/>
                        <a14:foregroundMark x1="57500" y1="86857" x2="57500" y2="86857"/>
                        <a14:foregroundMark x1="56667" y1="89714" x2="56667" y2="89714"/>
                        <a14:foregroundMark x1="71250" y1="86286" x2="71250" y2="86286"/>
                        <a14:foregroundMark x1="69583" y1="85143" x2="69583" y2="8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969300"/>
            <a:ext cx="5780094" cy="4214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22383" r="62455">
                        <a14:foregroundMark x1="35740" y1="19231" x2="35740" y2="19231"/>
                        <a14:foregroundMark x1="35018" y1="15385" x2="35018" y2="15385"/>
                        <a14:foregroundMark x1="33935" y1="11538" x2="33935" y2="11538"/>
                        <a14:foregroundMark x1="32130" y1="9890" x2="32130" y2="9890"/>
                        <a14:foregroundMark x1="31047" y1="6593" x2="31047" y2="6593"/>
                        <a14:foregroundMark x1="36462" y1="15934" x2="36462" y2="15934"/>
                        <a14:foregroundMark x1="38989" y1="10440" x2="38989" y2="10440"/>
                        <a14:foregroundMark x1="41155" y1="8791" x2="41155" y2="8791"/>
                        <a14:foregroundMark x1="27437" y1="94505" x2="27437" y2="94505"/>
                        <a14:foregroundMark x1="34657" y1="91209" x2="34657" y2="91209"/>
                        <a14:foregroundMark x1="35740" y1="96154" x2="35740" y2="96154"/>
                        <a14:foregroundMark x1="60650" y1="98352" x2="60650" y2="98352"/>
                        <a14:foregroundMark x1="60289" y1="93407" x2="60289" y2="93407"/>
                        <a14:foregroundMark x1="59567" y1="86264" x2="59567" y2="86264"/>
                        <a14:foregroundMark x1="59567" y1="82967" x2="59567" y2="82967"/>
                        <a14:foregroundMark x1="58484" y1="78022" x2="58484" y2="78022"/>
                        <a14:foregroundMark x1="51264" y1="75275" x2="51264" y2="75275"/>
                        <a14:foregroundMark x1="50542" y1="82967" x2="50542" y2="82967"/>
                        <a14:foregroundMark x1="48375" y1="90659" x2="48375" y2="90659"/>
                        <a14:foregroundMark x1="51625" y1="78022" x2="51625" y2="78022"/>
                        <a14:foregroundMark x1="48375" y1="89011" x2="48375" y2="89011"/>
                        <a14:foregroundMark x1="49819" y1="85165" x2="49819" y2="85165"/>
                        <a14:foregroundMark x1="46931" y1="95604" x2="46931" y2="95604"/>
                        <a14:foregroundMark x1="49819" y1="91758" x2="49819" y2="917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271" r="35971"/>
          <a:stretch/>
        </p:blipFill>
        <p:spPr bwMode="auto">
          <a:xfrm>
            <a:off x="4067944" y="3745200"/>
            <a:ext cx="2073033" cy="311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850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9644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 территории </a:t>
            </a:r>
            <a:r>
              <a:rPr lang="ru-RU" dirty="0" smtClean="0"/>
              <a:t>России</a:t>
            </a:r>
            <a:br>
              <a:rPr lang="ru-RU" dirty="0" smtClean="0"/>
            </a:b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sz="4900" b="1" dirty="0" smtClean="0">
                <a:solidFill>
                  <a:srgbClr val="00B050"/>
                </a:solidFill>
              </a:rPr>
              <a:t>130</a:t>
            </a:r>
            <a:r>
              <a:rPr lang="ru-RU" b="1" dirty="0" smtClean="0">
                <a:solidFill>
                  <a:srgbClr val="00B050"/>
                </a:solidFill>
              </a:rPr>
              <a:t> - </a:t>
            </a:r>
            <a:r>
              <a:rPr lang="ru-RU" b="1" dirty="0" smtClean="0"/>
              <a:t>государственных заповедников</a:t>
            </a:r>
            <a:br>
              <a:rPr lang="ru-RU" b="1" dirty="0" smtClean="0"/>
            </a:br>
            <a:r>
              <a:rPr lang="ru-RU" sz="4900" b="1" dirty="0" smtClean="0">
                <a:solidFill>
                  <a:srgbClr val="00B050"/>
                </a:solidFill>
              </a:rPr>
              <a:t>106 </a:t>
            </a:r>
            <a:r>
              <a:rPr lang="ru-RU" b="1" dirty="0" smtClean="0">
                <a:solidFill>
                  <a:srgbClr val="00B050"/>
                </a:solidFill>
              </a:rPr>
              <a:t>- </a:t>
            </a:r>
            <a:r>
              <a:rPr lang="ru-RU" b="1" dirty="0" smtClean="0"/>
              <a:t>национальных парков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525963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/>
              <a:t> В одном </a:t>
            </a:r>
            <a:r>
              <a:rPr lang="ru-RU" sz="3600" dirty="0" smtClean="0"/>
              <a:t> охраняемом объекте:</a:t>
            </a:r>
            <a:endParaRPr lang="ru-RU" sz="3600" dirty="0" smtClean="0"/>
          </a:p>
          <a:p>
            <a:pPr marL="0" indent="0"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852</a:t>
            </a:r>
            <a:r>
              <a:rPr lang="ru-RU" sz="5400" dirty="0" smtClean="0"/>
              <a:t> – соболя</a:t>
            </a:r>
          </a:p>
          <a:p>
            <a:pPr marL="0" indent="0"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147 -</a:t>
            </a:r>
            <a:r>
              <a:rPr lang="ru-RU" sz="5400" dirty="0" smtClean="0"/>
              <a:t> благородных оленей</a:t>
            </a:r>
          </a:p>
          <a:p>
            <a:pPr marL="0" indent="0"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234 </a:t>
            </a:r>
            <a:r>
              <a:rPr lang="ru-RU" sz="5400" dirty="0" smtClean="0"/>
              <a:t>-изюбра</a:t>
            </a:r>
          </a:p>
          <a:p>
            <a:pPr marL="0" indent="0"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124 </a:t>
            </a:r>
            <a:r>
              <a:rPr lang="ru-RU" sz="5400" dirty="0" smtClean="0"/>
              <a:t>- бурых медведя</a:t>
            </a:r>
            <a:endParaRPr lang="ru-RU" sz="5400" dirty="0" smtClean="0"/>
          </a:p>
        </p:txBody>
      </p:sp>
      <p:pic>
        <p:nvPicPr>
          <p:cNvPr id="4" name="Picture 2" descr="C:\Users\RockStaRrr\Desktop\Безымянный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>
            <a:off x="0" y="4941168"/>
            <a:ext cx="1506349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781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4848694"/>
              </p:ext>
            </p:extLst>
          </p:nvPr>
        </p:nvGraphicFramePr>
        <p:xfrm>
          <a:off x="683568" y="764704"/>
          <a:ext cx="3384374" cy="279082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85268"/>
                <a:gridCol w="559821"/>
                <a:gridCol w="508928"/>
                <a:gridCol w="610715"/>
                <a:gridCol w="559821"/>
                <a:gridCol w="559821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8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2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5  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ru-RU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u="none" strike="noStrike">
                          <a:effectLst/>
                        </a:rPr>
                        <a:t>х</a:t>
                      </a:r>
                      <a:endParaRPr lang="ru-RU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1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3 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+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2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5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5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6  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8 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5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</a:t>
                      </a:r>
                      <a:r>
                        <a:rPr lang="ru-RU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   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683568" y="1844824"/>
            <a:ext cx="338437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83568" y="2996952"/>
            <a:ext cx="338437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46057" y="4561840"/>
            <a:ext cx="17588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825</a:t>
            </a:r>
            <a:r>
              <a:rPr lang="ru-RU" sz="3600" dirty="0" smtClean="0"/>
              <a:t> </a:t>
            </a:r>
            <a:r>
              <a:rPr lang="ru-RU" sz="3600" dirty="0" smtClean="0"/>
              <a:t>х </a:t>
            </a:r>
            <a:r>
              <a:rPr lang="ru-RU" sz="3600" dirty="0" smtClean="0"/>
              <a:t>6=</a:t>
            </a:r>
            <a:endParaRPr lang="ru-RU" sz="3600" dirty="0"/>
          </a:p>
        </p:txBody>
      </p:sp>
      <p:sp>
        <p:nvSpPr>
          <p:cNvPr id="16" name="TextBox 15"/>
          <p:cNvSpPr txBox="1"/>
          <p:nvPr/>
        </p:nvSpPr>
        <p:spPr>
          <a:xfrm>
            <a:off x="736993" y="3915509"/>
            <a:ext cx="18630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825</a:t>
            </a:r>
            <a:r>
              <a:rPr lang="ru-RU" sz="3600" dirty="0" smtClean="0"/>
              <a:t> </a:t>
            </a:r>
            <a:r>
              <a:rPr lang="ru-RU" sz="3600" dirty="0" smtClean="0"/>
              <a:t>х </a:t>
            </a:r>
            <a:r>
              <a:rPr lang="ru-RU" sz="3600" dirty="0" smtClean="0"/>
              <a:t>3 </a:t>
            </a:r>
            <a:r>
              <a:rPr lang="ru-RU" sz="3600" dirty="0" smtClean="0"/>
              <a:t>=</a:t>
            </a:r>
            <a:endParaRPr lang="ru-RU" sz="3600" dirty="0"/>
          </a:p>
        </p:txBody>
      </p:sp>
      <p:pic>
        <p:nvPicPr>
          <p:cNvPr id="28" name="Picture 2" descr="C:\Users\RockStaRrr\Desktop\Безымянный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>
            <a:off x="3952944" y="3291588"/>
            <a:ext cx="1160130" cy="1807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786399"/>
              </p:ext>
            </p:extLst>
          </p:nvPr>
        </p:nvGraphicFramePr>
        <p:xfrm>
          <a:off x="4884258" y="746507"/>
          <a:ext cx="3384374" cy="279082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85268"/>
                <a:gridCol w="559821"/>
                <a:gridCol w="508928"/>
                <a:gridCol w="610715"/>
                <a:gridCol w="559821"/>
                <a:gridCol w="559821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8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2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5  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ru-RU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u="none" strike="noStrike">
                          <a:effectLst/>
                        </a:rPr>
                        <a:t>х</a:t>
                      </a:r>
                      <a:endParaRPr lang="ru-RU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1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 0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6 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+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5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1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1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2  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8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5  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2 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  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 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 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2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cxnSp>
        <p:nvCxnSpPr>
          <p:cNvPr id="29" name="Прямая соединительная линия 28"/>
          <p:cNvCxnSpPr/>
          <p:nvPr/>
        </p:nvCxnSpPr>
        <p:spPr>
          <a:xfrm>
            <a:off x="4761172" y="1844824"/>
            <a:ext cx="338437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4761172" y="2982496"/>
            <a:ext cx="338437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600004" y="3902767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2556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567234" y="4608731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5112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25787" y="5276229"/>
            <a:ext cx="19928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825</a:t>
            </a:r>
            <a:r>
              <a:rPr lang="ru-RU" sz="3600" dirty="0" smtClean="0"/>
              <a:t> </a:t>
            </a:r>
            <a:r>
              <a:rPr lang="ru-RU" sz="3600" dirty="0" smtClean="0"/>
              <a:t>х </a:t>
            </a:r>
            <a:r>
              <a:rPr lang="ru-RU" sz="3600" dirty="0" smtClean="0"/>
              <a:t>30</a:t>
            </a:r>
            <a:r>
              <a:rPr lang="ru-RU" sz="3600" dirty="0" smtClean="0"/>
              <a:t>=</a:t>
            </a:r>
            <a:endParaRPr lang="ru-RU" sz="3600" dirty="0"/>
          </a:p>
        </p:txBody>
      </p:sp>
      <p:sp>
        <p:nvSpPr>
          <p:cNvPr id="34" name="TextBox 33"/>
          <p:cNvSpPr txBox="1"/>
          <p:nvPr/>
        </p:nvSpPr>
        <p:spPr>
          <a:xfrm>
            <a:off x="2629454" y="5226276"/>
            <a:ext cx="1354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25560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3288" y="5922560"/>
            <a:ext cx="19928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825</a:t>
            </a:r>
            <a:r>
              <a:rPr lang="ru-RU" sz="3600" dirty="0" smtClean="0"/>
              <a:t> </a:t>
            </a:r>
            <a:r>
              <a:rPr lang="ru-RU" sz="3600" dirty="0" smtClean="0"/>
              <a:t>х </a:t>
            </a:r>
            <a:r>
              <a:rPr lang="ru-RU" sz="3600" dirty="0" smtClean="0"/>
              <a:t>60=</a:t>
            </a:r>
            <a:endParaRPr lang="ru-RU" sz="3600" dirty="0"/>
          </a:p>
        </p:txBody>
      </p:sp>
      <p:sp>
        <p:nvSpPr>
          <p:cNvPr id="36" name="TextBox 35"/>
          <p:cNvSpPr txBox="1"/>
          <p:nvPr/>
        </p:nvSpPr>
        <p:spPr>
          <a:xfrm>
            <a:off x="2667786" y="5922560"/>
            <a:ext cx="1354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51120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44934" y="3902766"/>
            <a:ext cx="20970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825</a:t>
            </a:r>
            <a:r>
              <a:rPr lang="ru-RU" sz="3600" dirty="0" smtClean="0"/>
              <a:t> </a:t>
            </a:r>
            <a:r>
              <a:rPr lang="ru-RU" sz="3600" dirty="0" smtClean="0"/>
              <a:t>х </a:t>
            </a:r>
            <a:r>
              <a:rPr lang="ru-RU" sz="3600" dirty="0" smtClean="0"/>
              <a:t>13 </a:t>
            </a:r>
            <a:r>
              <a:rPr lang="ru-RU" sz="3600" dirty="0" smtClean="0"/>
              <a:t>=</a:t>
            </a:r>
            <a:endParaRPr lang="ru-RU" sz="3600" dirty="0"/>
          </a:p>
        </p:txBody>
      </p:sp>
      <p:sp>
        <p:nvSpPr>
          <p:cNvPr id="38" name="TextBox 37"/>
          <p:cNvSpPr txBox="1"/>
          <p:nvPr/>
        </p:nvSpPr>
        <p:spPr>
          <a:xfrm>
            <a:off x="6790690" y="3872047"/>
            <a:ext cx="1354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11076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741060" y="4558778"/>
            <a:ext cx="26180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90312: 106 </a:t>
            </a:r>
            <a:r>
              <a:rPr lang="ru-RU" sz="3600" dirty="0" smtClean="0"/>
              <a:t>=</a:t>
            </a:r>
            <a:endParaRPr lang="ru-RU" sz="3600" dirty="0"/>
          </a:p>
        </p:txBody>
      </p:sp>
      <p:sp>
        <p:nvSpPr>
          <p:cNvPr id="40" name="TextBox 39"/>
          <p:cNvSpPr txBox="1"/>
          <p:nvPr/>
        </p:nvSpPr>
        <p:spPr>
          <a:xfrm>
            <a:off x="7362963" y="4541280"/>
            <a:ext cx="8867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825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741059" y="5185006"/>
            <a:ext cx="29562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110760 </a:t>
            </a:r>
            <a:r>
              <a:rPr lang="ru-RU" sz="3600" dirty="0" smtClean="0"/>
              <a:t>: 825 </a:t>
            </a:r>
            <a:r>
              <a:rPr lang="ru-RU" sz="3600" dirty="0" smtClean="0"/>
              <a:t>=</a:t>
            </a:r>
            <a:endParaRPr lang="ru-RU" sz="3600" dirty="0"/>
          </a:p>
        </p:txBody>
      </p:sp>
      <p:sp>
        <p:nvSpPr>
          <p:cNvPr id="42" name="TextBox 41"/>
          <p:cNvSpPr txBox="1"/>
          <p:nvPr/>
        </p:nvSpPr>
        <p:spPr>
          <a:xfrm>
            <a:off x="7700874" y="5185007"/>
            <a:ext cx="8867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130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413988" y="5922560"/>
            <a:ext cx="21499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: 825 =106</a:t>
            </a:r>
            <a:endParaRPr lang="ru-RU" sz="3600" dirty="0"/>
          </a:p>
        </p:txBody>
      </p:sp>
      <p:sp>
        <p:nvSpPr>
          <p:cNvPr id="45" name="TextBox 44"/>
          <p:cNvSpPr txBox="1"/>
          <p:nvPr/>
        </p:nvSpPr>
        <p:spPr>
          <a:xfrm>
            <a:off x="5059130" y="5922559"/>
            <a:ext cx="13548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90312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6" name="Заголовок 1"/>
          <p:cNvSpPr>
            <a:spLocks noGrp="1"/>
          </p:cNvSpPr>
          <p:nvPr>
            <p:ph type="title"/>
          </p:nvPr>
        </p:nvSpPr>
        <p:spPr>
          <a:xfrm>
            <a:off x="50765" y="5294720"/>
            <a:ext cx="89644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 территории </a:t>
            </a:r>
            <a:r>
              <a:rPr lang="ru-RU" dirty="0" smtClean="0"/>
              <a:t>России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4900" b="1" dirty="0" smtClean="0">
                <a:solidFill>
                  <a:srgbClr val="FF0000"/>
                </a:solidFill>
              </a:rPr>
              <a:t>130</a:t>
            </a:r>
            <a:r>
              <a:rPr lang="ru-RU" b="1" dirty="0" smtClean="0">
                <a:solidFill>
                  <a:srgbClr val="FF0000"/>
                </a:solidFill>
              </a:rPr>
              <a:t> - </a:t>
            </a:r>
            <a:r>
              <a:rPr lang="ru-RU" b="1" dirty="0" smtClean="0"/>
              <a:t>государственных заповедников</a:t>
            </a:r>
            <a:br>
              <a:rPr lang="ru-RU" b="1" dirty="0" smtClean="0"/>
            </a:br>
            <a:r>
              <a:rPr lang="ru-RU" sz="4900" b="1" dirty="0" smtClean="0">
                <a:solidFill>
                  <a:srgbClr val="FF0000"/>
                </a:solidFill>
              </a:rPr>
              <a:t>106 </a:t>
            </a:r>
            <a:r>
              <a:rPr lang="ru-RU" b="1" dirty="0" smtClean="0">
                <a:solidFill>
                  <a:srgbClr val="FF0000"/>
                </a:solidFill>
              </a:rPr>
              <a:t>- </a:t>
            </a:r>
            <a:r>
              <a:rPr lang="ru-RU" b="1" dirty="0" smtClean="0"/>
              <a:t>национальных парков</a:t>
            </a:r>
            <a:r>
              <a:rPr lang="ru-RU" b="1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593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2" grpId="1"/>
      <p:bldP spid="44" grpId="0"/>
      <p:bldP spid="4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78614" y="1812528"/>
            <a:ext cx="7368088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1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Молодцы!</a:t>
            </a:r>
            <a:endParaRPr lang="ru-RU" sz="11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Управляющая кнопка: далее 1">
            <a:hlinkClick r:id="rId2" action="ppaction://hlinksldjump" highlightClick="1"/>
          </p:cNvPr>
          <p:cNvSpPr/>
          <p:nvPr/>
        </p:nvSpPr>
        <p:spPr>
          <a:xfrm>
            <a:off x="7782606" y="6131244"/>
            <a:ext cx="864096" cy="648072"/>
          </a:xfrm>
          <a:prstGeom prst="actionButtonForwardNex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RockStaRrr\Desktop\Безымянный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>
            <a:off x="3707904" y="3356992"/>
            <a:ext cx="1988894" cy="309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93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16832"/>
            <a:ext cx="8229600" cy="201622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 сожалению ты ошибся.</a:t>
            </a:r>
            <a:b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Подумай!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172400" y="6091608"/>
            <a:ext cx="324036" cy="406628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290" b="100000" l="61455" r="96000">
                        <a14:foregroundMark x1="80000" y1="96175" x2="80000" y2="96175"/>
                        <a14:foregroundMark x1="84000" y1="92896" x2="84000" y2="92896"/>
                        <a14:foregroundMark x1="86909" y1="92350" x2="86909" y2="923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636"/>
          <a:stretch/>
        </p:blipFill>
        <p:spPr bwMode="auto">
          <a:xfrm>
            <a:off x="3563888" y="3645024"/>
            <a:ext cx="1736650" cy="3012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448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440" y="0"/>
            <a:ext cx="915578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олилиния 3"/>
          <p:cNvSpPr/>
          <p:nvPr/>
        </p:nvSpPr>
        <p:spPr>
          <a:xfrm>
            <a:off x="2339752" y="1988840"/>
            <a:ext cx="6804248" cy="4869160"/>
          </a:xfrm>
          <a:custGeom>
            <a:avLst/>
            <a:gdLst>
              <a:gd name="connsiteX0" fmla="*/ 103030 w 5344640"/>
              <a:gd name="connsiteY0" fmla="*/ 2195575 h 2561335"/>
              <a:gd name="connsiteX1" fmla="*/ 103030 w 5344640"/>
              <a:gd name="connsiteY1" fmla="*/ 1911095 h 2561335"/>
              <a:gd name="connsiteX2" fmla="*/ 143670 w 5344640"/>
              <a:gd name="connsiteY2" fmla="*/ 1321815 h 2561335"/>
              <a:gd name="connsiteX3" fmla="*/ 489110 w 5344640"/>
              <a:gd name="connsiteY3" fmla="*/ 895095 h 2561335"/>
              <a:gd name="connsiteX4" fmla="*/ 712630 w 5344640"/>
              <a:gd name="connsiteY4" fmla="*/ 874775 h 2561335"/>
              <a:gd name="connsiteX5" fmla="*/ 915830 w 5344640"/>
              <a:gd name="connsiteY5" fmla="*/ 935735 h 2561335"/>
              <a:gd name="connsiteX6" fmla="*/ 1240950 w 5344640"/>
              <a:gd name="connsiteY6" fmla="*/ 834135 h 2561335"/>
              <a:gd name="connsiteX7" fmla="*/ 1423830 w 5344640"/>
              <a:gd name="connsiteY7" fmla="*/ 529335 h 2561335"/>
              <a:gd name="connsiteX8" fmla="*/ 1586390 w 5344640"/>
              <a:gd name="connsiteY8" fmla="*/ 427735 h 2561335"/>
              <a:gd name="connsiteX9" fmla="*/ 1911510 w 5344640"/>
              <a:gd name="connsiteY9" fmla="*/ 305815 h 2561335"/>
              <a:gd name="connsiteX10" fmla="*/ 2297590 w 5344640"/>
              <a:gd name="connsiteY10" fmla="*/ 285495 h 2561335"/>
              <a:gd name="connsiteX11" fmla="*/ 2582070 w 5344640"/>
              <a:gd name="connsiteY11" fmla="*/ 285495 h 2561335"/>
              <a:gd name="connsiteX12" fmla="*/ 2886870 w 5344640"/>
              <a:gd name="connsiteY12" fmla="*/ 366775 h 2561335"/>
              <a:gd name="connsiteX13" fmla="*/ 3069750 w 5344640"/>
              <a:gd name="connsiteY13" fmla="*/ 366775 h 2561335"/>
              <a:gd name="connsiteX14" fmla="*/ 3374550 w 5344640"/>
              <a:gd name="connsiteY14" fmla="*/ 122935 h 2561335"/>
              <a:gd name="connsiteX15" fmla="*/ 3821590 w 5344640"/>
              <a:gd name="connsiteY15" fmla="*/ 1015 h 2561335"/>
              <a:gd name="connsiteX16" fmla="*/ 4004470 w 5344640"/>
              <a:gd name="connsiteY16" fmla="*/ 82295 h 2561335"/>
              <a:gd name="connsiteX17" fmla="*/ 4431190 w 5344640"/>
              <a:gd name="connsiteY17" fmla="*/ 366775 h 2561335"/>
              <a:gd name="connsiteX18" fmla="*/ 4756310 w 5344640"/>
              <a:gd name="connsiteY18" fmla="*/ 529335 h 2561335"/>
              <a:gd name="connsiteX19" fmla="*/ 4878230 w 5344640"/>
              <a:gd name="connsiteY19" fmla="*/ 630935 h 2561335"/>
              <a:gd name="connsiteX20" fmla="*/ 5101750 w 5344640"/>
              <a:gd name="connsiteY20" fmla="*/ 956055 h 2561335"/>
              <a:gd name="connsiteX21" fmla="*/ 5243990 w 5344640"/>
              <a:gd name="connsiteY21" fmla="*/ 1443735 h 2561335"/>
              <a:gd name="connsiteX22" fmla="*/ 5284630 w 5344640"/>
              <a:gd name="connsiteY22" fmla="*/ 1748535 h 2561335"/>
              <a:gd name="connsiteX23" fmla="*/ 5284630 w 5344640"/>
              <a:gd name="connsiteY23" fmla="*/ 2093975 h 2561335"/>
              <a:gd name="connsiteX24" fmla="*/ 5223670 w 5344640"/>
              <a:gd name="connsiteY24" fmla="*/ 2236215 h 2561335"/>
              <a:gd name="connsiteX25" fmla="*/ 3862230 w 5344640"/>
              <a:gd name="connsiteY25" fmla="*/ 2561335 h 2561335"/>
              <a:gd name="connsiteX26" fmla="*/ 2907190 w 5344640"/>
              <a:gd name="connsiteY26" fmla="*/ 2459735 h 2561335"/>
              <a:gd name="connsiteX27" fmla="*/ 2378870 w 5344640"/>
              <a:gd name="connsiteY27" fmla="*/ 2398775 h 2561335"/>
              <a:gd name="connsiteX28" fmla="*/ 1952150 w 5344640"/>
              <a:gd name="connsiteY28" fmla="*/ 2398775 h 2561335"/>
              <a:gd name="connsiteX29" fmla="*/ 1444150 w 5344640"/>
              <a:gd name="connsiteY29" fmla="*/ 2500375 h 2561335"/>
              <a:gd name="connsiteX30" fmla="*/ 631350 w 5344640"/>
              <a:gd name="connsiteY30" fmla="*/ 2297175 h 2561335"/>
              <a:gd name="connsiteX31" fmla="*/ 143670 w 5344640"/>
              <a:gd name="connsiteY31" fmla="*/ 2154935 h 2561335"/>
              <a:gd name="connsiteX32" fmla="*/ 1430 w 5344640"/>
              <a:gd name="connsiteY32" fmla="*/ 2073655 h 2561335"/>
              <a:gd name="connsiteX33" fmla="*/ 82710 w 5344640"/>
              <a:gd name="connsiteY33" fmla="*/ 1870455 h 2561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344640" h="2561335">
                <a:moveTo>
                  <a:pt x="103030" y="2195575"/>
                </a:moveTo>
                <a:cubicBezTo>
                  <a:pt x="99643" y="2126148"/>
                  <a:pt x="96257" y="2056722"/>
                  <a:pt x="103030" y="1911095"/>
                </a:cubicBezTo>
                <a:cubicBezTo>
                  <a:pt x="109803" y="1765468"/>
                  <a:pt x="79323" y="1491148"/>
                  <a:pt x="143670" y="1321815"/>
                </a:cubicBezTo>
                <a:cubicBezTo>
                  <a:pt x="208017" y="1152482"/>
                  <a:pt x="394283" y="969602"/>
                  <a:pt x="489110" y="895095"/>
                </a:cubicBezTo>
                <a:cubicBezTo>
                  <a:pt x="583937" y="820588"/>
                  <a:pt x="641510" y="868002"/>
                  <a:pt x="712630" y="874775"/>
                </a:cubicBezTo>
                <a:cubicBezTo>
                  <a:pt x="783750" y="881548"/>
                  <a:pt x="827777" y="942508"/>
                  <a:pt x="915830" y="935735"/>
                </a:cubicBezTo>
                <a:cubicBezTo>
                  <a:pt x="1003883" y="928962"/>
                  <a:pt x="1156283" y="901868"/>
                  <a:pt x="1240950" y="834135"/>
                </a:cubicBezTo>
                <a:cubicBezTo>
                  <a:pt x="1325617" y="766402"/>
                  <a:pt x="1366257" y="597068"/>
                  <a:pt x="1423830" y="529335"/>
                </a:cubicBezTo>
                <a:cubicBezTo>
                  <a:pt x="1481403" y="461602"/>
                  <a:pt x="1505110" y="464988"/>
                  <a:pt x="1586390" y="427735"/>
                </a:cubicBezTo>
                <a:cubicBezTo>
                  <a:pt x="1667670" y="390482"/>
                  <a:pt x="1792977" y="329522"/>
                  <a:pt x="1911510" y="305815"/>
                </a:cubicBezTo>
                <a:cubicBezTo>
                  <a:pt x="2030043" y="282108"/>
                  <a:pt x="2185830" y="288882"/>
                  <a:pt x="2297590" y="285495"/>
                </a:cubicBezTo>
                <a:cubicBezTo>
                  <a:pt x="2409350" y="282108"/>
                  <a:pt x="2483857" y="271948"/>
                  <a:pt x="2582070" y="285495"/>
                </a:cubicBezTo>
                <a:cubicBezTo>
                  <a:pt x="2680283" y="299042"/>
                  <a:pt x="2805590" y="353228"/>
                  <a:pt x="2886870" y="366775"/>
                </a:cubicBezTo>
                <a:cubicBezTo>
                  <a:pt x="2968150" y="380322"/>
                  <a:pt x="2988470" y="407415"/>
                  <a:pt x="3069750" y="366775"/>
                </a:cubicBezTo>
                <a:cubicBezTo>
                  <a:pt x="3151030" y="326135"/>
                  <a:pt x="3249243" y="183895"/>
                  <a:pt x="3374550" y="122935"/>
                </a:cubicBezTo>
                <a:cubicBezTo>
                  <a:pt x="3499857" y="61975"/>
                  <a:pt x="3716603" y="7788"/>
                  <a:pt x="3821590" y="1015"/>
                </a:cubicBezTo>
                <a:cubicBezTo>
                  <a:pt x="3926577" y="-5758"/>
                  <a:pt x="3902870" y="21335"/>
                  <a:pt x="4004470" y="82295"/>
                </a:cubicBezTo>
                <a:cubicBezTo>
                  <a:pt x="4106070" y="143255"/>
                  <a:pt x="4305883" y="292268"/>
                  <a:pt x="4431190" y="366775"/>
                </a:cubicBezTo>
                <a:cubicBezTo>
                  <a:pt x="4556497" y="441282"/>
                  <a:pt x="4681803" y="485308"/>
                  <a:pt x="4756310" y="529335"/>
                </a:cubicBezTo>
                <a:cubicBezTo>
                  <a:pt x="4830817" y="573362"/>
                  <a:pt x="4820657" y="559815"/>
                  <a:pt x="4878230" y="630935"/>
                </a:cubicBezTo>
                <a:cubicBezTo>
                  <a:pt x="4935803" y="702055"/>
                  <a:pt x="5040790" y="820588"/>
                  <a:pt x="5101750" y="956055"/>
                </a:cubicBezTo>
                <a:cubicBezTo>
                  <a:pt x="5162710" y="1091522"/>
                  <a:pt x="5213510" y="1311655"/>
                  <a:pt x="5243990" y="1443735"/>
                </a:cubicBezTo>
                <a:cubicBezTo>
                  <a:pt x="5274470" y="1575815"/>
                  <a:pt x="5277857" y="1640162"/>
                  <a:pt x="5284630" y="1748535"/>
                </a:cubicBezTo>
                <a:cubicBezTo>
                  <a:pt x="5291403" y="1856908"/>
                  <a:pt x="5294790" y="2012695"/>
                  <a:pt x="5284630" y="2093975"/>
                </a:cubicBezTo>
                <a:cubicBezTo>
                  <a:pt x="5274470" y="2175255"/>
                  <a:pt x="5460737" y="2158322"/>
                  <a:pt x="5223670" y="2236215"/>
                </a:cubicBezTo>
                <a:cubicBezTo>
                  <a:pt x="4986603" y="2314108"/>
                  <a:pt x="4248310" y="2524082"/>
                  <a:pt x="3862230" y="2561335"/>
                </a:cubicBezTo>
                <a:lnTo>
                  <a:pt x="2907190" y="2459735"/>
                </a:lnTo>
                <a:cubicBezTo>
                  <a:pt x="2659963" y="2432642"/>
                  <a:pt x="2538043" y="2408935"/>
                  <a:pt x="2378870" y="2398775"/>
                </a:cubicBezTo>
                <a:cubicBezTo>
                  <a:pt x="2219697" y="2388615"/>
                  <a:pt x="2107937" y="2381842"/>
                  <a:pt x="1952150" y="2398775"/>
                </a:cubicBezTo>
                <a:cubicBezTo>
                  <a:pt x="1796363" y="2415708"/>
                  <a:pt x="1664283" y="2517308"/>
                  <a:pt x="1444150" y="2500375"/>
                </a:cubicBezTo>
                <a:cubicBezTo>
                  <a:pt x="1224017" y="2483442"/>
                  <a:pt x="848097" y="2354748"/>
                  <a:pt x="631350" y="2297175"/>
                </a:cubicBezTo>
                <a:cubicBezTo>
                  <a:pt x="414603" y="2239602"/>
                  <a:pt x="248657" y="2192188"/>
                  <a:pt x="143670" y="2154935"/>
                </a:cubicBezTo>
                <a:cubicBezTo>
                  <a:pt x="38683" y="2117682"/>
                  <a:pt x="11590" y="2121068"/>
                  <a:pt x="1430" y="2073655"/>
                </a:cubicBezTo>
                <a:cubicBezTo>
                  <a:pt x="-8730" y="2026242"/>
                  <a:pt x="36990" y="1948348"/>
                  <a:pt x="82710" y="1870455"/>
                </a:cubicBezTo>
              </a:path>
            </a:pathLst>
          </a:custGeom>
          <a:blipFill>
            <a:blip r:embed="rId3"/>
            <a:tile tx="0" ty="0" sx="100000" sy="100000" flip="none" algn="tl"/>
          </a:blip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>
            <a:hlinkClick r:id="rId4" action="ppaction://hlinksldjump"/>
          </p:cNvPr>
          <p:cNvSpPr txBox="1"/>
          <p:nvPr/>
        </p:nvSpPr>
        <p:spPr>
          <a:xfrm>
            <a:off x="3895743" y="2636912"/>
            <a:ext cx="520206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ctr">
              <a:buAutoNum type="arabicPeriod"/>
            </a:pPr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По первой дорожке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 пойдёшь новых друзей приобретёшь.</a:t>
            </a:r>
            <a:endParaRPr lang="ru-RU" sz="3200" dirty="0">
              <a:solidFill>
                <a:schemeClr val="bg1"/>
              </a:solidFill>
              <a:latin typeface="Gabriola" pitchFamily="82" charset="0"/>
            </a:endParaRPr>
          </a:p>
        </p:txBody>
      </p:sp>
      <p:sp>
        <p:nvSpPr>
          <p:cNvPr id="14" name="TextBox 13">
            <a:hlinkClick r:id="rId5" action="ppaction://hlinksldjump"/>
          </p:cNvPr>
          <p:cNvSpPr txBox="1"/>
          <p:nvPr/>
        </p:nvSpPr>
        <p:spPr>
          <a:xfrm>
            <a:off x="2843808" y="3719860"/>
            <a:ext cx="6552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2. По второй  дорожке пойдёшь много интересного  найдёшь.</a:t>
            </a:r>
            <a:endParaRPr lang="ru-RU" sz="3200" dirty="0">
              <a:solidFill>
                <a:schemeClr val="bg1"/>
              </a:solidFill>
              <a:latin typeface="Gabriola" pitchFamily="82" charset="0"/>
            </a:endParaRPr>
          </a:p>
        </p:txBody>
      </p:sp>
      <p:sp>
        <p:nvSpPr>
          <p:cNvPr id="15" name="TextBox 14">
            <a:hlinkClick r:id="rId6" action="ppaction://hlinksldjump"/>
          </p:cNvPr>
          <p:cNvSpPr txBox="1"/>
          <p:nvPr/>
        </p:nvSpPr>
        <p:spPr>
          <a:xfrm>
            <a:off x="2989704" y="4653415"/>
            <a:ext cx="61542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3. По третьей  дорожке  пойдёшь  следы найдёшь.</a:t>
            </a:r>
            <a:endParaRPr lang="ru-RU" sz="3200" dirty="0">
              <a:solidFill>
                <a:schemeClr val="bg1"/>
              </a:solidFill>
              <a:latin typeface="Gabriola" pitchFamily="82" charset="0"/>
            </a:endParaRPr>
          </a:p>
        </p:txBody>
      </p:sp>
      <p:sp>
        <p:nvSpPr>
          <p:cNvPr id="16" name="TextBox 15">
            <a:hlinkClick r:id="rId7" action="ppaction://hlinksldjump"/>
          </p:cNvPr>
          <p:cNvSpPr txBox="1"/>
          <p:nvPr/>
        </p:nvSpPr>
        <p:spPr>
          <a:xfrm>
            <a:off x="3183147" y="5563737"/>
            <a:ext cx="59608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4.По четвертой дорожке  пойдёшь   друзьям поможешь.</a:t>
            </a:r>
            <a:endParaRPr lang="ru-RU" sz="3200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9" name="Picture 2" descr="C:\Users\RockStaRrr\Desktop\Безымянный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>
            <a:off x="895172" y="3298240"/>
            <a:ext cx="2145800" cy="3342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70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93152" y="1341640"/>
            <a:ext cx="5149735" cy="129614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ru-RU" sz="3600" dirty="0" smtClean="0"/>
              <a:t>Животные</a:t>
            </a:r>
            <a:r>
              <a:rPr lang="ru-RU" sz="3600" dirty="0"/>
              <a:t>, питающиеся растительной пищей.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66319"/>
            <a:ext cx="833644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indent="0" algn="ctr">
              <a:buNone/>
            </a:pP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ЖИВОТНЫЕ ЛЕСА </a:t>
            </a:r>
          </a:p>
          <a:p>
            <a:pPr marL="0" indent="0" algn="ctr">
              <a:buNone/>
            </a:pP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ДЕЛЯТСЯ НА ГРУППЫ ПО ТИПУ ПИТАНИЯ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2835568" y="2746660"/>
            <a:ext cx="5400600" cy="12381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dirty="0" smtClean="0"/>
              <a:t>Животные,  питающиеся </a:t>
            </a:r>
          </a:p>
          <a:p>
            <a:pPr marL="0" indent="0">
              <a:buNone/>
            </a:pPr>
            <a:r>
              <a:rPr lang="ru-RU" sz="3600" dirty="0" smtClean="0"/>
              <a:t>другими </a:t>
            </a:r>
            <a:r>
              <a:rPr lang="ru-RU" sz="3600" dirty="0"/>
              <a:t>животными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0416" y="4005064"/>
            <a:ext cx="7488832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dirty="0" smtClean="0"/>
              <a:t>Животные  питающиеся наиболее широким  спектром  </a:t>
            </a:r>
            <a:r>
              <a:rPr lang="ru-RU" sz="3600" dirty="0"/>
              <a:t>продуктов и организмов: растения, грибы, других животных.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5192233" y="1670463"/>
            <a:ext cx="3467744" cy="769983"/>
          </a:xfrm>
          <a:prstGeom prst="rect">
            <a:avLst/>
          </a:prstGeom>
          <a:solidFill>
            <a:srgbClr val="00B050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/>
              <a:t>Растительноядные</a:t>
            </a:r>
            <a:endParaRPr lang="ru-RU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1187624" y="3118232"/>
            <a:ext cx="1808440" cy="648072"/>
          </a:xfrm>
          <a:prstGeom prst="rect">
            <a:avLst/>
          </a:prstGeom>
          <a:solidFill>
            <a:srgbClr val="00B050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/>
              <a:t>Х</a:t>
            </a:r>
            <a:r>
              <a:rPr lang="ru-RU" dirty="0" smtClean="0"/>
              <a:t>ищные</a:t>
            </a:r>
            <a:endParaRPr lang="ru-RU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307752" y="5996956"/>
            <a:ext cx="1868448" cy="574459"/>
          </a:xfrm>
          <a:prstGeom prst="rect">
            <a:avLst/>
          </a:prstGeom>
          <a:solidFill>
            <a:srgbClr val="00B050"/>
          </a:solidFill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/>
              <a:t>Всеядные</a:t>
            </a:r>
            <a:endParaRPr lang="ru-RU" dirty="0"/>
          </a:p>
        </p:txBody>
      </p:sp>
      <p:pic>
        <p:nvPicPr>
          <p:cNvPr id="12" name="Picture 2" descr="C:\Users\RockStaRrr\Desktop\Безымянный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 flipH="1">
            <a:off x="7372065" y="3537324"/>
            <a:ext cx="1694312" cy="2450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6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Растительноядные</a:t>
            </a:r>
            <a:br>
              <a:rPr lang="ru-RU" dirty="0" smtClean="0"/>
            </a:br>
            <a:r>
              <a:rPr lang="ru-RU" dirty="0" smtClean="0"/>
              <a:t>Кто лишний?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469" y="2942336"/>
            <a:ext cx="1571658" cy="23574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051" y="1484784"/>
            <a:ext cx="2632724" cy="236611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763593"/>
            <a:ext cx="1743075" cy="26193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775" y="4471569"/>
            <a:ext cx="2466975" cy="18478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041" y="4273469"/>
            <a:ext cx="1676400" cy="19431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C:\Users\RockStaRrr\Desktop\Безымянный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>
            <a:off x="337193" y="3356992"/>
            <a:ext cx="1988894" cy="309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487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78614" y="1812528"/>
            <a:ext cx="7368088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1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Молодцы!</a:t>
            </a:r>
            <a:endParaRPr lang="ru-RU" sz="11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Users\RockStaRrr\Desktop\Безымянный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>
            <a:off x="3707904" y="3356992"/>
            <a:ext cx="1988894" cy="309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432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RockStaRrr\Desktop\Безымянный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0"/>
          <a:stretch/>
        </p:blipFill>
        <p:spPr bwMode="auto">
          <a:xfrm>
            <a:off x="115252" y="1124744"/>
            <a:ext cx="8961122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3388" y="-90264"/>
            <a:ext cx="8229600" cy="1143000"/>
          </a:xfrm>
        </p:spPr>
        <p:txBody>
          <a:bodyPr/>
          <a:lstStyle/>
          <a:p>
            <a:r>
              <a:rPr lang="ru-RU" dirty="0" smtClean="0"/>
              <a:t>Природные зоны России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188" y="3405188"/>
            <a:ext cx="47625" cy="4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Овал 26">
            <a:hlinkClick r:id="rId6" action="ppaction://hlinksldjump"/>
          </p:cNvPr>
          <p:cNvSpPr/>
          <p:nvPr/>
        </p:nvSpPr>
        <p:spPr>
          <a:xfrm>
            <a:off x="3959932" y="3645024"/>
            <a:ext cx="276126" cy="28193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hlinkClick r:id="rId7" action="ppaction://hlinksldjump"/>
          </p:cNvPr>
          <p:cNvSpPr/>
          <p:nvPr/>
        </p:nvSpPr>
        <p:spPr>
          <a:xfrm>
            <a:off x="1331640" y="2955618"/>
            <a:ext cx="288032" cy="35259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>
            <a:hlinkClick r:id="rId7" action="ppaction://hlinksldjump"/>
          </p:cNvPr>
          <p:cNvSpPr/>
          <p:nvPr/>
        </p:nvSpPr>
        <p:spPr>
          <a:xfrm>
            <a:off x="395536" y="3228890"/>
            <a:ext cx="288032" cy="35259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>
            <a:hlinkClick r:id="rId6" action="ppaction://hlinksldjump"/>
          </p:cNvPr>
          <p:cNvSpPr/>
          <p:nvPr/>
        </p:nvSpPr>
        <p:spPr>
          <a:xfrm>
            <a:off x="1043608" y="2036756"/>
            <a:ext cx="288032" cy="35259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>
            <a:hlinkClick r:id="rId7" action="ppaction://hlinksldjump"/>
          </p:cNvPr>
          <p:cNvSpPr/>
          <p:nvPr/>
        </p:nvSpPr>
        <p:spPr>
          <a:xfrm>
            <a:off x="3928668" y="1632000"/>
            <a:ext cx="288032" cy="35259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>
            <a:hlinkClick r:id="rId7" action="ppaction://hlinksldjump"/>
          </p:cNvPr>
          <p:cNvSpPr/>
          <p:nvPr/>
        </p:nvSpPr>
        <p:spPr>
          <a:xfrm>
            <a:off x="6776928" y="2206654"/>
            <a:ext cx="288032" cy="35259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>
            <a:hlinkClick r:id="rId6" action="ppaction://hlinksldjump"/>
          </p:cNvPr>
          <p:cNvSpPr/>
          <p:nvPr/>
        </p:nvSpPr>
        <p:spPr>
          <a:xfrm>
            <a:off x="7740352" y="4509120"/>
            <a:ext cx="288032" cy="35259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прир.зона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682885" y="5733256"/>
            <a:ext cx="609600" cy="609600"/>
          </a:xfrm>
          <a:prstGeom prst="rect">
            <a:avLst/>
          </a:prstGeom>
        </p:spPr>
      </p:pic>
      <p:pic>
        <p:nvPicPr>
          <p:cNvPr id="16" name="Picture 2" descr="C:\Users\RockStaRrr\Desktop\Безымянный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>
            <a:off x="725363" y="3645024"/>
            <a:ext cx="1946426" cy="303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641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Медведь— семейство млекопитающих отряда хищных.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Медведь </a:t>
            </a:r>
            <a:r>
              <a:rPr lang="ru-RU" dirty="0"/>
              <a:t>– зверь всеядный. Ест ягоды, орехи и сочные корешки трав, ловит рыбу, лягушек, ящериц, мышей, птиц, поедает и их яйца, очень любит мед, личинки насекомых, в том числе муравьев, и даже ест падаль. Кормится он в основном в сумерках и ночью.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987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605" y="260648"/>
            <a:ext cx="7668344" cy="1143000"/>
          </a:xfrm>
        </p:spPr>
        <p:txBody>
          <a:bodyPr/>
          <a:lstStyle/>
          <a:p>
            <a:r>
              <a:rPr lang="ru-RU" dirty="0" smtClean="0"/>
              <a:t>Найди ошибки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1416454"/>
              </p:ext>
            </p:extLst>
          </p:nvPr>
        </p:nvGraphicFramePr>
        <p:xfrm>
          <a:off x="323528" y="1319784"/>
          <a:ext cx="3528391" cy="26852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72470"/>
                <a:gridCol w="763794"/>
                <a:gridCol w="730585"/>
                <a:gridCol w="664167"/>
                <a:gridCol w="697375"/>
              </a:tblGrid>
              <a:tr h="537056">
                <a:tc>
                  <a:txBody>
                    <a:bodyPr/>
                    <a:lstStyle/>
                    <a:p>
                      <a:pPr algn="l" fontAlgn="b"/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2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0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6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37056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х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3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4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37056">
                <a:tc>
                  <a:txBody>
                    <a:bodyPr/>
                    <a:lstStyle/>
                    <a:p>
                      <a:pPr algn="l" fontAlgn="b"/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8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2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4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37056"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6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1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8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37056"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6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8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2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4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395536" y="2420888"/>
            <a:ext cx="345638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95536" y="3501008"/>
            <a:ext cx="345638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490845"/>
              </p:ext>
            </p:extLst>
          </p:nvPr>
        </p:nvGraphicFramePr>
        <p:xfrm>
          <a:off x="4788024" y="1340768"/>
          <a:ext cx="3312369" cy="266429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80212"/>
                <a:gridCol w="442013"/>
                <a:gridCol w="567522"/>
                <a:gridCol w="572979"/>
                <a:gridCol w="638463"/>
                <a:gridCol w="611180"/>
              </a:tblGrid>
              <a:tr h="532859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 dirty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 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3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4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32859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 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2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6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32859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 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1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8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2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4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32859"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6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8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32859"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6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9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8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2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4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cxnSp>
        <p:nvCxnSpPr>
          <p:cNvPr id="15" name="Прямая соединительная линия 14"/>
          <p:cNvCxnSpPr/>
          <p:nvPr/>
        </p:nvCxnSpPr>
        <p:spPr>
          <a:xfrm>
            <a:off x="4788024" y="3453512"/>
            <a:ext cx="331236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4788024" y="2383056"/>
            <a:ext cx="3312368" cy="3783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950042" y="2078493"/>
            <a:ext cx="216024" cy="16396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4950042" y="2078493"/>
            <a:ext cx="216024" cy="16396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36" name="Группа 35"/>
          <p:cNvGrpSpPr/>
          <p:nvPr/>
        </p:nvGrpSpPr>
        <p:grpSpPr>
          <a:xfrm>
            <a:off x="395536" y="2773968"/>
            <a:ext cx="380138" cy="288032"/>
            <a:chOff x="5246027" y="3140968"/>
            <a:chExt cx="380138" cy="288032"/>
          </a:xfrm>
        </p:grpSpPr>
        <p:cxnSp>
          <p:nvCxnSpPr>
            <p:cNvPr id="37" name="Прямая соединительная линия 36"/>
            <p:cNvCxnSpPr/>
            <p:nvPr/>
          </p:nvCxnSpPr>
          <p:spPr>
            <a:xfrm>
              <a:off x="5436096" y="3140968"/>
              <a:ext cx="0" cy="288032"/>
            </a:xfrm>
            <a:prstGeom prst="line">
              <a:avLst/>
            </a:prstGeom>
            <a:ln>
              <a:solidFill>
                <a:schemeClr val="tx2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flipH="1">
              <a:off x="5246027" y="3284984"/>
              <a:ext cx="380138" cy="0"/>
            </a:xfrm>
            <a:prstGeom prst="line">
              <a:avLst/>
            </a:prstGeom>
            <a:ln>
              <a:solidFill>
                <a:schemeClr val="tx2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9" name="Группа 38"/>
          <p:cNvGrpSpPr/>
          <p:nvPr/>
        </p:nvGrpSpPr>
        <p:grpSpPr>
          <a:xfrm>
            <a:off x="4788024" y="2798336"/>
            <a:ext cx="380138" cy="288032"/>
            <a:chOff x="5246027" y="3140968"/>
            <a:chExt cx="380138" cy="288032"/>
          </a:xfrm>
        </p:grpSpPr>
        <p:cxnSp>
          <p:nvCxnSpPr>
            <p:cNvPr id="40" name="Прямая соединительная линия 39"/>
            <p:cNvCxnSpPr/>
            <p:nvPr/>
          </p:nvCxnSpPr>
          <p:spPr>
            <a:xfrm>
              <a:off x="5436096" y="3140968"/>
              <a:ext cx="0" cy="288032"/>
            </a:xfrm>
            <a:prstGeom prst="line">
              <a:avLst/>
            </a:prstGeom>
            <a:ln>
              <a:solidFill>
                <a:schemeClr val="tx2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flipH="1">
              <a:off x="5246027" y="3284984"/>
              <a:ext cx="380138" cy="0"/>
            </a:xfrm>
            <a:prstGeom prst="line">
              <a:avLst/>
            </a:prstGeom>
            <a:ln>
              <a:solidFill>
                <a:schemeClr val="tx2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Стрелка вниз 2">
            <a:hlinkClick r:id="rId2" action="ppaction://hlinksldjump"/>
          </p:cNvPr>
          <p:cNvSpPr/>
          <p:nvPr/>
        </p:nvSpPr>
        <p:spPr>
          <a:xfrm flipV="1">
            <a:off x="1583668" y="4221088"/>
            <a:ext cx="1080120" cy="490370"/>
          </a:xfrm>
          <a:prstGeom prst="down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>
            <a:hlinkClick r:id="rId3" action="ppaction://hlinksldjump"/>
          </p:cNvPr>
          <p:cNvSpPr/>
          <p:nvPr/>
        </p:nvSpPr>
        <p:spPr>
          <a:xfrm flipV="1">
            <a:off x="5508104" y="4215224"/>
            <a:ext cx="1080120" cy="496234"/>
          </a:xfrm>
          <a:prstGeom prst="down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4" action="ppaction://hlinksldjump" highlightClick="1"/>
          </p:cNvPr>
          <p:cNvSpPr/>
          <p:nvPr/>
        </p:nvSpPr>
        <p:spPr>
          <a:xfrm>
            <a:off x="6804248" y="6093296"/>
            <a:ext cx="648072" cy="586839"/>
          </a:xfrm>
          <a:prstGeom prst="actionButtonForwardNex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2" descr="C:\Users\RockStaRrr\Desktop\Безымянный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>
            <a:off x="3676536" y="3759712"/>
            <a:ext cx="1988894" cy="309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Заголовок 1"/>
          <p:cNvSpPr txBox="1">
            <a:spLocks/>
          </p:cNvSpPr>
          <p:nvPr/>
        </p:nvSpPr>
        <p:spPr>
          <a:xfrm>
            <a:off x="772514" y="9520"/>
            <a:ext cx="76683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Один медведь в день съедает 2006 корешков. Сколько корешков съедят 304 медведя?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311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7292381"/>
              </p:ext>
            </p:extLst>
          </p:nvPr>
        </p:nvGraphicFramePr>
        <p:xfrm>
          <a:off x="1547664" y="908720"/>
          <a:ext cx="3528393" cy="26852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64822"/>
                <a:gridCol w="564822"/>
                <a:gridCol w="641527"/>
                <a:gridCol w="613634"/>
                <a:gridCol w="557848"/>
                <a:gridCol w="585740"/>
              </a:tblGrid>
              <a:tr h="537056">
                <a:tc>
                  <a:txBody>
                    <a:bodyPr/>
                    <a:lstStyle/>
                    <a:p>
                      <a:pPr algn="l" fontAlgn="b"/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2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0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6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37056">
                <a:tc>
                  <a:txBody>
                    <a:bodyPr/>
                    <a:lstStyle/>
                    <a:p>
                      <a:pPr algn="l" fontAlgn="b"/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х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4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37056">
                <a:tc>
                  <a:txBody>
                    <a:bodyPr/>
                    <a:lstStyle/>
                    <a:p>
                      <a:pPr algn="l" fontAlgn="b"/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8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0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2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4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37056"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i="0" u="none" strike="noStrike" dirty="0" smtClean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 smtClean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0 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 smtClean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1 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 smtClean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r>
                        <a:rPr lang="ru-RU" sz="3200" u="none" strike="noStrike" dirty="0" smtClean="0">
                          <a:ln>
                            <a:solidFill>
                              <a:srgbClr val="FF0000"/>
                            </a:solidFill>
                          </a:ln>
                          <a:effectLst/>
                        </a:rPr>
                        <a:t> 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 smtClean="0">
                          <a:ln>
                            <a:solidFill>
                              <a:srgbClr val="FF0000"/>
                            </a:solidFill>
                          </a:ln>
                          <a:effectLst/>
                        </a:rPr>
                        <a:t> 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37056"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i="0" u="none" strike="noStrike" dirty="0" smtClean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 smtClean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0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 smtClean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9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 smtClean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8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 smtClean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2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4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691680" y="1988840"/>
            <a:ext cx="345638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691680" y="3068960"/>
            <a:ext cx="345638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8" name="Группа 7"/>
          <p:cNvGrpSpPr/>
          <p:nvPr/>
        </p:nvGrpSpPr>
        <p:grpSpPr>
          <a:xfrm>
            <a:off x="1501611" y="2485936"/>
            <a:ext cx="380138" cy="288032"/>
            <a:chOff x="5246027" y="3140968"/>
            <a:chExt cx="380138" cy="288032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5436096" y="3140968"/>
              <a:ext cx="0" cy="288032"/>
            </a:xfrm>
            <a:prstGeom prst="line">
              <a:avLst/>
            </a:prstGeom>
            <a:ln>
              <a:solidFill>
                <a:schemeClr val="tx2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H="1">
              <a:off x="5246027" y="3284984"/>
              <a:ext cx="380138" cy="0"/>
            </a:xfrm>
            <a:prstGeom prst="line">
              <a:avLst/>
            </a:prstGeom>
            <a:ln>
              <a:solidFill>
                <a:schemeClr val="tx2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Прямоугольник 11"/>
          <p:cNvSpPr/>
          <p:nvPr/>
        </p:nvSpPr>
        <p:spPr>
          <a:xfrm>
            <a:off x="2479955" y="4293096"/>
            <a:ext cx="38328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Молодцы!!!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7292828" y="6093296"/>
            <a:ext cx="792088" cy="521208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2" descr="C:\Users\RockStaRrr\Desktop\Безымянный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 flipH="1">
            <a:off x="5983080" y="1988840"/>
            <a:ext cx="2619495" cy="3723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239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025251"/>
              </p:ext>
            </p:extLst>
          </p:nvPr>
        </p:nvGraphicFramePr>
        <p:xfrm>
          <a:off x="2627784" y="980728"/>
          <a:ext cx="3600399" cy="295233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530728"/>
                <a:gridCol w="428097"/>
                <a:gridCol w="627222"/>
                <a:gridCol w="633253"/>
                <a:gridCol w="705626"/>
                <a:gridCol w="675473"/>
              </a:tblGrid>
              <a:tr h="590466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 dirty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 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 smtClean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 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 smtClean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 smtClean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 dirty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3200" u="none" strike="noStrike" dirty="0" smtClean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  </a:t>
                      </a:r>
                      <a:r>
                        <a:rPr lang="ru-RU" sz="3200" u="none" strike="noStrike" dirty="0" smtClean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90466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 dirty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 </a:t>
                      </a:r>
                      <a:r>
                        <a:rPr lang="ru-RU" sz="3200" u="none" strike="noStrike" dirty="0" smtClean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х 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2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6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90466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 dirty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 </a:t>
                      </a:r>
                      <a:r>
                        <a:rPr lang="ru-RU" sz="3200" u="none" strike="noStrike" dirty="0" smtClean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+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 dirty="0">
                          <a:ln>
                            <a:solidFill>
                              <a:srgbClr val="FF0000"/>
                            </a:solidFill>
                          </a:ln>
                          <a:effectLst/>
                        </a:rPr>
                        <a:t> </a:t>
                      </a:r>
                      <a:r>
                        <a:rPr lang="ru-RU" sz="3200" u="none" strike="noStrike" dirty="0" smtClean="0">
                          <a:ln>
                            <a:solidFill>
                              <a:srgbClr val="FF0000"/>
                            </a:solidFill>
                          </a:ln>
                          <a:effectLst/>
                        </a:rPr>
                        <a:t>  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 smtClean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 smtClean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8 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2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4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90466"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6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8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90466"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6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9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8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2</a:t>
                      </a:r>
                      <a:endParaRPr lang="ru-RU" sz="32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effectLst/>
                        </a:rPr>
                        <a:t>4</a:t>
                      </a:r>
                      <a:endParaRPr lang="ru-RU" sz="32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479955" y="4293096"/>
            <a:ext cx="38328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Молодцы!!!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7292828" y="6093296"/>
            <a:ext cx="792088" cy="521208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C:\Users\RockStaRrr\Desktop\Безымянный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 flipH="1">
            <a:off x="6494813" y="2743952"/>
            <a:ext cx="2388118" cy="309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549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Работа в парах</a:t>
            </a:r>
            <a:br>
              <a:rPr lang="ru-RU" dirty="0" smtClean="0"/>
            </a:br>
            <a:r>
              <a:rPr lang="ru-RU" dirty="0" smtClean="0"/>
              <a:t>Восстанови записи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448733"/>
              </p:ext>
            </p:extLst>
          </p:nvPr>
        </p:nvGraphicFramePr>
        <p:xfrm>
          <a:off x="503547" y="3033464"/>
          <a:ext cx="2376265" cy="25202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36813"/>
                <a:gridCol w="401868"/>
                <a:gridCol w="384396"/>
                <a:gridCol w="349451"/>
                <a:gridCol w="419341"/>
                <a:gridCol w="384396"/>
              </a:tblGrid>
              <a:tr h="504056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 dirty="0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 dirty="0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 dirty="0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9</a:t>
                      </a:r>
                      <a:endParaRPr lang="ru-RU" sz="3200" b="1" i="0" u="none" strike="noStrike" dirty="0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 dirty="0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6</a:t>
                      </a:r>
                      <a:endParaRPr lang="ru-RU" sz="3200" b="1" i="0" u="none" strike="noStrike" dirty="0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6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04056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х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3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8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04056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 dirty="0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r>
                        <a:rPr lang="ru-RU" sz="3200" b="1" u="none" strike="noStrike" dirty="0" smtClean="0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+</a:t>
                      </a:r>
                      <a:endParaRPr lang="ru-RU" sz="3200" b="1" i="0" u="none" strike="noStrike" dirty="0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7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7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…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…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04056"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2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…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…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…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04056"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2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9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 dirty="0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7</a:t>
                      </a:r>
                      <a:endParaRPr lang="ru-RU" sz="3200" b="1" i="0" u="none" strike="noStrike" dirty="0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…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…</a:t>
                      </a:r>
                      <a:endParaRPr lang="ru-RU" sz="32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 dirty="0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…</a:t>
                      </a:r>
                      <a:endParaRPr lang="ru-RU" sz="3200" b="1" i="0" u="none" strike="noStrike" dirty="0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626122" y="4080192"/>
            <a:ext cx="230425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39552" y="5013176"/>
            <a:ext cx="230425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7454599"/>
              </p:ext>
            </p:extLst>
          </p:nvPr>
        </p:nvGraphicFramePr>
        <p:xfrm>
          <a:off x="3203848" y="2420888"/>
          <a:ext cx="2653259" cy="334899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603994"/>
                <a:gridCol w="539280"/>
                <a:gridCol w="539280"/>
                <a:gridCol w="496138"/>
                <a:gridCol w="474567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6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7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…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4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х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5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5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2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0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1" u="none" strike="noStrike" dirty="0" smtClean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+6</a:t>
                      </a:r>
                      <a:endParaRPr lang="ru-RU" sz="36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7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0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4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4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0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8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4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3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1" u="none" strike="noStrike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6</a:t>
                      </a:r>
                      <a:endParaRPr lang="ru-RU" sz="3600" b="1" i="0" u="none" strike="noStrike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b="1" u="none" strike="noStrike" dirty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0</a:t>
                      </a:r>
                      <a:endParaRPr lang="ru-RU" sz="3600" b="1" i="0" u="none" strike="noStrike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cxnSp>
        <p:nvCxnSpPr>
          <p:cNvPr id="31" name="Прямая соединительная линия 30"/>
          <p:cNvCxnSpPr/>
          <p:nvPr/>
        </p:nvCxnSpPr>
        <p:spPr>
          <a:xfrm>
            <a:off x="3203848" y="3501008"/>
            <a:ext cx="273630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266976" y="5229200"/>
            <a:ext cx="273630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588280"/>
              </p:ext>
            </p:extLst>
          </p:nvPr>
        </p:nvGraphicFramePr>
        <p:xfrm>
          <a:off x="6273184" y="3068960"/>
          <a:ext cx="2592288" cy="294369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44117"/>
                <a:gridCol w="386188"/>
                <a:gridCol w="463425"/>
                <a:gridCol w="405497"/>
                <a:gridCol w="444117"/>
                <a:gridCol w="448944"/>
              </a:tblGrid>
              <a:tr h="681211"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36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36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ru-RU" sz="36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36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ru-RU" sz="36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  <a:endParaRPr lang="ru-RU" sz="36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65621"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36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х</a:t>
                      </a:r>
                      <a:endParaRPr lang="ru-RU" sz="36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36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36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36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ru-RU" sz="36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65621"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3600" u="none" strike="noStrike" dirty="0" smtClean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+</a:t>
                      </a:r>
                      <a:endParaRPr lang="ru-RU" sz="36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ru-RU" sz="36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ru-RU" sz="36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ru-RU" sz="36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ru-RU" sz="36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ru-RU" sz="36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65621"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ru-RU" sz="36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ru-RU" sz="36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ru-RU" sz="36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  <a:endParaRPr lang="ru-RU" sz="36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36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36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65621"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ru-RU" sz="36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ru-RU" sz="36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36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  <a:endParaRPr lang="ru-RU" sz="36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ru-RU" sz="36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ru-RU" sz="36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cxnSp>
        <p:nvCxnSpPr>
          <p:cNvPr id="34" name="Прямая соединительная линия 33"/>
          <p:cNvCxnSpPr/>
          <p:nvPr/>
        </p:nvCxnSpPr>
        <p:spPr>
          <a:xfrm>
            <a:off x="6300192" y="4293096"/>
            <a:ext cx="2592288" cy="1619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6273184" y="5445224"/>
            <a:ext cx="2592288" cy="2924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00" y="1465462"/>
            <a:ext cx="1676400" cy="19431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931" y="1465462"/>
            <a:ext cx="1582504" cy="14222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678" y="1143521"/>
            <a:ext cx="1571658" cy="23574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77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857496"/>
            <a:ext cx="9144000" cy="400050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5" name="Блок-схема: память с прямым доступом 4"/>
          <p:cNvSpPr/>
          <p:nvPr/>
        </p:nvSpPr>
        <p:spPr>
          <a:xfrm rot="16200000">
            <a:off x="3964777" y="-400913"/>
            <a:ext cx="1785950" cy="7429552"/>
          </a:xfrm>
          <a:prstGeom prst="flowChartMagneticDrum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8037" t="30936" r="10934" b="45388"/>
          <a:stretch>
            <a:fillRect/>
          </a:stretch>
        </p:blipFill>
        <p:spPr bwMode="auto">
          <a:xfrm>
            <a:off x="1165280" y="2635203"/>
            <a:ext cx="742955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636869"/>
              </p:ext>
            </p:extLst>
          </p:nvPr>
        </p:nvGraphicFramePr>
        <p:xfrm>
          <a:off x="3491881" y="301497"/>
          <a:ext cx="2304255" cy="218122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3576"/>
                <a:gridCol w="389690"/>
                <a:gridCol w="372747"/>
                <a:gridCol w="338861"/>
                <a:gridCol w="406634"/>
                <a:gridCol w="372747"/>
              </a:tblGrid>
              <a:tr h="423878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2800" b="1" i="0" u="none" strike="noStrike" dirty="0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9</a:t>
                      </a:r>
                      <a:endParaRPr lang="ru-RU" sz="2800" b="1" i="0" u="none" strike="noStrike" dirty="0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6</a:t>
                      </a:r>
                      <a:endParaRPr lang="ru-RU" sz="2800" b="1" i="0" u="none" strike="noStrike" dirty="0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6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423878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2800" b="1" i="0" u="none" strike="noStrike" dirty="0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х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3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0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8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423878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7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7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…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…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423878"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2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…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…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…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ru-RU" sz="2800" b="1" i="0" u="none" strike="noStrike" dirty="0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423878"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2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9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7</a:t>
                      </a:r>
                      <a:endParaRPr lang="ru-RU" sz="2800" b="1" i="0" u="none" strike="noStrike" dirty="0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…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…</a:t>
                      </a:r>
                      <a:endParaRPr lang="ru-RU" sz="2800" b="1" i="0" u="none" strike="noStrike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ln>
                            <a:solidFill>
                              <a:srgbClr val="00B050"/>
                            </a:solidFill>
                          </a:ln>
                          <a:solidFill>
                            <a:srgbClr val="00B050"/>
                          </a:solidFill>
                          <a:effectLst/>
                        </a:rPr>
                        <a:t>…</a:t>
                      </a:r>
                      <a:endParaRPr lang="ru-RU" sz="2800" b="1" i="0" u="none" strike="noStrike" dirty="0">
                        <a:ln>
                          <a:solidFill>
                            <a:srgbClr val="00B050"/>
                          </a:solidFill>
                        </a:ln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874547"/>
              </p:ext>
            </p:extLst>
          </p:nvPr>
        </p:nvGraphicFramePr>
        <p:xfrm>
          <a:off x="3383868" y="4437112"/>
          <a:ext cx="2376263" cy="218122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36812"/>
                <a:gridCol w="401868"/>
                <a:gridCol w="384396"/>
                <a:gridCol w="349450"/>
                <a:gridCol w="419341"/>
                <a:gridCol w="384396"/>
              </a:tblGrid>
              <a:tr h="417647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 dirty="0">
                          <a:effectLst/>
                        </a:rPr>
                        <a:t> 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>
                          <a:effectLst/>
                        </a:rPr>
                        <a:t> 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>
                          <a:effectLst/>
                        </a:rPr>
                        <a:t> 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u="none" strike="noStrike">
                          <a:effectLst/>
                        </a:rPr>
                        <a:t>9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u="none" strike="noStrike">
                          <a:effectLst/>
                        </a:rPr>
                        <a:t>6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u="none" strike="noStrike" dirty="0">
                          <a:effectLst/>
                        </a:rPr>
                        <a:t>6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17647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>
                          <a:effectLst/>
                        </a:rPr>
                        <a:t> 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>
                          <a:effectLst/>
                        </a:rPr>
                        <a:t> 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>
                          <a:effectLst/>
                        </a:rPr>
                        <a:t>х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u="none" strike="noStrike">
                          <a:effectLst/>
                        </a:rPr>
                        <a:t>3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u="none" strike="noStrike">
                          <a:effectLst/>
                        </a:rPr>
                        <a:t>0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u="none" strike="noStrike" dirty="0">
                          <a:effectLst/>
                        </a:rPr>
                        <a:t>8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17647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>
                          <a:effectLst/>
                        </a:rPr>
                        <a:t> 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>
                          <a:effectLst/>
                        </a:rPr>
                        <a:t> 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u="none" strike="noStrike">
                          <a:effectLst/>
                        </a:rPr>
                        <a:t>7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u="none" strike="noStrike">
                          <a:effectLst/>
                        </a:rPr>
                        <a:t>7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ru-RU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ru-RU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17647"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u="none" strike="noStrike">
                          <a:effectLst/>
                        </a:rPr>
                        <a:t>2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ru-RU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9</a:t>
                      </a:r>
                      <a:endParaRPr lang="ru-RU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ru-RU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u="none" strike="noStrike">
                          <a:effectLst/>
                        </a:rPr>
                        <a:t> 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17647"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u="none" strike="noStrike">
                          <a:effectLst/>
                        </a:rPr>
                        <a:t>2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u="none" strike="noStrike">
                          <a:effectLst/>
                        </a:rPr>
                        <a:t>9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u="none" strike="noStrike">
                          <a:effectLst/>
                        </a:rPr>
                        <a:t>7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ru-RU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ru-RU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ru-RU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8" name="Picture 2" descr="C:\Users\RockStaRrr\Desktop\Безымянный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>
            <a:off x="27216" y="548680"/>
            <a:ext cx="1988894" cy="309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68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77855E-6 L -2.5E-6 0.597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857496"/>
            <a:ext cx="9144000" cy="400050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5" name="Блок-схема: память с прямым доступом 4"/>
          <p:cNvSpPr/>
          <p:nvPr/>
        </p:nvSpPr>
        <p:spPr>
          <a:xfrm rot="16200000">
            <a:off x="4209680" y="-645816"/>
            <a:ext cx="1296144" cy="7429552"/>
          </a:xfrm>
          <a:prstGeom prst="flowChartMagneticDrum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8037" t="30936" r="10934" b="45388"/>
          <a:stretch>
            <a:fillRect/>
          </a:stretch>
        </p:blipFill>
        <p:spPr bwMode="auto">
          <a:xfrm>
            <a:off x="1165280" y="2635203"/>
            <a:ext cx="7429552" cy="10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061481"/>
              </p:ext>
            </p:extLst>
          </p:nvPr>
        </p:nvGraphicFramePr>
        <p:xfrm>
          <a:off x="3245370" y="4976"/>
          <a:ext cx="2653259" cy="298323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603994"/>
                <a:gridCol w="539280"/>
                <a:gridCol w="539280"/>
                <a:gridCol w="496138"/>
                <a:gridCol w="474567"/>
              </a:tblGrid>
              <a:tr h="475420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0" u="none" strike="noStrike" dirty="0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3200" b="0" i="0" u="none" strike="noStrike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6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7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…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 dirty="0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4</a:t>
                      </a:r>
                      <a:endParaRPr lang="ru-RU" sz="3200" b="0" i="0" u="none" strike="noStrike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75420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х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5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75420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5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0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75420"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6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7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0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4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0" u="none" strike="noStrike" dirty="0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3200" b="0" i="0" u="none" strike="noStrike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75420"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4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0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8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75420"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4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3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6</a:t>
                      </a:r>
                      <a:endParaRPr lang="ru-RU" sz="3200" b="0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 dirty="0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0</a:t>
                      </a:r>
                      <a:endParaRPr lang="ru-RU" sz="3200" b="0" i="0" u="none" strike="noStrike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348328"/>
              </p:ext>
            </p:extLst>
          </p:nvPr>
        </p:nvGraphicFramePr>
        <p:xfrm>
          <a:off x="2375756" y="3723899"/>
          <a:ext cx="4392487" cy="3134101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687092"/>
                <a:gridCol w="687092"/>
                <a:gridCol w="687092"/>
                <a:gridCol w="613476"/>
                <a:gridCol w="613476"/>
                <a:gridCol w="564399"/>
                <a:gridCol w="539860"/>
              </a:tblGrid>
              <a:tr h="648076">
                <a:tc>
                  <a:txBody>
                    <a:bodyPr/>
                    <a:lstStyle/>
                    <a:p>
                      <a:pPr algn="l" fontAlgn="b"/>
                      <a:endParaRPr lang="ru-RU" sz="3200" b="1" i="0" u="none" strike="noStrike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3200" b="1" i="0" u="none" strike="noStrike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 dirty="0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b="1" u="none" strike="noStrike" dirty="0" smtClean="0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  0</a:t>
                      </a:r>
                      <a:endParaRPr lang="ru-RU" sz="3600" b="1" i="0" u="none" strike="noStrike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0343">
                <a:tc>
                  <a:txBody>
                    <a:bodyPr/>
                    <a:lstStyle/>
                    <a:p>
                      <a:pPr algn="l" fontAlgn="b"/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х</a:t>
                      </a:r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 dirty="0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3200" b="1" u="none" strike="noStrike" dirty="0" smtClean="0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ru-RU" sz="3200" b="1" i="0" u="none" strike="noStrike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 dirty="0" smtClean="0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ru-RU" sz="3200" b="1" u="none" strike="noStrike" dirty="0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0343">
                <a:tc>
                  <a:txBody>
                    <a:bodyPr/>
                    <a:lstStyle/>
                    <a:p>
                      <a:pPr algn="l" fontAlgn="b"/>
                      <a:endParaRPr lang="ru-RU" sz="3200" b="1" i="0" u="none" strike="noStrike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3200" b="1" i="0" u="none" strike="noStrike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 dirty="0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3200" b="1" u="none" strike="noStrike" dirty="0" smtClean="0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ru-RU" sz="3200" b="1" i="0" u="none" strike="noStrike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 dirty="0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3200" b="1" u="none" strike="noStrike" dirty="0" smtClean="0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ru-RU" sz="3200" b="1" i="0" u="none" strike="noStrike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0343">
                <a:tc>
                  <a:txBody>
                    <a:bodyPr/>
                    <a:lstStyle/>
                    <a:p>
                      <a:pPr algn="r" fontAlgn="b"/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 dirty="0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0343"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i="0" u="none" strike="noStrike" dirty="0" smtClean="0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3200" b="1" i="0" u="none" strike="noStrike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i="0" u="none" strike="noStrike" dirty="0" smtClean="0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ru-RU" sz="3200" b="1" i="0" u="none" strike="noStrike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0343">
                <a:tc>
                  <a:txBody>
                    <a:bodyPr/>
                    <a:lstStyle/>
                    <a:p>
                      <a:pPr algn="r" fontAlgn="b"/>
                      <a:endParaRPr lang="ru-RU" sz="3200" b="1" i="0" u="none" strike="noStrike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3200" b="1" i="0" u="none" strike="noStrike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3200" b="1" i="0" u="none" strike="noStrike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 dirty="0">
                          <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3200" b="1" i="0" u="none" strike="noStrike" dirty="0">
                        <a:ln>
                          <a:solidFill>
                            <a:schemeClr val="accent1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13" name="Picture 2" descr="C:\Users\RockStaRrr\Desktop\Безымянный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>
            <a:off x="148529" y="1052736"/>
            <a:ext cx="1988894" cy="309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802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12067E-6 L -0.00781 0.575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287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857496"/>
            <a:ext cx="9144000" cy="4000504"/>
          </a:xfrm>
          <a:prstGeom prst="rect">
            <a:avLst/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5" name="Блок-схема: память с прямым доступом 4"/>
          <p:cNvSpPr/>
          <p:nvPr/>
        </p:nvSpPr>
        <p:spPr>
          <a:xfrm rot="16200000">
            <a:off x="4209680" y="-645816"/>
            <a:ext cx="1296144" cy="7429552"/>
          </a:xfrm>
          <a:prstGeom prst="flowChartMagneticDrum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8037" t="30936" r="10934" b="45388"/>
          <a:stretch>
            <a:fillRect/>
          </a:stretch>
        </p:blipFill>
        <p:spPr bwMode="auto">
          <a:xfrm>
            <a:off x="1165280" y="2635203"/>
            <a:ext cx="7429552" cy="10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62749"/>
              </p:ext>
            </p:extLst>
          </p:nvPr>
        </p:nvGraphicFramePr>
        <p:xfrm>
          <a:off x="3561608" y="125265"/>
          <a:ext cx="2592288" cy="258387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44117"/>
                <a:gridCol w="386188"/>
                <a:gridCol w="463425"/>
                <a:gridCol w="405497"/>
                <a:gridCol w="444117"/>
                <a:gridCol w="448944"/>
              </a:tblGrid>
              <a:tr h="595059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4324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х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94088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94088"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94088"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754518"/>
              </p:ext>
            </p:extLst>
          </p:nvPr>
        </p:nvGraphicFramePr>
        <p:xfrm>
          <a:off x="3561608" y="3861048"/>
          <a:ext cx="2592288" cy="258387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44117"/>
                <a:gridCol w="386188"/>
                <a:gridCol w="463425"/>
                <a:gridCol w="405497"/>
                <a:gridCol w="444117"/>
                <a:gridCol w="448944"/>
              </a:tblGrid>
              <a:tr h="595059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</a:rPr>
                        <a:t> </a:t>
                      </a:r>
                      <a:r>
                        <a:rPr lang="ru-RU" sz="3200" b="1" u="none" strike="noStrike" dirty="0" smtClean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</a:rPr>
                        <a:t>0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FF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4324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х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</a:rPr>
                        <a:t> </a:t>
                      </a:r>
                      <a:r>
                        <a:rPr lang="ru-RU" sz="3200" b="1" u="none" strike="noStrike" dirty="0" smtClean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</a:rPr>
                        <a:t>1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FF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</a:rPr>
                        <a:t> </a:t>
                      </a:r>
                      <a:r>
                        <a:rPr lang="ru-RU" sz="3200" b="1" u="none" strike="noStrike" dirty="0" smtClean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</a:rPr>
                        <a:t>0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FF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94088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94088"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94088"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1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3200" b="1" u="none" strike="noStrike" dirty="0" smtClean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FF00"/>
                          </a:solidFill>
                          <a:effectLst/>
                        </a:rPr>
                        <a:t>4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FF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3200" b="1" i="0" u="none" strike="noStrike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 dirty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3200" b="1" i="0" u="none" strike="noStrike" dirty="0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8" name="Picture 2" descr="C:\Users\RockStaRrr\Desktop\Безымянный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>
            <a:off x="395536" y="1308352"/>
            <a:ext cx="1988894" cy="309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432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4018E-6 L 0.00017 0.628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4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440" y="0"/>
            <a:ext cx="915578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олилиния 3"/>
          <p:cNvSpPr/>
          <p:nvPr/>
        </p:nvSpPr>
        <p:spPr>
          <a:xfrm>
            <a:off x="2339752" y="1988840"/>
            <a:ext cx="6804248" cy="4869160"/>
          </a:xfrm>
          <a:custGeom>
            <a:avLst/>
            <a:gdLst>
              <a:gd name="connsiteX0" fmla="*/ 103030 w 5344640"/>
              <a:gd name="connsiteY0" fmla="*/ 2195575 h 2561335"/>
              <a:gd name="connsiteX1" fmla="*/ 103030 w 5344640"/>
              <a:gd name="connsiteY1" fmla="*/ 1911095 h 2561335"/>
              <a:gd name="connsiteX2" fmla="*/ 143670 w 5344640"/>
              <a:gd name="connsiteY2" fmla="*/ 1321815 h 2561335"/>
              <a:gd name="connsiteX3" fmla="*/ 489110 w 5344640"/>
              <a:gd name="connsiteY3" fmla="*/ 895095 h 2561335"/>
              <a:gd name="connsiteX4" fmla="*/ 712630 w 5344640"/>
              <a:gd name="connsiteY4" fmla="*/ 874775 h 2561335"/>
              <a:gd name="connsiteX5" fmla="*/ 915830 w 5344640"/>
              <a:gd name="connsiteY5" fmla="*/ 935735 h 2561335"/>
              <a:gd name="connsiteX6" fmla="*/ 1240950 w 5344640"/>
              <a:gd name="connsiteY6" fmla="*/ 834135 h 2561335"/>
              <a:gd name="connsiteX7" fmla="*/ 1423830 w 5344640"/>
              <a:gd name="connsiteY7" fmla="*/ 529335 h 2561335"/>
              <a:gd name="connsiteX8" fmla="*/ 1586390 w 5344640"/>
              <a:gd name="connsiteY8" fmla="*/ 427735 h 2561335"/>
              <a:gd name="connsiteX9" fmla="*/ 1911510 w 5344640"/>
              <a:gd name="connsiteY9" fmla="*/ 305815 h 2561335"/>
              <a:gd name="connsiteX10" fmla="*/ 2297590 w 5344640"/>
              <a:gd name="connsiteY10" fmla="*/ 285495 h 2561335"/>
              <a:gd name="connsiteX11" fmla="*/ 2582070 w 5344640"/>
              <a:gd name="connsiteY11" fmla="*/ 285495 h 2561335"/>
              <a:gd name="connsiteX12" fmla="*/ 2886870 w 5344640"/>
              <a:gd name="connsiteY12" fmla="*/ 366775 h 2561335"/>
              <a:gd name="connsiteX13" fmla="*/ 3069750 w 5344640"/>
              <a:gd name="connsiteY13" fmla="*/ 366775 h 2561335"/>
              <a:gd name="connsiteX14" fmla="*/ 3374550 w 5344640"/>
              <a:gd name="connsiteY14" fmla="*/ 122935 h 2561335"/>
              <a:gd name="connsiteX15" fmla="*/ 3821590 w 5344640"/>
              <a:gd name="connsiteY15" fmla="*/ 1015 h 2561335"/>
              <a:gd name="connsiteX16" fmla="*/ 4004470 w 5344640"/>
              <a:gd name="connsiteY16" fmla="*/ 82295 h 2561335"/>
              <a:gd name="connsiteX17" fmla="*/ 4431190 w 5344640"/>
              <a:gd name="connsiteY17" fmla="*/ 366775 h 2561335"/>
              <a:gd name="connsiteX18" fmla="*/ 4756310 w 5344640"/>
              <a:gd name="connsiteY18" fmla="*/ 529335 h 2561335"/>
              <a:gd name="connsiteX19" fmla="*/ 4878230 w 5344640"/>
              <a:gd name="connsiteY19" fmla="*/ 630935 h 2561335"/>
              <a:gd name="connsiteX20" fmla="*/ 5101750 w 5344640"/>
              <a:gd name="connsiteY20" fmla="*/ 956055 h 2561335"/>
              <a:gd name="connsiteX21" fmla="*/ 5243990 w 5344640"/>
              <a:gd name="connsiteY21" fmla="*/ 1443735 h 2561335"/>
              <a:gd name="connsiteX22" fmla="*/ 5284630 w 5344640"/>
              <a:gd name="connsiteY22" fmla="*/ 1748535 h 2561335"/>
              <a:gd name="connsiteX23" fmla="*/ 5284630 w 5344640"/>
              <a:gd name="connsiteY23" fmla="*/ 2093975 h 2561335"/>
              <a:gd name="connsiteX24" fmla="*/ 5223670 w 5344640"/>
              <a:gd name="connsiteY24" fmla="*/ 2236215 h 2561335"/>
              <a:gd name="connsiteX25" fmla="*/ 3862230 w 5344640"/>
              <a:gd name="connsiteY25" fmla="*/ 2561335 h 2561335"/>
              <a:gd name="connsiteX26" fmla="*/ 2907190 w 5344640"/>
              <a:gd name="connsiteY26" fmla="*/ 2459735 h 2561335"/>
              <a:gd name="connsiteX27" fmla="*/ 2378870 w 5344640"/>
              <a:gd name="connsiteY27" fmla="*/ 2398775 h 2561335"/>
              <a:gd name="connsiteX28" fmla="*/ 1952150 w 5344640"/>
              <a:gd name="connsiteY28" fmla="*/ 2398775 h 2561335"/>
              <a:gd name="connsiteX29" fmla="*/ 1444150 w 5344640"/>
              <a:gd name="connsiteY29" fmla="*/ 2500375 h 2561335"/>
              <a:gd name="connsiteX30" fmla="*/ 631350 w 5344640"/>
              <a:gd name="connsiteY30" fmla="*/ 2297175 h 2561335"/>
              <a:gd name="connsiteX31" fmla="*/ 143670 w 5344640"/>
              <a:gd name="connsiteY31" fmla="*/ 2154935 h 2561335"/>
              <a:gd name="connsiteX32" fmla="*/ 1430 w 5344640"/>
              <a:gd name="connsiteY32" fmla="*/ 2073655 h 2561335"/>
              <a:gd name="connsiteX33" fmla="*/ 82710 w 5344640"/>
              <a:gd name="connsiteY33" fmla="*/ 1870455 h 2561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344640" h="2561335">
                <a:moveTo>
                  <a:pt x="103030" y="2195575"/>
                </a:moveTo>
                <a:cubicBezTo>
                  <a:pt x="99643" y="2126148"/>
                  <a:pt x="96257" y="2056722"/>
                  <a:pt x="103030" y="1911095"/>
                </a:cubicBezTo>
                <a:cubicBezTo>
                  <a:pt x="109803" y="1765468"/>
                  <a:pt x="79323" y="1491148"/>
                  <a:pt x="143670" y="1321815"/>
                </a:cubicBezTo>
                <a:cubicBezTo>
                  <a:pt x="208017" y="1152482"/>
                  <a:pt x="394283" y="969602"/>
                  <a:pt x="489110" y="895095"/>
                </a:cubicBezTo>
                <a:cubicBezTo>
                  <a:pt x="583937" y="820588"/>
                  <a:pt x="641510" y="868002"/>
                  <a:pt x="712630" y="874775"/>
                </a:cubicBezTo>
                <a:cubicBezTo>
                  <a:pt x="783750" y="881548"/>
                  <a:pt x="827777" y="942508"/>
                  <a:pt x="915830" y="935735"/>
                </a:cubicBezTo>
                <a:cubicBezTo>
                  <a:pt x="1003883" y="928962"/>
                  <a:pt x="1156283" y="901868"/>
                  <a:pt x="1240950" y="834135"/>
                </a:cubicBezTo>
                <a:cubicBezTo>
                  <a:pt x="1325617" y="766402"/>
                  <a:pt x="1366257" y="597068"/>
                  <a:pt x="1423830" y="529335"/>
                </a:cubicBezTo>
                <a:cubicBezTo>
                  <a:pt x="1481403" y="461602"/>
                  <a:pt x="1505110" y="464988"/>
                  <a:pt x="1586390" y="427735"/>
                </a:cubicBezTo>
                <a:cubicBezTo>
                  <a:pt x="1667670" y="390482"/>
                  <a:pt x="1792977" y="329522"/>
                  <a:pt x="1911510" y="305815"/>
                </a:cubicBezTo>
                <a:cubicBezTo>
                  <a:pt x="2030043" y="282108"/>
                  <a:pt x="2185830" y="288882"/>
                  <a:pt x="2297590" y="285495"/>
                </a:cubicBezTo>
                <a:cubicBezTo>
                  <a:pt x="2409350" y="282108"/>
                  <a:pt x="2483857" y="271948"/>
                  <a:pt x="2582070" y="285495"/>
                </a:cubicBezTo>
                <a:cubicBezTo>
                  <a:pt x="2680283" y="299042"/>
                  <a:pt x="2805590" y="353228"/>
                  <a:pt x="2886870" y="366775"/>
                </a:cubicBezTo>
                <a:cubicBezTo>
                  <a:pt x="2968150" y="380322"/>
                  <a:pt x="2988470" y="407415"/>
                  <a:pt x="3069750" y="366775"/>
                </a:cubicBezTo>
                <a:cubicBezTo>
                  <a:pt x="3151030" y="326135"/>
                  <a:pt x="3249243" y="183895"/>
                  <a:pt x="3374550" y="122935"/>
                </a:cubicBezTo>
                <a:cubicBezTo>
                  <a:pt x="3499857" y="61975"/>
                  <a:pt x="3716603" y="7788"/>
                  <a:pt x="3821590" y="1015"/>
                </a:cubicBezTo>
                <a:cubicBezTo>
                  <a:pt x="3926577" y="-5758"/>
                  <a:pt x="3902870" y="21335"/>
                  <a:pt x="4004470" y="82295"/>
                </a:cubicBezTo>
                <a:cubicBezTo>
                  <a:pt x="4106070" y="143255"/>
                  <a:pt x="4305883" y="292268"/>
                  <a:pt x="4431190" y="366775"/>
                </a:cubicBezTo>
                <a:cubicBezTo>
                  <a:pt x="4556497" y="441282"/>
                  <a:pt x="4681803" y="485308"/>
                  <a:pt x="4756310" y="529335"/>
                </a:cubicBezTo>
                <a:cubicBezTo>
                  <a:pt x="4830817" y="573362"/>
                  <a:pt x="4820657" y="559815"/>
                  <a:pt x="4878230" y="630935"/>
                </a:cubicBezTo>
                <a:cubicBezTo>
                  <a:pt x="4935803" y="702055"/>
                  <a:pt x="5040790" y="820588"/>
                  <a:pt x="5101750" y="956055"/>
                </a:cubicBezTo>
                <a:cubicBezTo>
                  <a:pt x="5162710" y="1091522"/>
                  <a:pt x="5213510" y="1311655"/>
                  <a:pt x="5243990" y="1443735"/>
                </a:cubicBezTo>
                <a:cubicBezTo>
                  <a:pt x="5274470" y="1575815"/>
                  <a:pt x="5277857" y="1640162"/>
                  <a:pt x="5284630" y="1748535"/>
                </a:cubicBezTo>
                <a:cubicBezTo>
                  <a:pt x="5291403" y="1856908"/>
                  <a:pt x="5294790" y="2012695"/>
                  <a:pt x="5284630" y="2093975"/>
                </a:cubicBezTo>
                <a:cubicBezTo>
                  <a:pt x="5274470" y="2175255"/>
                  <a:pt x="5460737" y="2158322"/>
                  <a:pt x="5223670" y="2236215"/>
                </a:cubicBezTo>
                <a:cubicBezTo>
                  <a:pt x="4986603" y="2314108"/>
                  <a:pt x="4248310" y="2524082"/>
                  <a:pt x="3862230" y="2561335"/>
                </a:cubicBezTo>
                <a:lnTo>
                  <a:pt x="2907190" y="2459735"/>
                </a:lnTo>
                <a:cubicBezTo>
                  <a:pt x="2659963" y="2432642"/>
                  <a:pt x="2538043" y="2408935"/>
                  <a:pt x="2378870" y="2398775"/>
                </a:cubicBezTo>
                <a:cubicBezTo>
                  <a:pt x="2219697" y="2388615"/>
                  <a:pt x="2107937" y="2381842"/>
                  <a:pt x="1952150" y="2398775"/>
                </a:cubicBezTo>
                <a:cubicBezTo>
                  <a:pt x="1796363" y="2415708"/>
                  <a:pt x="1664283" y="2517308"/>
                  <a:pt x="1444150" y="2500375"/>
                </a:cubicBezTo>
                <a:cubicBezTo>
                  <a:pt x="1224017" y="2483442"/>
                  <a:pt x="848097" y="2354748"/>
                  <a:pt x="631350" y="2297175"/>
                </a:cubicBezTo>
                <a:cubicBezTo>
                  <a:pt x="414603" y="2239602"/>
                  <a:pt x="248657" y="2192188"/>
                  <a:pt x="143670" y="2154935"/>
                </a:cubicBezTo>
                <a:cubicBezTo>
                  <a:pt x="38683" y="2117682"/>
                  <a:pt x="11590" y="2121068"/>
                  <a:pt x="1430" y="2073655"/>
                </a:cubicBezTo>
                <a:cubicBezTo>
                  <a:pt x="-8730" y="2026242"/>
                  <a:pt x="36990" y="1948348"/>
                  <a:pt x="82710" y="1870455"/>
                </a:cubicBezTo>
              </a:path>
            </a:pathLst>
          </a:custGeom>
          <a:blipFill>
            <a:blip r:embed="rId3"/>
            <a:tile tx="0" ty="0" sx="100000" sy="100000" flip="none" algn="tl"/>
          </a:blip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>
            <a:hlinkClick r:id="rId4" action="ppaction://hlinksldjump"/>
          </p:cNvPr>
          <p:cNvSpPr txBox="1"/>
          <p:nvPr/>
        </p:nvSpPr>
        <p:spPr>
          <a:xfrm>
            <a:off x="3895743" y="2636912"/>
            <a:ext cx="520206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ctr">
              <a:buAutoNum type="arabicPeriod"/>
            </a:pPr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По первой дорожке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 пойдёшь новых друзей приобретёшь.</a:t>
            </a:r>
            <a:endParaRPr lang="ru-RU" sz="3200" dirty="0">
              <a:solidFill>
                <a:schemeClr val="bg1"/>
              </a:solidFill>
              <a:latin typeface="Gabriola" pitchFamily="82" charset="0"/>
            </a:endParaRPr>
          </a:p>
        </p:txBody>
      </p:sp>
      <p:sp>
        <p:nvSpPr>
          <p:cNvPr id="14" name="TextBox 13">
            <a:hlinkClick r:id="rId5" action="ppaction://hlinksldjump"/>
          </p:cNvPr>
          <p:cNvSpPr txBox="1"/>
          <p:nvPr/>
        </p:nvSpPr>
        <p:spPr>
          <a:xfrm>
            <a:off x="2843808" y="3719860"/>
            <a:ext cx="6552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2. По второй  дорожке пойдёшь много интересного  найдёшь.</a:t>
            </a:r>
            <a:endParaRPr lang="ru-RU" sz="3200" dirty="0">
              <a:solidFill>
                <a:schemeClr val="bg1"/>
              </a:solidFill>
              <a:latin typeface="Gabriola" pitchFamily="82" charset="0"/>
            </a:endParaRPr>
          </a:p>
        </p:txBody>
      </p:sp>
      <p:sp>
        <p:nvSpPr>
          <p:cNvPr id="15" name="TextBox 14">
            <a:hlinkClick r:id="rId6" action="ppaction://hlinksldjump"/>
          </p:cNvPr>
          <p:cNvSpPr txBox="1"/>
          <p:nvPr/>
        </p:nvSpPr>
        <p:spPr>
          <a:xfrm>
            <a:off x="2989704" y="4653415"/>
            <a:ext cx="61542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3. По третьей  дорожке  пойдёшь  следы найдёшь.</a:t>
            </a:r>
            <a:endParaRPr lang="ru-RU" sz="3200" dirty="0">
              <a:solidFill>
                <a:schemeClr val="bg1"/>
              </a:solidFill>
              <a:latin typeface="Gabriola" pitchFamily="82" charset="0"/>
            </a:endParaRPr>
          </a:p>
        </p:txBody>
      </p:sp>
      <p:sp>
        <p:nvSpPr>
          <p:cNvPr id="16" name="TextBox 15">
            <a:hlinkClick r:id="rId7" action="ppaction://hlinksldjump"/>
          </p:cNvPr>
          <p:cNvSpPr txBox="1"/>
          <p:nvPr/>
        </p:nvSpPr>
        <p:spPr>
          <a:xfrm>
            <a:off x="3183147" y="5563737"/>
            <a:ext cx="59608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4.По четвертой дорожке  пойдёшь   друзьям поможешь.</a:t>
            </a:r>
            <a:endParaRPr lang="ru-RU" sz="3200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9" name="Picture 2" descr="C:\Users\RockStaRrr\Desktop\Безымянный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>
            <a:off x="895172" y="3298240"/>
            <a:ext cx="2145800" cy="3342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70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леды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52320" y="5714584"/>
            <a:ext cx="609600" cy="609600"/>
          </a:xfrm>
          <a:prstGeom prst="rect">
            <a:avLst/>
          </a:prstGeom>
        </p:spPr>
      </p:pic>
      <p:pic>
        <p:nvPicPr>
          <p:cNvPr id="4" name="Picture 2" descr="C:\Users\RockStaRrr\Desktop\Безымянный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>
            <a:off x="3707904" y="3356992"/>
            <a:ext cx="1988894" cy="309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356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16832"/>
            <a:ext cx="8229600" cy="201622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 сожалению ты ошибся.</a:t>
            </a:r>
            <a:b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Подумай!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006496" y="5667978"/>
            <a:ext cx="664448" cy="822180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RockStaRrr\Desktop\Безымянный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>
            <a:off x="3635896" y="3828709"/>
            <a:ext cx="1444580" cy="225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813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 чьи следы?</a:t>
            </a:r>
            <a:endParaRPr lang="ru-RU" dirty="0"/>
          </a:p>
        </p:txBody>
      </p:sp>
      <p:pic>
        <p:nvPicPr>
          <p:cNvPr id="4098" name="Picture 2" descr="C:\Users\RockStaRrr\Desktop\классно\images (2).jpg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18681">
            <a:off x="129161" y="1706506"/>
            <a:ext cx="2628900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RockStaRrr\Desktop\классно\images (3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404174"/>
            <a:ext cx="2290966" cy="17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RockStaRrr\Desktop\классно\images (5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317672"/>
            <a:ext cx="2124075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RockStaRrr\Desktop\классно\лось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879224" y="1553812"/>
            <a:ext cx="2845490" cy="2131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961" y="4371717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6283" y="4470072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098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 чьи следы?</a:t>
            </a:r>
            <a:endParaRPr lang="ru-RU" dirty="0"/>
          </a:p>
        </p:txBody>
      </p:sp>
      <p:pic>
        <p:nvPicPr>
          <p:cNvPr id="4099" name="Picture 3" descr="C:\Users\RockStaRrr\Desktop\классно\images (3)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425630"/>
            <a:ext cx="2290966" cy="17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RockStaRrr\Desktop\классно\images (5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132" y="4273699"/>
            <a:ext cx="2124075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49" y="1425630"/>
            <a:ext cx="2841042" cy="24030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 descr="C:\Users\RockStaRrr\Desktop\классно\лось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879224" y="1553812"/>
            <a:ext cx="2845490" cy="2131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779" y="4054685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43" y="4340349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281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 чьи следы?</a:t>
            </a:r>
            <a:endParaRPr lang="ru-RU" dirty="0"/>
          </a:p>
        </p:txBody>
      </p:sp>
      <p:pic>
        <p:nvPicPr>
          <p:cNvPr id="4101" name="Picture 5" descr="C:\Users\RockStaRrr\Desktop\классно\images (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089" y="4261883"/>
            <a:ext cx="2234172" cy="2264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89" y="1267396"/>
            <a:ext cx="3181572" cy="2691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/>
          <a:stretch/>
        </p:blipFill>
        <p:spPr bwMode="auto">
          <a:xfrm>
            <a:off x="3040479" y="1124535"/>
            <a:ext cx="3369776" cy="30052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 descr="C:\Users\RockStaRrr\Desktop\классно\лось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059125" y="1553812"/>
            <a:ext cx="2845490" cy="2131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961" y="4371717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581" y="4399781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007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 чьи следы?</a:t>
            </a:r>
            <a:endParaRPr lang="ru-RU" dirty="0"/>
          </a:p>
        </p:txBody>
      </p:sp>
      <p:pic>
        <p:nvPicPr>
          <p:cNvPr id="4101" name="Picture 5" descr="C:\Users\RockStaRrr\Desktop\классно\images (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752" y="4255760"/>
            <a:ext cx="2124075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89" y="1267396"/>
            <a:ext cx="3181572" cy="2691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/>
          <a:stretch/>
        </p:blipFill>
        <p:spPr bwMode="auto">
          <a:xfrm>
            <a:off x="2843808" y="1138093"/>
            <a:ext cx="3369776" cy="30052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5" r="8279"/>
          <a:stretch/>
        </p:blipFill>
        <p:spPr bwMode="auto">
          <a:xfrm>
            <a:off x="5909059" y="1267396"/>
            <a:ext cx="3234941" cy="290666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961" y="4371717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583" y="4371717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759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 чьи следы?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89" y="1267396"/>
            <a:ext cx="3181572" cy="2691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/>
          <a:stretch/>
        </p:blipFill>
        <p:spPr bwMode="auto">
          <a:xfrm>
            <a:off x="2843808" y="1138093"/>
            <a:ext cx="3369776" cy="30052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5" r="8279"/>
          <a:stretch/>
        </p:blipFill>
        <p:spPr bwMode="auto">
          <a:xfrm>
            <a:off x="5909059" y="1267396"/>
            <a:ext cx="3234941" cy="290666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C:\Users\RockStaRrr\Desktop\классно\images (8)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2" t="-3439" r="23591" b="-1"/>
          <a:stretch/>
        </p:blipFill>
        <p:spPr bwMode="auto">
          <a:xfrm>
            <a:off x="225661" y="3868862"/>
            <a:ext cx="3029652" cy="268394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961" y="4371717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041" y="4286907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025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 чьи следы?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89" y="1267396"/>
            <a:ext cx="3181572" cy="26910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/>
          <a:stretch/>
        </p:blipFill>
        <p:spPr bwMode="auto">
          <a:xfrm>
            <a:off x="2843808" y="1138093"/>
            <a:ext cx="3369776" cy="30052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5" r="8279"/>
          <a:stretch/>
        </p:blipFill>
        <p:spPr bwMode="auto">
          <a:xfrm>
            <a:off x="5909059" y="1267396"/>
            <a:ext cx="3234941" cy="290666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C:\Users\RockStaRrr\Desktop\классно\images (8)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2" t="-3439" r="23591" b="-1"/>
          <a:stretch/>
        </p:blipFill>
        <p:spPr bwMode="auto">
          <a:xfrm>
            <a:off x="225661" y="3868862"/>
            <a:ext cx="3029652" cy="268394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961" y="4039041"/>
            <a:ext cx="2501607" cy="267671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059" y="4453475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8821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 чьи следы?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1" y="1413079"/>
            <a:ext cx="2902777" cy="24552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/>
          <a:stretch/>
        </p:blipFill>
        <p:spPr bwMode="auto">
          <a:xfrm>
            <a:off x="2976518" y="1321587"/>
            <a:ext cx="2958271" cy="26382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5" r="8279"/>
          <a:stretch/>
        </p:blipFill>
        <p:spPr bwMode="auto">
          <a:xfrm>
            <a:off x="5952087" y="1303297"/>
            <a:ext cx="3030722" cy="2723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C:\Users\RockStaRrr\Desktop\классно\images (8)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2" t="-3439" r="23591" b="-1"/>
          <a:stretch/>
        </p:blipFill>
        <p:spPr bwMode="auto">
          <a:xfrm>
            <a:off x="225661" y="3868862"/>
            <a:ext cx="3029652" cy="26839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961" y="4039041"/>
            <a:ext cx="2501607" cy="26767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087" y="4166661"/>
            <a:ext cx="2507729" cy="23861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206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RockStaRrr\Desktop\Безымянный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>
            <a:off x="3021435" y="1170752"/>
            <a:ext cx="2753799" cy="4289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Аудио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07704" y="5486751"/>
            <a:ext cx="609600" cy="609600"/>
          </a:xfrm>
          <a:prstGeom prst="rect">
            <a:avLst/>
          </a:prstGeom>
        </p:spPr>
      </p:pic>
      <p:pic>
        <p:nvPicPr>
          <p:cNvPr id="8" name="Picture 13" descr="C:\Documents and Settings\Admin\Рабочий стол\blestiashka-19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15987" y="1212041"/>
            <a:ext cx="3187271" cy="4285406"/>
          </a:xfrm>
          <a:prstGeom prst="rect">
            <a:avLst/>
          </a:prstGeom>
          <a:noFill/>
        </p:spPr>
      </p:pic>
      <p:pic>
        <p:nvPicPr>
          <p:cNvPr id="9" name="Picture 8" descr="C:\Documents and Settings\Admin\Мои документы\картинки\Мульты\Прочие\mult44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16007" y="1227915"/>
            <a:ext cx="4498987" cy="4588966"/>
          </a:xfrm>
          <a:prstGeom prst="rect">
            <a:avLst/>
          </a:prstGeom>
          <a:noFill/>
        </p:spPr>
      </p:pic>
      <p:pic>
        <p:nvPicPr>
          <p:cNvPr id="10" name="Picture 3" descr="C:\Documents and Settings\Admin\Мои документы\картинки\Мульты\Вини-Пух\ррррррр (2)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21435" y="935742"/>
            <a:ext cx="3770841" cy="4525009"/>
          </a:xfrm>
          <a:prstGeom prst="rect">
            <a:avLst/>
          </a:prstGeom>
          <a:noFill/>
        </p:spPr>
      </p:pic>
      <p:pic>
        <p:nvPicPr>
          <p:cNvPr id="11" name="Picture 2" descr="C:\Documents and Settings\Admin\Мои документы\картинки\Животный мир\Медведи\Звери (29)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15987" y="752728"/>
            <a:ext cx="4822017" cy="5539340"/>
          </a:xfrm>
          <a:prstGeom prst="rect">
            <a:avLst/>
          </a:prstGeom>
          <a:noFill/>
        </p:spPr>
      </p:pic>
      <p:pic>
        <p:nvPicPr>
          <p:cNvPr id="12" name="Picture 20" descr="C:\Documents and Settings\Admin\Рабочий стол\65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535064" y="419709"/>
            <a:ext cx="4167805" cy="5557073"/>
          </a:xfrm>
          <a:prstGeom prst="rect">
            <a:avLst/>
          </a:prstGeom>
          <a:noFill/>
        </p:spPr>
      </p:pic>
      <p:pic>
        <p:nvPicPr>
          <p:cNvPr id="13" name="Picture 15" descr="C:\Documents and Settings\Admin\Рабочий стол\blestiashka-100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369897" y="1175971"/>
            <a:ext cx="5314195" cy="5142770"/>
          </a:xfrm>
          <a:prstGeom prst="rect">
            <a:avLst/>
          </a:prstGeom>
          <a:noFill/>
        </p:spPr>
      </p:pic>
      <p:pic>
        <p:nvPicPr>
          <p:cNvPr id="14" name="Picture 11" descr="C:\Documents and Settings\Admin\Рабочий стол\blestiashka-277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2615987" y="840072"/>
            <a:ext cx="4320480" cy="52869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47924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861 -0.00439 L -0.21458 0.09455 L -0.18229 -0.00439 L -0.14809 0.09455 L -0.11406 -0.00439 L -0.08212 0.09455 L -0.04791 -0.00439 L -0.01562 0.09455 L 0.01858 -0.00439 L 0.05261 0.09455 L 0.0849 -0.00439 L 0.1191 0.09455 L 0.15104 -0.00439 L 0.1849 0.09455 L 0.21927 -0.00439 L 0.25157 0.09455 L 0.28577 -0.00439 " pathEditMode="relative" rAng="0" ptsTypes="FFFFFFFFFFFFFFFFF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19" y="49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0"/>
                            </p:stCondLst>
                            <p:childTnLst>
                              <p:par>
                                <p:cTn id="2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45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0"/>
                            </p:stCondLst>
                            <p:childTnLst>
                              <p:par>
                                <p:cTn id="42" presetID="45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000"/>
                            </p:stCondLst>
                            <p:childTnLst>
                              <p:par>
                                <p:cTn id="51" presetID="1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20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000"/>
                            </p:stCondLst>
                            <p:childTnLst>
                              <p:par>
                                <p:cTn id="61" presetID="1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200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440" y="0"/>
            <a:ext cx="915578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олилиния 3"/>
          <p:cNvSpPr/>
          <p:nvPr/>
        </p:nvSpPr>
        <p:spPr>
          <a:xfrm>
            <a:off x="2339752" y="1988840"/>
            <a:ext cx="6804248" cy="4869160"/>
          </a:xfrm>
          <a:custGeom>
            <a:avLst/>
            <a:gdLst>
              <a:gd name="connsiteX0" fmla="*/ 103030 w 5344640"/>
              <a:gd name="connsiteY0" fmla="*/ 2195575 h 2561335"/>
              <a:gd name="connsiteX1" fmla="*/ 103030 w 5344640"/>
              <a:gd name="connsiteY1" fmla="*/ 1911095 h 2561335"/>
              <a:gd name="connsiteX2" fmla="*/ 143670 w 5344640"/>
              <a:gd name="connsiteY2" fmla="*/ 1321815 h 2561335"/>
              <a:gd name="connsiteX3" fmla="*/ 489110 w 5344640"/>
              <a:gd name="connsiteY3" fmla="*/ 895095 h 2561335"/>
              <a:gd name="connsiteX4" fmla="*/ 712630 w 5344640"/>
              <a:gd name="connsiteY4" fmla="*/ 874775 h 2561335"/>
              <a:gd name="connsiteX5" fmla="*/ 915830 w 5344640"/>
              <a:gd name="connsiteY5" fmla="*/ 935735 h 2561335"/>
              <a:gd name="connsiteX6" fmla="*/ 1240950 w 5344640"/>
              <a:gd name="connsiteY6" fmla="*/ 834135 h 2561335"/>
              <a:gd name="connsiteX7" fmla="*/ 1423830 w 5344640"/>
              <a:gd name="connsiteY7" fmla="*/ 529335 h 2561335"/>
              <a:gd name="connsiteX8" fmla="*/ 1586390 w 5344640"/>
              <a:gd name="connsiteY8" fmla="*/ 427735 h 2561335"/>
              <a:gd name="connsiteX9" fmla="*/ 1911510 w 5344640"/>
              <a:gd name="connsiteY9" fmla="*/ 305815 h 2561335"/>
              <a:gd name="connsiteX10" fmla="*/ 2297590 w 5344640"/>
              <a:gd name="connsiteY10" fmla="*/ 285495 h 2561335"/>
              <a:gd name="connsiteX11" fmla="*/ 2582070 w 5344640"/>
              <a:gd name="connsiteY11" fmla="*/ 285495 h 2561335"/>
              <a:gd name="connsiteX12" fmla="*/ 2886870 w 5344640"/>
              <a:gd name="connsiteY12" fmla="*/ 366775 h 2561335"/>
              <a:gd name="connsiteX13" fmla="*/ 3069750 w 5344640"/>
              <a:gd name="connsiteY13" fmla="*/ 366775 h 2561335"/>
              <a:gd name="connsiteX14" fmla="*/ 3374550 w 5344640"/>
              <a:gd name="connsiteY14" fmla="*/ 122935 h 2561335"/>
              <a:gd name="connsiteX15" fmla="*/ 3821590 w 5344640"/>
              <a:gd name="connsiteY15" fmla="*/ 1015 h 2561335"/>
              <a:gd name="connsiteX16" fmla="*/ 4004470 w 5344640"/>
              <a:gd name="connsiteY16" fmla="*/ 82295 h 2561335"/>
              <a:gd name="connsiteX17" fmla="*/ 4431190 w 5344640"/>
              <a:gd name="connsiteY17" fmla="*/ 366775 h 2561335"/>
              <a:gd name="connsiteX18" fmla="*/ 4756310 w 5344640"/>
              <a:gd name="connsiteY18" fmla="*/ 529335 h 2561335"/>
              <a:gd name="connsiteX19" fmla="*/ 4878230 w 5344640"/>
              <a:gd name="connsiteY19" fmla="*/ 630935 h 2561335"/>
              <a:gd name="connsiteX20" fmla="*/ 5101750 w 5344640"/>
              <a:gd name="connsiteY20" fmla="*/ 956055 h 2561335"/>
              <a:gd name="connsiteX21" fmla="*/ 5243990 w 5344640"/>
              <a:gd name="connsiteY21" fmla="*/ 1443735 h 2561335"/>
              <a:gd name="connsiteX22" fmla="*/ 5284630 w 5344640"/>
              <a:gd name="connsiteY22" fmla="*/ 1748535 h 2561335"/>
              <a:gd name="connsiteX23" fmla="*/ 5284630 w 5344640"/>
              <a:gd name="connsiteY23" fmla="*/ 2093975 h 2561335"/>
              <a:gd name="connsiteX24" fmla="*/ 5223670 w 5344640"/>
              <a:gd name="connsiteY24" fmla="*/ 2236215 h 2561335"/>
              <a:gd name="connsiteX25" fmla="*/ 3862230 w 5344640"/>
              <a:gd name="connsiteY25" fmla="*/ 2561335 h 2561335"/>
              <a:gd name="connsiteX26" fmla="*/ 2907190 w 5344640"/>
              <a:gd name="connsiteY26" fmla="*/ 2459735 h 2561335"/>
              <a:gd name="connsiteX27" fmla="*/ 2378870 w 5344640"/>
              <a:gd name="connsiteY27" fmla="*/ 2398775 h 2561335"/>
              <a:gd name="connsiteX28" fmla="*/ 1952150 w 5344640"/>
              <a:gd name="connsiteY28" fmla="*/ 2398775 h 2561335"/>
              <a:gd name="connsiteX29" fmla="*/ 1444150 w 5344640"/>
              <a:gd name="connsiteY29" fmla="*/ 2500375 h 2561335"/>
              <a:gd name="connsiteX30" fmla="*/ 631350 w 5344640"/>
              <a:gd name="connsiteY30" fmla="*/ 2297175 h 2561335"/>
              <a:gd name="connsiteX31" fmla="*/ 143670 w 5344640"/>
              <a:gd name="connsiteY31" fmla="*/ 2154935 h 2561335"/>
              <a:gd name="connsiteX32" fmla="*/ 1430 w 5344640"/>
              <a:gd name="connsiteY32" fmla="*/ 2073655 h 2561335"/>
              <a:gd name="connsiteX33" fmla="*/ 82710 w 5344640"/>
              <a:gd name="connsiteY33" fmla="*/ 1870455 h 2561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344640" h="2561335">
                <a:moveTo>
                  <a:pt x="103030" y="2195575"/>
                </a:moveTo>
                <a:cubicBezTo>
                  <a:pt x="99643" y="2126148"/>
                  <a:pt x="96257" y="2056722"/>
                  <a:pt x="103030" y="1911095"/>
                </a:cubicBezTo>
                <a:cubicBezTo>
                  <a:pt x="109803" y="1765468"/>
                  <a:pt x="79323" y="1491148"/>
                  <a:pt x="143670" y="1321815"/>
                </a:cubicBezTo>
                <a:cubicBezTo>
                  <a:pt x="208017" y="1152482"/>
                  <a:pt x="394283" y="969602"/>
                  <a:pt x="489110" y="895095"/>
                </a:cubicBezTo>
                <a:cubicBezTo>
                  <a:pt x="583937" y="820588"/>
                  <a:pt x="641510" y="868002"/>
                  <a:pt x="712630" y="874775"/>
                </a:cubicBezTo>
                <a:cubicBezTo>
                  <a:pt x="783750" y="881548"/>
                  <a:pt x="827777" y="942508"/>
                  <a:pt x="915830" y="935735"/>
                </a:cubicBezTo>
                <a:cubicBezTo>
                  <a:pt x="1003883" y="928962"/>
                  <a:pt x="1156283" y="901868"/>
                  <a:pt x="1240950" y="834135"/>
                </a:cubicBezTo>
                <a:cubicBezTo>
                  <a:pt x="1325617" y="766402"/>
                  <a:pt x="1366257" y="597068"/>
                  <a:pt x="1423830" y="529335"/>
                </a:cubicBezTo>
                <a:cubicBezTo>
                  <a:pt x="1481403" y="461602"/>
                  <a:pt x="1505110" y="464988"/>
                  <a:pt x="1586390" y="427735"/>
                </a:cubicBezTo>
                <a:cubicBezTo>
                  <a:pt x="1667670" y="390482"/>
                  <a:pt x="1792977" y="329522"/>
                  <a:pt x="1911510" y="305815"/>
                </a:cubicBezTo>
                <a:cubicBezTo>
                  <a:pt x="2030043" y="282108"/>
                  <a:pt x="2185830" y="288882"/>
                  <a:pt x="2297590" y="285495"/>
                </a:cubicBezTo>
                <a:cubicBezTo>
                  <a:pt x="2409350" y="282108"/>
                  <a:pt x="2483857" y="271948"/>
                  <a:pt x="2582070" y="285495"/>
                </a:cubicBezTo>
                <a:cubicBezTo>
                  <a:pt x="2680283" y="299042"/>
                  <a:pt x="2805590" y="353228"/>
                  <a:pt x="2886870" y="366775"/>
                </a:cubicBezTo>
                <a:cubicBezTo>
                  <a:pt x="2968150" y="380322"/>
                  <a:pt x="2988470" y="407415"/>
                  <a:pt x="3069750" y="366775"/>
                </a:cubicBezTo>
                <a:cubicBezTo>
                  <a:pt x="3151030" y="326135"/>
                  <a:pt x="3249243" y="183895"/>
                  <a:pt x="3374550" y="122935"/>
                </a:cubicBezTo>
                <a:cubicBezTo>
                  <a:pt x="3499857" y="61975"/>
                  <a:pt x="3716603" y="7788"/>
                  <a:pt x="3821590" y="1015"/>
                </a:cubicBezTo>
                <a:cubicBezTo>
                  <a:pt x="3926577" y="-5758"/>
                  <a:pt x="3902870" y="21335"/>
                  <a:pt x="4004470" y="82295"/>
                </a:cubicBezTo>
                <a:cubicBezTo>
                  <a:pt x="4106070" y="143255"/>
                  <a:pt x="4305883" y="292268"/>
                  <a:pt x="4431190" y="366775"/>
                </a:cubicBezTo>
                <a:cubicBezTo>
                  <a:pt x="4556497" y="441282"/>
                  <a:pt x="4681803" y="485308"/>
                  <a:pt x="4756310" y="529335"/>
                </a:cubicBezTo>
                <a:cubicBezTo>
                  <a:pt x="4830817" y="573362"/>
                  <a:pt x="4820657" y="559815"/>
                  <a:pt x="4878230" y="630935"/>
                </a:cubicBezTo>
                <a:cubicBezTo>
                  <a:pt x="4935803" y="702055"/>
                  <a:pt x="5040790" y="820588"/>
                  <a:pt x="5101750" y="956055"/>
                </a:cubicBezTo>
                <a:cubicBezTo>
                  <a:pt x="5162710" y="1091522"/>
                  <a:pt x="5213510" y="1311655"/>
                  <a:pt x="5243990" y="1443735"/>
                </a:cubicBezTo>
                <a:cubicBezTo>
                  <a:pt x="5274470" y="1575815"/>
                  <a:pt x="5277857" y="1640162"/>
                  <a:pt x="5284630" y="1748535"/>
                </a:cubicBezTo>
                <a:cubicBezTo>
                  <a:pt x="5291403" y="1856908"/>
                  <a:pt x="5294790" y="2012695"/>
                  <a:pt x="5284630" y="2093975"/>
                </a:cubicBezTo>
                <a:cubicBezTo>
                  <a:pt x="5274470" y="2175255"/>
                  <a:pt x="5460737" y="2158322"/>
                  <a:pt x="5223670" y="2236215"/>
                </a:cubicBezTo>
                <a:cubicBezTo>
                  <a:pt x="4986603" y="2314108"/>
                  <a:pt x="4248310" y="2524082"/>
                  <a:pt x="3862230" y="2561335"/>
                </a:cubicBezTo>
                <a:lnTo>
                  <a:pt x="2907190" y="2459735"/>
                </a:lnTo>
                <a:cubicBezTo>
                  <a:pt x="2659963" y="2432642"/>
                  <a:pt x="2538043" y="2408935"/>
                  <a:pt x="2378870" y="2398775"/>
                </a:cubicBezTo>
                <a:cubicBezTo>
                  <a:pt x="2219697" y="2388615"/>
                  <a:pt x="2107937" y="2381842"/>
                  <a:pt x="1952150" y="2398775"/>
                </a:cubicBezTo>
                <a:cubicBezTo>
                  <a:pt x="1796363" y="2415708"/>
                  <a:pt x="1664283" y="2517308"/>
                  <a:pt x="1444150" y="2500375"/>
                </a:cubicBezTo>
                <a:cubicBezTo>
                  <a:pt x="1224017" y="2483442"/>
                  <a:pt x="848097" y="2354748"/>
                  <a:pt x="631350" y="2297175"/>
                </a:cubicBezTo>
                <a:cubicBezTo>
                  <a:pt x="414603" y="2239602"/>
                  <a:pt x="248657" y="2192188"/>
                  <a:pt x="143670" y="2154935"/>
                </a:cubicBezTo>
                <a:cubicBezTo>
                  <a:pt x="38683" y="2117682"/>
                  <a:pt x="11590" y="2121068"/>
                  <a:pt x="1430" y="2073655"/>
                </a:cubicBezTo>
                <a:cubicBezTo>
                  <a:pt x="-8730" y="2026242"/>
                  <a:pt x="36990" y="1948348"/>
                  <a:pt x="82710" y="1870455"/>
                </a:cubicBezTo>
              </a:path>
            </a:pathLst>
          </a:custGeom>
          <a:blipFill>
            <a:blip r:embed="rId3"/>
            <a:tile tx="0" ty="0" sx="100000" sy="100000" flip="none" algn="tl"/>
          </a:blip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>
            <a:hlinkClick r:id="rId4" action="ppaction://hlinksldjump"/>
          </p:cNvPr>
          <p:cNvSpPr txBox="1"/>
          <p:nvPr/>
        </p:nvSpPr>
        <p:spPr>
          <a:xfrm>
            <a:off x="3895743" y="2636912"/>
            <a:ext cx="520206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ctr">
              <a:buAutoNum type="arabicPeriod"/>
            </a:pPr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По первой дорожке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 пойдёшь новых друзей приобретёшь.</a:t>
            </a:r>
            <a:endParaRPr lang="ru-RU" sz="3200" dirty="0">
              <a:solidFill>
                <a:schemeClr val="bg1"/>
              </a:solidFill>
              <a:latin typeface="Gabriola" pitchFamily="82" charset="0"/>
            </a:endParaRPr>
          </a:p>
        </p:txBody>
      </p:sp>
      <p:sp>
        <p:nvSpPr>
          <p:cNvPr id="14" name="TextBox 13">
            <a:hlinkClick r:id="rId5" action="ppaction://hlinksldjump"/>
          </p:cNvPr>
          <p:cNvSpPr txBox="1"/>
          <p:nvPr/>
        </p:nvSpPr>
        <p:spPr>
          <a:xfrm>
            <a:off x="2843808" y="3719860"/>
            <a:ext cx="6552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2. По второй  дорожке пойдёшь много интересного  найдёшь.</a:t>
            </a:r>
            <a:endParaRPr lang="ru-RU" sz="3200" dirty="0">
              <a:solidFill>
                <a:schemeClr val="bg1"/>
              </a:solidFill>
              <a:latin typeface="Gabriola" pitchFamily="82" charset="0"/>
            </a:endParaRPr>
          </a:p>
        </p:txBody>
      </p:sp>
      <p:sp>
        <p:nvSpPr>
          <p:cNvPr id="15" name="TextBox 14">
            <a:hlinkClick r:id="rId6" action="ppaction://hlinksldjump"/>
          </p:cNvPr>
          <p:cNvSpPr txBox="1"/>
          <p:nvPr/>
        </p:nvSpPr>
        <p:spPr>
          <a:xfrm>
            <a:off x="2989704" y="4653415"/>
            <a:ext cx="61542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3. По третьей  дорожке  пойдёшь  следы найдёшь.</a:t>
            </a:r>
            <a:endParaRPr lang="ru-RU" sz="3200" dirty="0">
              <a:solidFill>
                <a:schemeClr val="bg1"/>
              </a:solidFill>
              <a:latin typeface="Gabriola" pitchFamily="82" charset="0"/>
            </a:endParaRPr>
          </a:p>
        </p:txBody>
      </p:sp>
      <p:sp>
        <p:nvSpPr>
          <p:cNvPr id="16" name="TextBox 15">
            <a:hlinkClick r:id="rId7" action="ppaction://hlinksldjump"/>
          </p:cNvPr>
          <p:cNvSpPr txBox="1"/>
          <p:nvPr/>
        </p:nvSpPr>
        <p:spPr>
          <a:xfrm>
            <a:off x="3183147" y="5563737"/>
            <a:ext cx="59608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4.По четвертой дорожке  пойдёшь   друзьям поможешь.</a:t>
            </a:r>
            <a:endParaRPr lang="ru-RU" sz="3200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9" name="Picture 2" descr="C:\Users\RockStaRrr\Desktop\Безымянный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>
            <a:off x="895172" y="3298240"/>
            <a:ext cx="2145800" cy="3342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70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1" y="1413079"/>
            <a:ext cx="2902777" cy="24552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0"/>
          <a:stretch/>
        </p:blipFill>
        <p:spPr bwMode="auto">
          <a:xfrm>
            <a:off x="2976518" y="1321587"/>
            <a:ext cx="2958271" cy="26382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5" r="8279"/>
          <a:stretch/>
        </p:blipFill>
        <p:spPr bwMode="auto">
          <a:xfrm>
            <a:off x="5952087" y="1303297"/>
            <a:ext cx="3030722" cy="2723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C:\Users\RockStaRrr\Desktop\классно\images (8)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2" t="-3439" r="23591" b="-1"/>
          <a:stretch/>
        </p:blipFill>
        <p:spPr bwMode="auto">
          <a:xfrm>
            <a:off x="225661" y="3868862"/>
            <a:ext cx="3029652" cy="26839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961" y="4039041"/>
            <a:ext cx="2501607" cy="26767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087" y="4166661"/>
            <a:ext cx="2507729" cy="23861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Какое из эти животных самое больше?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205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200" y="28063"/>
            <a:ext cx="9173200" cy="690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59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904"/>
            <a:ext cx="9204536" cy="6889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648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8814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2" t="4358" r="1535" b="12651"/>
          <a:stretch/>
        </p:blipFill>
        <p:spPr bwMode="auto">
          <a:xfrm>
            <a:off x="-28600" y="18192"/>
            <a:ext cx="10011794" cy="6839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600" y="-31904"/>
            <a:ext cx="10011794" cy="6889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3" t="2382" r="977" b="14297"/>
          <a:stretch/>
        </p:blipFill>
        <p:spPr bwMode="auto">
          <a:xfrm>
            <a:off x="-28601" y="39152"/>
            <a:ext cx="10350037" cy="6818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3057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" y="-31904"/>
            <a:ext cx="10280796" cy="6889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28" y="18192"/>
            <a:ext cx="10372456" cy="6839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80" y="48664"/>
            <a:ext cx="10314618" cy="6980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601" y="-31904"/>
            <a:ext cx="10334339" cy="7128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601" y="-31904"/>
            <a:ext cx="10334339" cy="7061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642" y="0"/>
            <a:ext cx="10384380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птицы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9040641" y="60648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9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3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000"/>
                            </p:stCondLst>
                            <p:childTnLst>
                              <p:par>
                                <p:cTn id="43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6000"/>
                            </p:stCondLst>
                            <p:childTnLst>
                              <p:par>
                                <p:cTn id="59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4000"/>
                            </p:stCondLst>
                            <p:childTnLst>
                              <p:par>
                                <p:cTn id="6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60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2453" numSld="4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853188"/>
              </p:ext>
            </p:extLst>
          </p:nvPr>
        </p:nvGraphicFramePr>
        <p:xfrm>
          <a:off x="467544" y="332656"/>
          <a:ext cx="8424936" cy="6120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1070"/>
                <a:gridCol w="6153866"/>
              </a:tblGrid>
              <a:tr h="1454084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Название животного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Вес</a:t>
                      </a:r>
                      <a:r>
                        <a:rPr lang="ru-RU" sz="3200" baseline="0" dirty="0" smtClean="0"/>
                        <a:t> взрослого животного  </a:t>
                      </a:r>
                      <a:endParaRPr lang="ru-RU" sz="3200" dirty="0"/>
                    </a:p>
                  </a:txBody>
                  <a:tcPr/>
                </a:tc>
              </a:tr>
              <a:tr h="777766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Заяц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150х40=…граммов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777766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Бобр</a:t>
                      </a:r>
                      <a:endParaRPr lang="ru-RU" sz="4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dirty="0" smtClean="0"/>
                        <a:t>150х300=…граммов</a:t>
                      </a:r>
                      <a:endParaRPr lang="ru-RU" sz="4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777766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Медведь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dirty="0" smtClean="0"/>
                        <a:t>310х2000=…граммов</a:t>
                      </a:r>
                      <a:endParaRPr lang="ru-RU" sz="4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77766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Лось</a:t>
                      </a:r>
                      <a:endParaRPr lang="ru-RU" sz="40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dirty="0" smtClean="0"/>
                        <a:t>5200х130=…граммов</a:t>
                      </a:r>
                      <a:endParaRPr lang="ru-RU" sz="4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77766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зубр</a:t>
                      </a:r>
                      <a:endParaRPr lang="ru-RU" sz="40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dirty="0" smtClean="0"/>
                        <a:t>831х702+266638= …  г </a:t>
                      </a:r>
                      <a:endParaRPr lang="ru-RU" sz="4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777766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рысь</a:t>
                      </a:r>
                      <a:endParaRPr lang="ru-RU" sz="40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185х120+5800= …  г</a:t>
                      </a:r>
                      <a:endParaRPr lang="ru-RU" sz="40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967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021414"/>
              </p:ext>
            </p:extLst>
          </p:nvPr>
        </p:nvGraphicFramePr>
        <p:xfrm>
          <a:off x="467544" y="332656"/>
          <a:ext cx="8280920" cy="6120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66655"/>
                <a:gridCol w="5314265"/>
              </a:tblGrid>
              <a:tr h="1454084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Название животного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Вес</a:t>
                      </a:r>
                      <a:r>
                        <a:rPr lang="ru-RU" sz="4000" baseline="0" dirty="0" smtClean="0"/>
                        <a:t> взрослого животного  </a:t>
                      </a:r>
                      <a:endParaRPr lang="ru-RU" sz="4000" dirty="0"/>
                    </a:p>
                  </a:txBody>
                  <a:tcPr/>
                </a:tc>
              </a:tr>
              <a:tr h="777766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Заяц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777766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Бобр</a:t>
                      </a:r>
                      <a:endParaRPr lang="ru-RU" sz="4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4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777766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Медведь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4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77766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Лось</a:t>
                      </a:r>
                      <a:endParaRPr lang="ru-RU" sz="40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4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77766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зубр</a:t>
                      </a:r>
                      <a:endParaRPr lang="ru-RU" sz="40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4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777766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рысь</a:t>
                      </a:r>
                      <a:endParaRPr lang="ru-RU" sz="40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4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535680" y="1966000"/>
            <a:ext cx="29386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6000 граммов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38840" y="2612331"/>
            <a:ext cx="31726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dirty="0"/>
              <a:t>45000 граммов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44560" y="3330281"/>
            <a:ext cx="34067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dirty="0"/>
              <a:t>620000 граммов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44560" y="4221087"/>
            <a:ext cx="31726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dirty="0"/>
              <a:t>67600 граммов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60544" y="4917603"/>
            <a:ext cx="34067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dirty="0"/>
              <a:t>850000 граммов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661579" y="5805264"/>
            <a:ext cx="31726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dirty="0"/>
              <a:t>28000 граммов</a:t>
            </a:r>
          </a:p>
        </p:txBody>
      </p:sp>
    </p:spTree>
    <p:extLst>
      <p:ext uri="{BB962C8B-B14F-4D97-AF65-F5344CB8AC3E}">
        <p14:creationId xmlns:p14="http://schemas.microsoft.com/office/powerpoint/2010/main" val="37130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08368" y="1124744"/>
            <a:ext cx="7368088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1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Молодцы!</a:t>
            </a:r>
            <a:endParaRPr lang="ru-RU" sz="11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заповедник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69898" y="5589240"/>
            <a:ext cx="609600" cy="609600"/>
          </a:xfrm>
          <a:prstGeom prst="rect">
            <a:avLst/>
          </a:prstGeom>
        </p:spPr>
      </p:pic>
      <p:pic>
        <p:nvPicPr>
          <p:cNvPr id="8" name="Picture 2" descr="C:\Users\RockStaRrr\Desktop\Безымянный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>
            <a:off x="3707904" y="3356992"/>
            <a:ext cx="1988894" cy="309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900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51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i="1" dirty="0" smtClean="0"/>
              <a:t>С помощью таблицы дополни условие задачи.</a:t>
            </a:r>
            <a:endParaRPr lang="ru-RU" i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93016" y="26625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600" dirty="0" smtClean="0"/>
              <a:t> Для заповедника,  на корабль погрузили 132 бурых медведя,  весом по  ….    кг., 126 зубров  весом по …  кг. Сможет ли корабль перевезти всех животных в заповедник за один раз, если его грузоподъёмность ровна 200000 кг.?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84180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i="1" dirty="0" smtClean="0"/>
              <a:t>С помощью таблицы дополни условие задачи.</a:t>
            </a:r>
            <a:endParaRPr lang="ru-RU" i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93016" y="26625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600" dirty="0" smtClean="0"/>
              <a:t> Для заповедника,  на корабль погрузили 132 бурых медведя,  весом по  </a:t>
            </a:r>
            <a:r>
              <a:rPr lang="ru-RU" sz="3600" b="1" dirty="0" smtClean="0">
                <a:solidFill>
                  <a:srgbClr val="FF0000"/>
                </a:solidFill>
              </a:rPr>
              <a:t>620</a:t>
            </a:r>
            <a:r>
              <a:rPr lang="ru-RU" sz="3600" dirty="0" smtClean="0"/>
              <a:t>  кг., 126 зубров  весом по </a:t>
            </a:r>
            <a:r>
              <a:rPr lang="ru-RU" sz="3600" dirty="0" smtClean="0">
                <a:solidFill>
                  <a:srgbClr val="FF0000"/>
                </a:solidFill>
              </a:rPr>
              <a:t>850 </a:t>
            </a:r>
            <a:r>
              <a:rPr lang="ru-RU" sz="3600" dirty="0" smtClean="0"/>
              <a:t> кг. Сможет ли корабль перевезти всех животных в заповедник за один раз, если его грузоподъёмность ровна 200000 кг.?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862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5108" y="236445"/>
            <a:ext cx="887889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Выбери </a:t>
            </a:r>
            <a:r>
              <a:rPr lang="ru-RU" dirty="0" smtClean="0"/>
              <a:t>таблицу  </a:t>
            </a:r>
            <a:r>
              <a:rPr lang="ru-RU" dirty="0" smtClean="0"/>
              <a:t>соответствующую  </a:t>
            </a:r>
            <a:r>
              <a:rPr lang="ru-RU" dirty="0" smtClean="0"/>
              <a:t> </a:t>
            </a:r>
            <a:r>
              <a:rPr lang="ru-RU" dirty="0" smtClean="0"/>
              <a:t>задаче</a:t>
            </a:r>
            <a:endParaRPr lang="ru-RU" dirty="0"/>
          </a:p>
        </p:txBody>
      </p:sp>
      <p:pic>
        <p:nvPicPr>
          <p:cNvPr id="62" name="Picture 3" descr="Save003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lum bright="-12000" contrast="6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8" t="30975" r="42885" b="40942"/>
          <a:stretch>
            <a:fillRect/>
          </a:stretch>
        </p:blipFill>
        <p:spPr bwMode="auto">
          <a:xfrm>
            <a:off x="544285" y="1901013"/>
            <a:ext cx="1044974" cy="1359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4" descr="Save003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lum bright="-18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1" t="30975" r="66492" b="40921"/>
          <a:stretch>
            <a:fillRect/>
          </a:stretch>
        </p:blipFill>
        <p:spPr bwMode="auto">
          <a:xfrm>
            <a:off x="571394" y="4560372"/>
            <a:ext cx="1017865" cy="135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100114"/>
              </p:ext>
            </p:extLst>
          </p:nvPr>
        </p:nvGraphicFramePr>
        <p:xfrm>
          <a:off x="2267744" y="1431295"/>
          <a:ext cx="6552728" cy="23187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4243"/>
                <a:gridCol w="1896661"/>
                <a:gridCol w="2471824"/>
              </a:tblGrid>
              <a:tr h="113002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Масса одного животного ((кг)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Количество</a:t>
                      </a:r>
                      <a:r>
                        <a:rPr lang="ru-RU" sz="2400" baseline="0" dirty="0" smtClean="0"/>
                        <a:t> животных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Масса всех животных</a:t>
                      </a:r>
                      <a:endParaRPr lang="ru-RU" sz="2400" dirty="0"/>
                    </a:p>
                  </a:txBody>
                  <a:tcPr/>
                </a:tc>
              </a:tr>
              <a:tr h="470807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-620 кг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132 кг</a:t>
                      </a:r>
                      <a:endParaRPr lang="ru-RU" sz="2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2400" dirty="0" smtClean="0"/>
                        <a:t>?             </a:t>
                      </a:r>
                    </a:p>
                    <a:p>
                      <a:r>
                        <a:rPr lang="ru-RU" sz="2400" dirty="0" smtClean="0"/>
                        <a:t>             ? кг</a:t>
                      </a:r>
                      <a:endParaRPr lang="ru-RU" sz="2400" dirty="0"/>
                    </a:p>
                    <a:p>
                      <a:r>
                        <a:rPr lang="ru-RU" sz="2400" dirty="0" smtClean="0"/>
                        <a:t>?</a:t>
                      </a:r>
                      <a:endParaRPr lang="ru-RU" sz="2400" dirty="0"/>
                    </a:p>
                  </a:txBody>
                  <a:tcPr/>
                </a:tc>
              </a:tr>
              <a:tr h="659216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 -850</a:t>
                      </a:r>
                      <a:r>
                        <a:rPr lang="ru-RU" sz="2400" baseline="0" dirty="0" smtClean="0"/>
                        <a:t> кг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126 кг</a:t>
                      </a:r>
                      <a:endParaRPr lang="ru-RU" sz="2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авая фигурная скобка 3"/>
          <p:cNvSpPr/>
          <p:nvPr/>
        </p:nvSpPr>
        <p:spPr>
          <a:xfrm>
            <a:off x="6798436" y="2580554"/>
            <a:ext cx="360040" cy="986145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0" name="Таблица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82678"/>
              </p:ext>
            </p:extLst>
          </p:nvPr>
        </p:nvGraphicFramePr>
        <p:xfrm>
          <a:off x="2195736" y="4051192"/>
          <a:ext cx="6408711" cy="2377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6237"/>
                <a:gridCol w="1854976"/>
                <a:gridCol w="2417498"/>
              </a:tblGrid>
              <a:tr h="113002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Масса одного животного ((кг)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Количество</a:t>
                      </a:r>
                      <a:r>
                        <a:rPr lang="ru-RU" sz="2400" baseline="0" dirty="0" smtClean="0"/>
                        <a:t> животных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Масса всех животных</a:t>
                      </a:r>
                      <a:endParaRPr lang="ru-RU" sz="2400" dirty="0"/>
                    </a:p>
                  </a:txBody>
                  <a:tcPr/>
                </a:tc>
              </a:tr>
              <a:tr h="470807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-620 кг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132 кг</a:t>
                      </a:r>
                      <a:endParaRPr lang="ru-RU" sz="2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2400" dirty="0" smtClean="0"/>
                        <a:t>?             </a:t>
                      </a:r>
                    </a:p>
                    <a:p>
                      <a:r>
                        <a:rPr lang="ru-RU" sz="2400" dirty="0" smtClean="0"/>
                        <a:t>            </a:t>
                      </a:r>
                      <a:endParaRPr lang="ru-RU" sz="2400" dirty="0"/>
                    </a:p>
                    <a:p>
                      <a:r>
                        <a:rPr lang="ru-RU" sz="2400" dirty="0" smtClean="0"/>
                        <a:t>?</a:t>
                      </a:r>
                      <a:endParaRPr lang="ru-RU" sz="2400" dirty="0"/>
                    </a:p>
                  </a:txBody>
                  <a:tcPr/>
                </a:tc>
              </a:tr>
              <a:tr h="659216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 -850</a:t>
                      </a:r>
                      <a:r>
                        <a:rPr lang="ru-RU" sz="2400" baseline="0" dirty="0" smtClean="0"/>
                        <a:t> кг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126 кг</a:t>
                      </a:r>
                      <a:endParaRPr lang="ru-RU" sz="2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499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16832"/>
            <a:ext cx="8229600" cy="201622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 сожалению ты ошибся.</a:t>
            </a:r>
            <a:b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Подумай!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006496" y="5667978"/>
            <a:ext cx="664448" cy="822180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RockStaRrr\Desktop\Безымянный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>
            <a:off x="3491880" y="3748520"/>
            <a:ext cx="1988894" cy="309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124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1344" y="332656"/>
            <a:ext cx="8229600" cy="2257428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Молодцы!!!</a:t>
            </a:r>
          </a:p>
        </p:txBody>
      </p:sp>
      <p:pic>
        <p:nvPicPr>
          <p:cNvPr id="27" name="Picture 3" descr="Save003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lum bright="-12000" contrast="6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8" t="30975" r="42885" b="40942"/>
          <a:stretch>
            <a:fillRect/>
          </a:stretch>
        </p:blipFill>
        <p:spPr bwMode="auto">
          <a:xfrm>
            <a:off x="395536" y="1628800"/>
            <a:ext cx="1044974" cy="1359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9" name="Таблица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695205"/>
              </p:ext>
            </p:extLst>
          </p:nvPr>
        </p:nvGraphicFramePr>
        <p:xfrm>
          <a:off x="395536" y="3146411"/>
          <a:ext cx="7344816" cy="350987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48272"/>
                <a:gridCol w="2125928"/>
                <a:gridCol w="2770616"/>
              </a:tblGrid>
              <a:tr h="171051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Масса одного животного ((кг)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Количество</a:t>
                      </a:r>
                      <a:r>
                        <a:rPr lang="ru-RU" sz="2400" baseline="0" dirty="0" smtClean="0"/>
                        <a:t> животных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Масса всех животных</a:t>
                      </a:r>
                      <a:endParaRPr lang="ru-RU" sz="2400" dirty="0"/>
                    </a:p>
                  </a:txBody>
                  <a:tcPr/>
                </a:tc>
              </a:tr>
              <a:tr h="71265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-620 кг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132 кг</a:t>
                      </a:r>
                      <a:endParaRPr lang="ru-RU" sz="2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2400" dirty="0" smtClean="0"/>
                        <a:t>?             </a:t>
                      </a:r>
                    </a:p>
                    <a:p>
                      <a:r>
                        <a:rPr lang="ru-RU" sz="2400" dirty="0" smtClean="0"/>
                        <a:t>             ? кг</a:t>
                      </a:r>
                      <a:endParaRPr lang="ru-RU" sz="2400" dirty="0"/>
                    </a:p>
                    <a:p>
                      <a:r>
                        <a:rPr lang="ru-RU" sz="2400" dirty="0" smtClean="0"/>
                        <a:t>?</a:t>
                      </a:r>
                      <a:endParaRPr lang="ru-RU" sz="2400" dirty="0"/>
                    </a:p>
                  </a:txBody>
                  <a:tcPr/>
                </a:tc>
              </a:tr>
              <a:tr h="108670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 -850</a:t>
                      </a:r>
                      <a:r>
                        <a:rPr lang="ru-RU" sz="2400" baseline="0" dirty="0" smtClean="0"/>
                        <a:t> кг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126 кг</a:t>
                      </a:r>
                      <a:endParaRPr lang="ru-RU" sz="2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" name="Правая фигурная скобка 29"/>
          <p:cNvSpPr/>
          <p:nvPr/>
        </p:nvSpPr>
        <p:spPr>
          <a:xfrm>
            <a:off x="5508104" y="5013176"/>
            <a:ext cx="360040" cy="1296144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5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Решение:</a:t>
            </a:r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759644" y="3297064"/>
            <a:ext cx="5112568" cy="7486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b="1" dirty="0" smtClean="0"/>
              <a:t> </a:t>
            </a:r>
            <a:r>
              <a:rPr lang="ru-RU" sz="2800" b="1" dirty="0" smtClean="0"/>
              <a:t>(кг)- </a:t>
            </a:r>
            <a:r>
              <a:rPr lang="ru-RU" sz="2800" b="1" dirty="0"/>
              <a:t> </a:t>
            </a:r>
            <a:r>
              <a:rPr lang="ru-RU" sz="2800" b="1" dirty="0" smtClean="0"/>
              <a:t>масса </a:t>
            </a:r>
            <a:r>
              <a:rPr lang="ru-RU" sz="2800" b="1" dirty="0" smtClean="0"/>
              <a:t>всех </a:t>
            </a:r>
            <a:r>
              <a:rPr lang="ru-RU" sz="2800" b="1" dirty="0" smtClean="0"/>
              <a:t>медведей</a:t>
            </a:r>
            <a:endParaRPr lang="ru-RU" sz="2800" b="1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3785292" y="6132028"/>
            <a:ext cx="4824536" cy="748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/>
              <a:t> </a:t>
            </a:r>
            <a:r>
              <a:rPr lang="ru-RU" b="1" dirty="0" smtClean="0"/>
              <a:t>(кг)- </a:t>
            </a:r>
            <a:r>
              <a:rPr lang="ru-RU" b="1" dirty="0" smtClean="0"/>
              <a:t>масса </a:t>
            </a:r>
            <a:r>
              <a:rPr lang="ru-RU" b="1" dirty="0" smtClean="0"/>
              <a:t> </a:t>
            </a:r>
            <a:r>
              <a:rPr lang="ru-RU" b="1" dirty="0" smtClean="0"/>
              <a:t>всех зубров</a:t>
            </a:r>
            <a:endParaRPr lang="ru-RU" b="1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669859"/>
              </p:ext>
            </p:extLst>
          </p:nvPr>
        </p:nvGraphicFramePr>
        <p:xfrm>
          <a:off x="528495" y="1094274"/>
          <a:ext cx="3250806" cy="218122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60136"/>
                <a:gridCol w="607154"/>
                <a:gridCol w="739970"/>
                <a:gridCol w="607154"/>
                <a:gridCol w="436392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effectLst/>
                        </a:rPr>
                        <a:t> </a:t>
                      </a:r>
                      <a:r>
                        <a:rPr lang="ru-RU" sz="2800" b="1" u="none" strike="noStrike" dirty="0" smtClean="0">
                          <a:effectLst/>
                        </a:rPr>
                        <a:t>1)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effectLst/>
                        </a:rPr>
                        <a:t> </a:t>
                      </a:r>
                      <a:r>
                        <a:rPr lang="ru-RU" sz="2800" b="1" u="none" strike="noStrike" dirty="0" smtClean="0">
                          <a:effectLst/>
                        </a:rPr>
                        <a:t>х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>
                          <a:effectLst/>
                        </a:rPr>
                        <a:t>6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>
                          <a:effectLst/>
                        </a:rPr>
                        <a:t>2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>
                          <a:effectLst/>
                        </a:rPr>
                        <a:t>0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effectLst/>
                        </a:rPr>
                        <a:t> 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>
                          <a:effectLst/>
                        </a:rPr>
                        <a:t>1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effectLst/>
                        </a:rPr>
                        <a:t>3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effectLst/>
                        </a:rPr>
                        <a:t>2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effectLst/>
                        </a:rPr>
                        <a:t> 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effectLst/>
                        </a:rPr>
                        <a:t> </a:t>
                      </a:r>
                      <a:r>
                        <a:rPr lang="ru-RU" sz="2800" b="1" u="none" strike="noStrike" dirty="0" smtClean="0">
                          <a:effectLst/>
                        </a:rPr>
                        <a:t>+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effectLst/>
                        </a:rPr>
                        <a:t>1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effectLst/>
                        </a:rPr>
                        <a:t>2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effectLst/>
                        </a:rPr>
                        <a:t>4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effectLst/>
                        </a:rPr>
                        <a:t> 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>
                          <a:effectLst/>
                        </a:rPr>
                        <a:t>1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>
                          <a:effectLst/>
                        </a:rPr>
                        <a:t>8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>
                          <a:effectLst/>
                        </a:rPr>
                        <a:t>6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>
                          <a:effectLst/>
                        </a:rPr>
                        <a:t> 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>
                          <a:effectLst/>
                        </a:rPr>
                        <a:t> 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>
                          <a:effectLst/>
                        </a:rPr>
                        <a:t>6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>
                          <a:effectLst/>
                        </a:rPr>
                        <a:t>2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>
                          <a:effectLst/>
                        </a:rPr>
                        <a:t> 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>
                          <a:effectLst/>
                        </a:rPr>
                        <a:t> 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effectLst/>
                        </a:rPr>
                        <a:t> 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876955"/>
              </p:ext>
            </p:extLst>
          </p:nvPr>
        </p:nvGraphicFramePr>
        <p:xfrm>
          <a:off x="520070" y="3297185"/>
          <a:ext cx="3250806" cy="43624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60136"/>
                <a:gridCol w="607154"/>
                <a:gridCol w="739970"/>
                <a:gridCol w="607154"/>
                <a:gridCol w="436392"/>
              </a:tblGrid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effectLst/>
                        </a:rPr>
                        <a:t>8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effectLst/>
                        </a:rPr>
                        <a:t>1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effectLst/>
                        </a:rPr>
                        <a:t>8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effectLst/>
                        </a:rPr>
                        <a:t>4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effectLst/>
                        </a:rPr>
                        <a:t>0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cxnSp>
        <p:nvCxnSpPr>
          <p:cNvPr id="13" name="Прямая соединительная линия 12"/>
          <p:cNvCxnSpPr/>
          <p:nvPr/>
        </p:nvCxnSpPr>
        <p:spPr>
          <a:xfrm>
            <a:off x="539552" y="1943904"/>
            <a:ext cx="322009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39552" y="3297064"/>
            <a:ext cx="322009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83029"/>
              </p:ext>
            </p:extLst>
          </p:nvPr>
        </p:nvGraphicFramePr>
        <p:xfrm>
          <a:off x="594114" y="4045744"/>
          <a:ext cx="3250806" cy="218122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60136"/>
                <a:gridCol w="607154"/>
                <a:gridCol w="739970"/>
                <a:gridCol w="607154"/>
                <a:gridCol w="436392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effectLst/>
                        </a:rPr>
                        <a:t> </a:t>
                      </a:r>
                      <a:r>
                        <a:rPr lang="ru-RU" sz="2800" b="1" u="none" strike="noStrike" dirty="0" smtClean="0">
                          <a:effectLst/>
                        </a:rPr>
                        <a:t>2)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effectLst/>
                        </a:rPr>
                        <a:t> </a:t>
                      </a:r>
                      <a:r>
                        <a:rPr lang="ru-RU" sz="2800" b="1" u="none" strike="noStrike" dirty="0" smtClean="0">
                          <a:effectLst/>
                        </a:rPr>
                        <a:t>х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effectLst/>
                        </a:rPr>
                        <a:t>0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effectLst/>
                        </a:rPr>
                        <a:t> 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effectLst/>
                        </a:rPr>
                        <a:t>1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effectLst/>
                        </a:rPr>
                        <a:t> 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effectLst/>
                        </a:rPr>
                        <a:t> </a:t>
                      </a:r>
                      <a:r>
                        <a:rPr lang="ru-RU" sz="2800" b="1" u="none" strike="noStrike" dirty="0" smtClean="0">
                          <a:effectLst/>
                        </a:rPr>
                        <a:t>+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effectLst/>
                        </a:rPr>
                        <a:t> 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effectLst/>
                        </a:rPr>
                        <a:t>1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effectLst/>
                        </a:rPr>
                        <a:t> 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>
                          <a:effectLst/>
                        </a:rPr>
                        <a:t> 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effectLst/>
                        </a:rPr>
                        <a:t> 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>
                          <a:effectLst/>
                        </a:rPr>
                        <a:t> </a:t>
                      </a:r>
                      <a:endParaRPr lang="ru-RU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800" b="1" u="none" strike="noStrike" dirty="0">
                          <a:effectLst/>
                        </a:rPr>
                        <a:t> 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cxnSp>
        <p:nvCxnSpPr>
          <p:cNvPr id="17" name="Прямая соединительная линия 16"/>
          <p:cNvCxnSpPr/>
          <p:nvPr/>
        </p:nvCxnSpPr>
        <p:spPr>
          <a:xfrm>
            <a:off x="539552" y="4941168"/>
            <a:ext cx="322009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39552" y="6237312"/>
            <a:ext cx="322009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784360"/>
              </p:ext>
            </p:extLst>
          </p:nvPr>
        </p:nvGraphicFramePr>
        <p:xfrm>
          <a:off x="547440" y="6237312"/>
          <a:ext cx="3250806" cy="43624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60136"/>
                <a:gridCol w="607154"/>
                <a:gridCol w="739970"/>
                <a:gridCol w="607154"/>
                <a:gridCol w="436392"/>
              </a:tblGrid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1     0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800" b="1" u="none" strike="noStrike" dirty="0">
                          <a:effectLst/>
                        </a:rPr>
                        <a:t>0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178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371384" cy="1143000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latin typeface="+mn-lt"/>
              </a:rPr>
              <a:t>1)620х132=81840 (кг)масса всех медведей</a:t>
            </a:r>
            <a:endParaRPr lang="ru-RU" sz="3600" dirty="0">
              <a:latin typeface="+mn-lt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1348" y="4351604"/>
            <a:ext cx="9721080" cy="19728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i="1" dirty="0" smtClean="0"/>
              <a:t>Ответ:  корабль  грузоподъемностью 200000 кг.,  сможет перевезти всех  отгруженных </a:t>
            </a:r>
            <a:r>
              <a:rPr lang="ru-RU" i="1" dirty="0" smtClean="0"/>
              <a:t>животных</a:t>
            </a:r>
          </a:p>
          <a:p>
            <a:pPr marL="0" indent="0">
              <a:buFont typeface="Arial" pitchFamily="34" charset="0"/>
              <a:buNone/>
            </a:pPr>
            <a:r>
              <a:rPr lang="ru-RU" i="1" dirty="0" smtClean="0"/>
              <a:t> </a:t>
            </a:r>
            <a:r>
              <a:rPr lang="ru-RU" i="1" dirty="0" smtClean="0"/>
              <a:t>за один раз, потому что их общий вес </a:t>
            </a:r>
            <a:r>
              <a:rPr lang="ru-RU" i="1" dirty="0"/>
              <a:t> </a:t>
            </a:r>
            <a:r>
              <a:rPr lang="ru-RU" i="1" dirty="0" smtClean="0"/>
              <a:t>1889</a:t>
            </a:r>
            <a:r>
              <a:rPr lang="ru-RU" i="1" dirty="0" smtClean="0"/>
              <a:t>40 </a:t>
            </a:r>
            <a:r>
              <a:rPr lang="ru-RU" i="1" dirty="0" smtClean="0"/>
              <a:t>кг</a:t>
            </a:r>
            <a:r>
              <a:rPr lang="ru-RU" sz="2000" dirty="0" smtClean="0"/>
              <a:t>. </a:t>
            </a:r>
            <a:endParaRPr lang="ru-RU" sz="20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-321900" y="2930030"/>
            <a:ext cx="10441160" cy="14215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600" dirty="0" smtClean="0"/>
              <a:t>                                (кг)– </a:t>
            </a:r>
            <a:r>
              <a:rPr lang="ru-RU" sz="3600" dirty="0" smtClean="0"/>
              <a:t>масса </a:t>
            </a:r>
            <a:r>
              <a:rPr lang="ru-RU" sz="3600" dirty="0" smtClean="0"/>
              <a:t>всех</a:t>
            </a:r>
          </a:p>
          <a:p>
            <a:pPr marL="0" indent="0" algn="ctr">
              <a:buNone/>
            </a:pPr>
            <a:r>
              <a:rPr lang="ru-RU" sz="3600" dirty="0" smtClean="0"/>
              <a:t> животных отгруженных </a:t>
            </a:r>
            <a:r>
              <a:rPr lang="ru-RU" sz="3600" dirty="0" smtClean="0"/>
              <a:t>на </a:t>
            </a:r>
            <a:r>
              <a:rPr lang="ru-RU" sz="3600" dirty="0" smtClean="0"/>
              <a:t>борт   корабля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04278" y="980728"/>
            <a:ext cx="937138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600" dirty="0" smtClean="0">
                <a:latin typeface="+mn-lt"/>
              </a:rPr>
              <a:t>2)850х126=107100 (кг)масса всех зубров</a:t>
            </a:r>
            <a:endParaRPr lang="ru-RU" sz="3600" dirty="0">
              <a:latin typeface="+mn-lt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003330"/>
              </p:ext>
            </p:extLst>
          </p:nvPr>
        </p:nvGraphicFramePr>
        <p:xfrm>
          <a:off x="685762" y="1954060"/>
          <a:ext cx="4250419" cy="101661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89319"/>
                <a:gridCol w="889319"/>
                <a:gridCol w="627754"/>
                <a:gridCol w="765075"/>
                <a:gridCol w="627754"/>
                <a:gridCol w="451198"/>
              </a:tblGrid>
              <a:tr h="519414"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+</a:t>
                      </a:r>
                      <a:endParaRPr lang="ru-RU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 dirty="0" smtClean="0">
                          <a:effectLst/>
                        </a:rPr>
                        <a:t>    8</a:t>
                      </a:r>
                      <a:endParaRPr lang="ru-RU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 dirty="0">
                          <a:effectLst/>
                        </a:rPr>
                        <a:t> </a:t>
                      </a:r>
                      <a:r>
                        <a:rPr lang="ru-RU" sz="3200" b="0" u="none" strike="noStrike" dirty="0" smtClean="0">
                          <a:effectLst/>
                        </a:rPr>
                        <a:t>   1</a:t>
                      </a:r>
                      <a:endParaRPr lang="ru-RU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ru-RU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 dirty="0">
                          <a:effectLst/>
                        </a:rPr>
                        <a:t>0</a:t>
                      </a:r>
                      <a:endParaRPr lang="ru-RU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4462"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 dirty="0">
                          <a:effectLst/>
                        </a:rPr>
                        <a:t> </a:t>
                      </a:r>
                      <a:r>
                        <a:rPr lang="ru-RU" sz="3200" b="0" u="none" strike="noStrike" dirty="0" smtClean="0">
                          <a:effectLst/>
                        </a:rPr>
                        <a:t>  0</a:t>
                      </a:r>
                      <a:endParaRPr lang="ru-RU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ru-RU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ru-RU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ru-RU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0" u="none" strike="noStrike" dirty="0">
                          <a:effectLst/>
                        </a:rPr>
                        <a:t> </a:t>
                      </a:r>
                      <a:r>
                        <a:rPr lang="ru-RU" sz="3200" b="0" u="none" strike="noStrike" dirty="0" smtClean="0">
                          <a:effectLst/>
                        </a:rPr>
                        <a:t>0</a:t>
                      </a:r>
                      <a:endParaRPr lang="ru-RU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1348" y="1860352"/>
            <a:ext cx="5998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/>
              <a:t>3)</a:t>
            </a:r>
            <a:endParaRPr lang="ru-RU" sz="40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449496"/>
              </p:ext>
            </p:extLst>
          </p:nvPr>
        </p:nvGraphicFramePr>
        <p:xfrm>
          <a:off x="640520" y="2923515"/>
          <a:ext cx="4250419" cy="49720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889319"/>
                <a:gridCol w="889319"/>
                <a:gridCol w="627754"/>
                <a:gridCol w="765075"/>
                <a:gridCol w="627754"/>
                <a:gridCol w="451198"/>
              </a:tblGrid>
              <a:tr h="352257"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ru-RU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 dirty="0">
                          <a:effectLst/>
                          <a:latin typeface="+mn-lt"/>
                        </a:rPr>
                        <a:t> </a:t>
                      </a:r>
                      <a:r>
                        <a:rPr lang="ru-RU" sz="3200" b="1" u="none" strike="noStrike" dirty="0" smtClean="0">
                          <a:effectLst/>
                          <a:latin typeface="+mn-lt"/>
                        </a:rPr>
                        <a:t>  8</a:t>
                      </a:r>
                      <a:endParaRPr lang="ru-RU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ru-RU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ru-RU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200" b="1" u="none" strike="noStrike" dirty="0">
                          <a:effectLst/>
                          <a:latin typeface="+mn-lt"/>
                        </a:rPr>
                        <a:t> </a:t>
                      </a:r>
                      <a:r>
                        <a:rPr lang="ru-RU" sz="3200" b="1" u="none" strike="noStrike" dirty="0" smtClean="0">
                          <a:effectLst/>
                          <a:latin typeface="+mn-lt"/>
                        </a:rPr>
                        <a:t>0</a:t>
                      </a:r>
                      <a:endParaRPr lang="ru-RU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618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440" y="0"/>
            <a:ext cx="915578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олилиния 3"/>
          <p:cNvSpPr/>
          <p:nvPr/>
        </p:nvSpPr>
        <p:spPr>
          <a:xfrm>
            <a:off x="2339752" y="1988840"/>
            <a:ext cx="6804248" cy="4869160"/>
          </a:xfrm>
          <a:custGeom>
            <a:avLst/>
            <a:gdLst>
              <a:gd name="connsiteX0" fmla="*/ 103030 w 5344640"/>
              <a:gd name="connsiteY0" fmla="*/ 2195575 h 2561335"/>
              <a:gd name="connsiteX1" fmla="*/ 103030 w 5344640"/>
              <a:gd name="connsiteY1" fmla="*/ 1911095 h 2561335"/>
              <a:gd name="connsiteX2" fmla="*/ 143670 w 5344640"/>
              <a:gd name="connsiteY2" fmla="*/ 1321815 h 2561335"/>
              <a:gd name="connsiteX3" fmla="*/ 489110 w 5344640"/>
              <a:gd name="connsiteY3" fmla="*/ 895095 h 2561335"/>
              <a:gd name="connsiteX4" fmla="*/ 712630 w 5344640"/>
              <a:gd name="connsiteY4" fmla="*/ 874775 h 2561335"/>
              <a:gd name="connsiteX5" fmla="*/ 915830 w 5344640"/>
              <a:gd name="connsiteY5" fmla="*/ 935735 h 2561335"/>
              <a:gd name="connsiteX6" fmla="*/ 1240950 w 5344640"/>
              <a:gd name="connsiteY6" fmla="*/ 834135 h 2561335"/>
              <a:gd name="connsiteX7" fmla="*/ 1423830 w 5344640"/>
              <a:gd name="connsiteY7" fmla="*/ 529335 h 2561335"/>
              <a:gd name="connsiteX8" fmla="*/ 1586390 w 5344640"/>
              <a:gd name="connsiteY8" fmla="*/ 427735 h 2561335"/>
              <a:gd name="connsiteX9" fmla="*/ 1911510 w 5344640"/>
              <a:gd name="connsiteY9" fmla="*/ 305815 h 2561335"/>
              <a:gd name="connsiteX10" fmla="*/ 2297590 w 5344640"/>
              <a:gd name="connsiteY10" fmla="*/ 285495 h 2561335"/>
              <a:gd name="connsiteX11" fmla="*/ 2582070 w 5344640"/>
              <a:gd name="connsiteY11" fmla="*/ 285495 h 2561335"/>
              <a:gd name="connsiteX12" fmla="*/ 2886870 w 5344640"/>
              <a:gd name="connsiteY12" fmla="*/ 366775 h 2561335"/>
              <a:gd name="connsiteX13" fmla="*/ 3069750 w 5344640"/>
              <a:gd name="connsiteY13" fmla="*/ 366775 h 2561335"/>
              <a:gd name="connsiteX14" fmla="*/ 3374550 w 5344640"/>
              <a:gd name="connsiteY14" fmla="*/ 122935 h 2561335"/>
              <a:gd name="connsiteX15" fmla="*/ 3821590 w 5344640"/>
              <a:gd name="connsiteY15" fmla="*/ 1015 h 2561335"/>
              <a:gd name="connsiteX16" fmla="*/ 4004470 w 5344640"/>
              <a:gd name="connsiteY16" fmla="*/ 82295 h 2561335"/>
              <a:gd name="connsiteX17" fmla="*/ 4431190 w 5344640"/>
              <a:gd name="connsiteY17" fmla="*/ 366775 h 2561335"/>
              <a:gd name="connsiteX18" fmla="*/ 4756310 w 5344640"/>
              <a:gd name="connsiteY18" fmla="*/ 529335 h 2561335"/>
              <a:gd name="connsiteX19" fmla="*/ 4878230 w 5344640"/>
              <a:gd name="connsiteY19" fmla="*/ 630935 h 2561335"/>
              <a:gd name="connsiteX20" fmla="*/ 5101750 w 5344640"/>
              <a:gd name="connsiteY20" fmla="*/ 956055 h 2561335"/>
              <a:gd name="connsiteX21" fmla="*/ 5243990 w 5344640"/>
              <a:gd name="connsiteY21" fmla="*/ 1443735 h 2561335"/>
              <a:gd name="connsiteX22" fmla="*/ 5284630 w 5344640"/>
              <a:gd name="connsiteY22" fmla="*/ 1748535 h 2561335"/>
              <a:gd name="connsiteX23" fmla="*/ 5284630 w 5344640"/>
              <a:gd name="connsiteY23" fmla="*/ 2093975 h 2561335"/>
              <a:gd name="connsiteX24" fmla="*/ 5223670 w 5344640"/>
              <a:gd name="connsiteY24" fmla="*/ 2236215 h 2561335"/>
              <a:gd name="connsiteX25" fmla="*/ 3862230 w 5344640"/>
              <a:gd name="connsiteY25" fmla="*/ 2561335 h 2561335"/>
              <a:gd name="connsiteX26" fmla="*/ 2907190 w 5344640"/>
              <a:gd name="connsiteY26" fmla="*/ 2459735 h 2561335"/>
              <a:gd name="connsiteX27" fmla="*/ 2378870 w 5344640"/>
              <a:gd name="connsiteY27" fmla="*/ 2398775 h 2561335"/>
              <a:gd name="connsiteX28" fmla="*/ 1952150 w 5344640"/>
              <a:gd name="connsiteY28" fmla="*/ 2398775 h 2561335"/>
              <a:gd name="connsiteX29" fmla="*/ 1444150 w 5344640"/>
              <a:gd name="connsiteY29" fmla="*/ 2500375 h 2561335"/>
              <a:gd name="connsiteX30" fmla="*/ 631350 w 5344640"/>
              <a:gd name="connsiteY30" fmla="*/ 2297175 h 2561335"/>
              <a:gd name="connsiteX31" fmla="*/ 143670 w 5344640"/>
              <a:gd name="connsiteY31" fmla="*/ 2154935 h 2561335"/>
              <a:gd name="connsiteX32" fmla="*/ 1430 w 5344640"/>
              <a:gd name="connsiteY32" fmla="*/ 2073655 h 2561335"/>
              <a:gd name="connsiteX33" fmla="*/ 82710 w 5344640"/>
              <a:gd name="connsiteY33" fmla="*/ 1870455 h 2561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344640" h="2561335">
                <a:moveTo>
                  <a:pt x="103030" y="2195575"/>
                </a:moveTo>
                <a:cubicBezTo>
                  <a:pt x="99643" y="2126148"/>
                  <a:pt x="96257" y="2056722"/>
                  <a:pt x="103030" y="1911095"/>
                </a:cubicBezTo>
                <a:cubicBezTo>
                  <a:pt x="109803" y="1765468"/>
                  <a:pt x="79323" y="1491148"/>
                  <a:pt x="143670" y="1321815"/>
                </a:cubicBezTo>
                <a:cubicBezTo>
                  <a:pt x="208017" y="1152482"/>
                  <a:pt x="394283" y="969602"/>
                  <a:pt x="489110" y="895095"/>
                </a:cubicBezTo>
                <a:cubicBezTo>
                  <a:pt x="583937" y="820588"/>
                  <a:pt x="641510" y="868002"/>
                  <a:pt x="712630" y="874775"/>
                </a:cubicBezTo>
                <a:cubicBezTo>
                  <a:pt x="783750" y="881548"/>
                  <a:pt x="827777" y="942508"/>
                  <a:pt x="915830" y="935735"/>
                </a:cubicBezTo>
                <a:cubicBezTo>
                  <a:pt x="1003883" y="928962"/>
                  <a:pt x="1156283" y="901868"/>
                  <a:pt x="1240950" y="834135"/>
                </a:cubicBezTo>
                <a:cubicBezTo>
                  <a:pt x="1325617" y="766402"/>
                  <a:pt x="1366257" y="597068"/>
                  <a:pt x="1423830" y="529335"/>
                </a:cubicBezTo>
                <a:cubicBezTo>
                  <a:pt x="1481403" y="461602"/>
                  <a:pt x="1505110" y="464988"/>
                  <a:pt x="1586390" y="427735"/>
                </a:cubicBezTo>
                <a:cubicBezTo>
                  <a:pt x="1667670" y="390482"/>
                  <a:pt x="1792977" y="329522"/>
                  <a:pt x="1911510" y="305815"/>
                </a:cubicBezTo>
                <a:cubicBezTo>
                  <a:pt x="2030043" y="282108"/>
                  <a:pt x="2185830" y="288882"/>
                  <a:pt x="2297590" y="285495"/>
                </a:cubicBezTo>
                <a:cubicBezTo>
                  <a:pt x="2409350" y="282108"/>
                  <a:pt x="2483857" y="271948"/>
                  <a:pt x="2582070" y="285495"/>
                </a:cubicBezTo>
                <a:cubicBezTo>
                  <a:pt x="2680283" y="299042"/>
                  <a:pt x="2805590" y="353228"/>
                  <a:pt x="2886870" y="366775"/>
                </a:cubicBezTo>
                <a:cubicBezTo>
                  <a:pt x="2968150" y="380322"/>
                  <a:pt x="2988470" y="407415"/>
                  <a:pt x="3069750" y="366775"/>
                </a:cubicBezTo>
                <a:cubicBezTo>
                  <a:pt x="3151030" y="326135"/>
                  <a:pt x="3249243" y="183895"/>
                  <a:pt x="3374550" y="122935"/>
                </a:cubicBezTo>
                <a:cubicBezTo>
                  <a:pt x="3499857" y="61975"/>
                  <a:pt x="3716603" y="7788"/>
                  <a:pt x="3821590" y="1015"/>
                </a:cubicBezTo>
                <a:cubicBezTo>
                  <a:pt x="3926577" y="-5758"/>
                  <a:pt x="3902870" y="21335"/>
                  <a:pt x="4004470" y="82295"/>
                </a:cubicBezTo>
                <a:cubicBezTo>
                  <a:pt x="4106070" y="143255"/>
                  <a:pt x="4305883" y="292268"/>
                  <a:pt x="4431190" y="366775"/>
                </a:cubicBezTo>
                <a:cubicBezTo>
                  <a:pt x="4556497" y="441282"/>
                  <a:pt x="4681803" y="485308"/>
                  <a:pt x="4756310" y="529335"/>
                </a:cubicBezTo>
                <a:cubicBezTo>
                  <a:pt x="4830817" y="573362"/>
                  <a:pt x="4820657" y="559815"/>
                  <a:pt x="4878230" y="630935"/>
                </a:cubicBezTo>
                <a:cubicBezTo>
                  <a:pt x="4935803" y="702055"/>
                  <a:pt x="5040790" y="820588"/>
                  <a:pt x="5101750" y="956055"/>
                </a:cubicBezTo>
                <a:cubicBezTo>
                  <a:pt x="5162710" y="1091522"/>
                  <a:pt x="5213510" y="1311655"/>
                  <a:pt x="5243990" y="1443735"/>
                </a:cubicBezTo>
                <a:cubicBezTo>
                  <a:pt x="5274470" y="1575815"/>
                  <a:pt x="5277857" y="1640162"/>
                  <a:pt x="5284630" y="1748535"/>
                </a:cubicBezTo>
                <a:cubicBezTo>
                  <a:pt x="5291403" y="1856908"/>
                  <a:pt x="5294790" y="2012695"/>
                  <a:pt x="5284630" y="2093975"/>
                </a:cubicBezTo>
                <a:cubicBezTo>
                  <a:pt x="5274470" y="2175255"/>
                  <a:pt x="5460737" y="2158322"/>
                  <a:pt x="5223670" y="2236215"/>
                </a:cubicBezTo>
                <a:cubicBezTo>
                  <a:pt x="4986603" y="2314108"/>
                  <a:pt x="4248310" y="2524082"/>
                  <a:pt x="3862230" y="2561335"/>
                </a:cubicBezTo>
                <a:lnTo>
                  <a:pt x="2907190" y="2459735"/>
                </a:lnTo>
                <a:cubicBezTo>
                  <a:pt x="2659963" y="2432642"/>
                  <a:pt x="2538043" y="2408935"/>
                  <a:pt x="2378870" y="2398775"/>
                </a:cubicBezTo>
                <a:cubicBezTo>
                  <a:pt x="2219697" y="2388615"/>
                  <a:pt x="2107937" y="2381842"/>
                  <a:pt x="1952150" y="2398775"/>
                </a:cubicBezTo>
                <a:cubicBezTo>
                  <a:pt x="1796363" y="2415708"/>
                  <a:pt x="1664283" y="2517308"/>
                  <a:pt x="1444150" y="2500375"/>
                </a:cubicBezTo>
                <a:cubicBezTo>
                  <a:pt x="1224017" y="2483442"/>
                  <a:pt x="848097" y="2354748"/>
                  <a:pt x="631350" y="2297175"/>
                </a:cubicBezTo>
                <a:cubicBezTo>
                  <a:pt x="414603" y="2239602"/>
                  <a:pt x="248657" y="2192188"/>
                  <a:pt x="143670" y="2154935"/>
                </a:cubicBezTo>
                <a:cubicBezTo>
                  <a:pt x="38683" y="2117682"/>
                  <a:pt x="11590" y="2121068"/>
                  <a:pt x="1430" y="2073655"/>
                </a:cubicBezTo>
                <a:cubicBezTo>
                  <a:pt x="-8730" y="2026242"/>
                  <a:pt x="36990" y="1948348"/>
                  <a:pt x="82710" y="1870455"/>
                </a:cubicBezTo>
              </a:path>
            </a:pathLst>
          </a:custGeom>
          <a:blipFill>
            <a:blip r:embed="rId3"/>
            <a:tile tx="0" ty="0" sx="100000" sy="100000" flip="none" algn="tl"/>
          </a:blip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>
            <a:hlinkClick r:id="rId4" action="ppaction://hlinksldjump"/>
          </p:cNvPr>
          <p:cNvSpPr txBox="1"/>
          <p:nvPr/>
        </p:nvSpPr>
        <p:spPr>
          <a:xfrm>
            <a:off x="3895743" y="2636912"/>
            <a:ext cx="520206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ctr">
              <a:buAutoNum type="arabicPeriod"/>
            </a:pPr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По первой дорожке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 пойдёшь новых друзей приобретёшь.</a:t>
            </a:r>
            <a:endParaRPr lang="ru-RU" sz="3200" dirty="0">
              <a:solidFill>
                <a:schemeClr val="bg1"/>
              </a:solidFill>
              <a:latin typeface="Gabriola" pitchFamily="82" charset="0"/>
            </a:endParaRPr>
          </a:p>
        </p:txBody>
      </p:sp>
      <p:sp>
        <p:nvSpPr>
          <p:cNvPr id="14" name="TextBox 13">
            <a:hlinkClick r:id="rId5" action="ppaction://hlinksldjump"/>
          </p:cNvPr>
          <p:cNvSpPr txBox="1"/>
          <p:nvPr/>
        </p:nvSpPr>
        <p:spPr>
          <a:xfrm>
            <a:off x="2843808" y="3719860"/>
            <a:ext cx="6552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2. По второй  дорожке пойдёшь много интересного  найдёшь.</a:t>
            </a:r>
            <a:endParaRPr lang="ru-RU" sz="3200" dirty="0">
              <a:solidFill>
                <a:schemeClr val="bg1"/>
              </a:solidFill>
              <a:latin typeface="Gabriola" pitchFamily="82" charset="0"/>
            </a:endParaRPr>
          </a:p>
        </p:txBody>
      </p:sp>
      <p:sp>
        <p:nvSpPr>
          <p:cNvPr id="15" name="TextBox 14">
            <a:hlinkClick r:id="rId6" action="ppaction://hlinksldjump"/>
          </p:cNvPr>
          <p:cNvSpPr txBox="1"/>
          <p:nvPr/>
        </p:nvSpPr>
        <p:spPr>
          <a:xfrm>
            <a:off x="2989704" y="4653415"/>
            <a:ext cx="61542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3. По третьей  дорожке  пойдёшь  следы найдёшь.</a:t>
            </a:r>
            <a:endParaRPr lang="ru-RU" sz="3200" dirty="0">
              <a:solidFill>
                <a:schemeClr val="bg1"/>
              </a:solidFill>
              <a:latin typeface="Gabriola" pitchFamily="82" charset="0"/>
            </a:endParaRPr>
          </a:p>
        </p:txBody>
      </p:sp>
      <p:sp>
        <p:nvSpPr>
          <p:cNvPr id="16" name="TextBox 15">
            <a:hlinkClick r:id="rId7" action="ppaction://hlinksldjump"/>
          </p:cNvPr>
          <p:cNvSpPr txBox="1"/>
          <p:nvPr/>
        </p:nvSpPr>
        <p:spPr>
          <a:xfrm>
            <a:off x="3183147" y="5563737"/>
            <a:ext cx="59608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Gabriola" pitchFamily="82" charset="0"/>
              </a:rPr>
              <a:t>4.По четвертой дорожке  пойдёшь   друзьям поможешь.</a:t>
            </a:r>
            <a:endParaRPr lang="ru-RU" sz="3200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9" name="Picture 2" descr="C:\Users\RockStaRrr\Desktop\Безымянный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>
            <a:off x="895172" y="3298240"/>
            <a:ext cx="2145800" cy="3342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53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000240"/>
            <a:ext cx="8229600" cy="2257428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96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Молодцы!!!</a:t>
            </a:r>
            <a:endParaRPr lang="ru-RU" sz="9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C:\Users\RockStaRrr\Desktop\Безымянный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>
            <a:off x="3707904" y="3356992"/>
            <a:ext cx="1988894" cy="309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08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440" y="0"/>
            <a:ext cx="915578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C:\Users\RockStaRrr\Desktop\Безымянный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>
            <a:off x="323528" y="3404984"/>
            <a:ext cx="2145800" cy="3342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332656"/>
            <a:ext cx="653447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Шуми, шуми, зеленый лес!</a:t>
            </a:r>
          </a:p>
          <a:p>
            <a:r>
              <a:rPr lang="ru-RU" sz="3600" dirty="0"/>
              <a:t>Знаком мне шум твой величавый,</a:t>
            </a:r>
          </a:p>
          <a:p>
            <a:r>
              <a:rPr lang="ru-RU" sz="3600" dirty="0"/>
              <a:t>И твой покой, и блеск небес</a:t>
            </a:r>
          </a:p>
          <a:p>
            <a:r>
              <a:rPr lang="ru-RU" sz="3600" dirty="0"/>
              <a:t>Над головой твоей кудрявой.</a:t>
            </a:r>
          </a:p>
          <a:p>
            <a:endParaRPr lang="ru-RU" sz="3600" dirty="0"/>
          </a:p>
          <a:p>
            <a:r>
              <a:rPr lang="ru-RU" sz="3600" dirty="0"/>
              <a:t>Я с детства понимать привык</a:t>
            </a:r>
          </a:p>
          <a:p>
            <a:r>
              <a:rPr lang="ru-RU" sz="3600" dirty="0"/>
              <a:t>Твое молчание немое</a:t>
            </a:r>
          </a:p>
          <a:p>
            <a:r>
              <a:rPr lang="ru-RU" sz="3600" dirty="0"/>
              <a:t>И твой таинственный язык</a:t>
            </a:r>
          </a:p>
          <a:p>
            <a:r>
              <a:rPr lang="ru-RU" sz="3600" dirty="0"/>
              <a:t>Как что-то близкое, родное</a:t>
            </a:r>
            <a:r>
              <a:rPr lang="ru-RU" sz="3600" dirty="0" smtClean="0"/>
              <a:t>.</a:t>
            </a:r>
          </a:p>
          <a:p>
            <a:pPr algn="r"/>
            <a:r>
              <a:rPr lang="ru-RU" sz="3600" dirty="0" smtClean="0"/>
              <a:t>Иван Никитин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38370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Год за годом, что не день, тревожно</a:t>
            </a:r>
          </a:p>
          <a:p>
            <a:r>
              <a:rPr lang="ru-RU" dirty="0"/>
              <a:t>Слышаться по миру голоса:</a:t>
            </a:r>
          </a:p>
          <a:p>
            <a:r>
              <a:rPr lang="ru-RU" dirty="0"/>
              <a:t>«Надо быть с природой осторожней,</a:t>
            </a:r>
          </a:p>
          <a:p>
            <a:r>
              <a:rPr lang="ru-RU" dirty="0"/>
              <a:t>Не сводить зеленые леса.</a:t>
            </a:r>
          </a:p>
          <a:p>
            <a:r>
              <a:rPr lang="ru-RU" dirty="0"/>
              <a:t>Невозможно легкие планеты</a:t>
            </a:r>
          </a:p>
          <a:p>
            <a:r>
              <a:rPr lang="ru-RU" dirty="0"/>
              <a:t>Превратить в мертвящий едкий дым,</a:t>
            </a:r>
          </a:p>
          <a:p>
            <a:r>
              <a:rPr lang="ru-RU" dirty="0"/>
              <a:t>Человек поплатится за это</a:t>
            </a:r>
          </a:p>
          <a:p>
            <a:r>
              <a:rPr lang="ru-RU" dirty="0"/>
              <a:t>Недалеким будущим своим».</a:t>
            </a:r>
          </a:p>
          <a:p>
            <a:r>
              <a:rPr lang="ru-RU" dirty="0"/>
              <a:t>И нельзя, что бы людей жилища</a:t>
            </a:r>
          </a:p>
          <a:p>
            <a:r>
              <a:rPr lang="ru-RU" dirty="0"/>
              <a:t>Превращались в прах и пепелища -</a:t>
            </a:r>
          </a:p>
          <a:p>
            <a:r>
              <a:rPr lang="ru-RU" dirty="0"/>
              <a:t>Невозможно, что б такой удел,</a:t>
            </a:r>
          </a:p>
          <a:p>
            <a:r>
              <a:rPr lang="ru-RU" dirty="0"/>
              <a:t>Был для тех, кто жизнь спасти хотел.</a:t>
            </a:r>
          </a:p>
        </p:txBody>
      </p:sp>
    </p:spTree>
    <p:extLst>
      <p:ext uri="{BB962C8B-B14F-4D97-AF65-F5344CB8AC3E}">
        <p14:creationId xmlns:p14="http://schemas.microsoft.com/office/powerpoint/2010/main" val="322715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dirty="0"/>
              <a:t>Зеленый лес, прекрасный сад, и облака рекой!</a:t>
            </a:r>
          </a:p>
          <a:p>
            <a:r>
              <a:rPr lang="ru-RU" dirty="0"/>
              <a:t>Так много лета, милый Лес, поговори со мной!</a:t>
            </a:r>
          </a:p>
          <a:p>
            <a:r>
              <a:rPr lang="ru-RU" dirty="0"/>
              <a:t>В твоем </a:t>
            </a:r>
            <a:r>
              <a:rPr lang="ru-RU" dirty="0" err="1"/>
              <a:t>звучаньи</a:t>
            </a:r>
            <a:r>
              <a:rPr lang="ru-RU" dirty="0"/>
              <a:t> тишина особенно сладка,</a:t>
            </a:r>
          </a:p>
          <a:p>
            <a:r>
              <a:rPr lang="ru-RU" dirty="0"/>
              <a:t>Здесь полусон и полумрак, тревожность ручейка...</a:t>
            </a:r>
          </a:p>
          <a:p>
            <a:endParaRPr lang="ru-RU" dirty="0"/>
          </a:p>
          <a:p>
            <a:r>
              <a:rPr lang="ru-RU" dirty="0"/>
              <a:t>Вокруг надолго ни души, </a:t>
            </a:r>
          </a:p>
          <a:p>
            <a:r>
              <a:rPr lang="ru-RU" dirty="0"/>
              <a:t>Как будто я и лес - одно,</a:t>
            </a:r>
          </a:p>
          <a:p>
            <a:r>
              <a:rPr lang="ru-RU" dirty="0"/>
              <a:t>И вдруг раскатистое "ш-ш-ш"</a:t>
            </a:r>
          </a:p>
          <a:p>
            <a:r>
              <a:rPr lang="ru-RU" dirty="0"/>
              <a:t>Наполнится волной...</a:t>
            </a:r>
          </a:p>
          <a:p>
            <a:endParaRPr lang="ru-RU" dirty="0"/>
          </a:p>
          <a:p>
            <a:r>
              <a:rPr lang="ru-RU" dirty="0"/>
              <a:t>Березы шепчут на ветру</a:t>
            </a:r>
          </a:p>
          <a:p>
            <a:r>
              <a:rPr lang="ru-RU" dirty="0"/>
              <a:t>И ласково </a:t>
            </a:r>
            <a:r>
              <a:rPr lang="ru-RU" dirty="0" err="1"/>
              <a:t>склонясь</a:t>
            </a:r>
            <a:r>
              <a:rPr lang="ru-RU" dirty="0"/>
              <a:t>,</a:t>
            </a:r>
          </a:p>
          <a:p>
            <a:r>
              <a:rPr lang="ru-RU" dirty="0"/>
              <a:t>Подхватывают сосен гул:</a:t>
            </a:r>
          </a:p>
          <a:p>
            <a:r>
              <a:rPr lang="ru-RU" dirty="0"/>
              <a:t>"Ась-ась-ась-ась-ась-ась..."</a:t>
            </a:r>
          </a:p>
          <a:p>
            <a:endParaRPr lang="ru-RU" dirty="0"/>
          </a:p>
          <a:p>
            <a:r>
              <a:rPr lang="ru-RU" dirty="0"/>
              <a:t>Когда же в дебрях отдохну,</a:t>
            </a:r>
          </a:p>
          <a:p>
            <a:r>
              <a:rPr lang="ru-RU" dirty="0"/>
              <a:t>Пресытит тишина,</a:t>
            </a:r>
          </a:p>
          <a:p>
            <a:r>
              <a:rPr lang="ru-RU" dirty="0"/>
              <a:t>Я на поляну выхожу,</a:t>
            </a:r>
          </a:p>
          <a:p>
            <a:r>
              <a:rPr lang="ru-RU" dirty="0"/>
              <a:t>А здесь в раю земля!</a:t>
            </a:r>
          </a:p>
          <a:p>
            <a:endParaRPr lang="ru-RU" dirty="0"/>
          </a:p>
          <a:p>
            <a:r>
              <a:rPr lang="ru-RU" dirty="0"/>
              <a:t>Порханье бабочек в цветах,</a:t>
            </a:r>
          </a:p>
          <a:p>
            <a:r>
              <a:rPr lang="ru-RU" dirty="0"/>
              <a:t>Стрекоз стремительный полет,</a:t>
            </a:r>
          </a:p>
          <a:p>
            <a:r>
              <a:rPr lang="ru-RU" dirty="0"/>
              <a:t>Покой, медовый аромат,</a:t>
            </a:r>
          </a:p>
          <a:p>
            <a:r>
              <a:rPr lang="ru-RU" dirty="0"/>
              <a:t>В гармонии переплелось.</a:t>
            </a:r>
          </a:p>
          <a:p>
            <a:endParaRPr lang="ru-RU" dirty="0"/>
          </a:p>
          <a:p>
            <a:r>
              <a:rPr lang="ru-RU" dirty="0"/>
              <a:t>Терпенью, мудрости учи, </a:t>
            </a:r>
          </a:p>
          <a:p>
            <a:r>
              <a:rPr lang="ru-RU" dirty="0"/>
              <a:t>Наполни тело красотой,</a:t>
            </a:r>
          </a:p>
          <a:p>
            <a:r>
              <a:rPr lang="ru-RU" dirty="0"/>
              <a:t>О милый Лес, не знала я,</a:t>
            </a:r>
          </a:p>
          <a:p>
            <a:r>
              <a:rPr lang="ru-RU" dirty="0"/>
              <a:t>Как хорошо с тобой!</a:t>
            </a:r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2007 г.</a:t>
            </a:r>
          </a:p>
        </p:txBody>
      </p:sp>
    </p:spTree>
    <p:extLst>
      <p:ext uri="{BB962C8B-B14F-4D97-AF65-F5344CB8AC3E}">
        <p14:creationId xmlns:p14="http://schemas.microsoft.com/office/powerpoint/2010/main" val="192811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785794"/>
            <a:ext cx="200026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2643182"/>
            <a:ext cx="207170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4603740"/>
            <a:ext cx="2185997" cy="2254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714744" y="1142984"/>
            <a:ext cx="32896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Мне всё понятно!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3286116" y="3214686"/>
            <a:ext cx="46241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Иногда  было непонятно.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3500430" y="5286388"/>
            <a:ext cx="46141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Мне  было очень трудно!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9039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18120" y="1628800"/>
            <a:ext cx="2736304" cy="571504"/>
          </a:xfrm>
          <a:prstGeom prst="rect">
            <a:avLst/>
          </a:prstGeom>
          <a:solidFill>
            <a:srgbClr val="E6B7A8"/>
          </a:solidFill>
          <a:ln>
            <a:solidFill>
              <a:srgbClr val="E6B7A8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 14х 203=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08848" y="2492896"/>
            <a:ext cx="2736304" cy="571504"/>
          </a:xfrm>
          <a:prstGeom prst="rect">
            <a:avLst/>
          </a:prstGeom>
          <a:solidFill>
            <a:srgbClr val="E6B7A8"/>
          </a:solidFill>
          <a:ln>
            <a:solidFill>
              <a:srgbClr val="E6B7A8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122 </a:t>
            </a:r>
            <a:r>
              <a:rPr lang="ru-RU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х </a:t>
            </a:r>
            <a:r>
              <a:rPr lang="ru-RU" sz="4000" dirty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203</a:t>
            </a:r>
            <a:r>
              <a:rPr lang="ru-RU" sz="4000" dirty="0" smtClean="0">
                <a:solidFill>
                  <a:schemeClr val="tx1"/>
                </a:solidFill>
              </a:rPr>
              <a:t>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27392" y="3356992"/>
            <a:ext cx="2736304" cy="571504"/>
          </a:xfrm>
          <a:prstGeom prst="rect">
            <a:avLst/>
          </a:prstGeom>
          <a:solidFill>
            <a:srgbClr val="E6B7A8"/>
          </a:solidFill>
          <a:ln>
            <a:solidFill>
              <a:srgbClr val="E6B7A8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144</a:t>
            </a:r>
            <a:r>
              <a:rPr lang="ru-RU" sz="4000" dirty="0" smtClean="0">
                <a:solidFill>
                  <a:schemeClr val="tx1"/>
                </a:solidFill>
              </a:rPr>
              <a:t> </a:t>
            </a:r>
            <a:r>
              <a:rPr lang="ru-RU" sz="4000" dirty="0" smtClean="0">
                <a:solidFill>
                  <a:schemeClr val="tx1"/>
                </a:solidFill>
              </a:rPr>
              <a:t>х </a:t>
            </a:r>
            <a:r>
              <a:rPr lang="ru-RU" sz="4000" dirty="0" smtClean="0">
                <a:solidFill>
                  <a:schemeClr val="tx1"/>
                </a:solidFill>
              </a:rPr>
              <a:t>203=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44160" y="4293096"/>
            <a:ext cx="2736304" cy="571504"/>
          </a:xfrm>
          <a:prstGeom prst="rect">
            <a:avLst/>
          </a:prstGeom>
          <a:solidFill>
            <a:srgbClr val="E6B7A8"/>
          </a:solidFill>
          <a:ln>
            <a:solidFill>
              <a:srgbClr val="E6B7A8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 12 х 203=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188640"/>
            <a:ext cx="906696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Найди признак , по которому можно </a:t>
            </a:r>
          </a:p>
          <a:p>
            <a:r>
              <a:rPr lang="ru-RU" sz="4000" dirty="0" smtClean="0"/>
              <a:t>все выражения разделить на две группы</a:t>
            </a:r>
            <a:endParaRPr lang="ru-RU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90631"/>
            <a:ext cx="1654299" cy="2587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562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6.3338E-7 L -0.25191 0.1680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4" y="83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83726E-6 L 0.29931 0.0316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65" y="15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11743E-6 L 0.3151 0.0841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7" y="42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3333E-6 L -0.26945 -0.0309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72" y="-15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264435"/>
              </p:ext>
            </p:extLst>
          </p:nvPr>
        </p:nvGraphicFramePr>
        <p:xfrm>
          <a:off x="683568" y="764704"/>
          <a:ext cx="3384376" cy="279082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01267"/>
                <a:gridCol w="670777"/>
                <a:gridCol w="609797"/>
                <a:gridCol w="731758"/>
                <a:gridCol w="670777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2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3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  2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ru-RU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600" u="none" strike="noStrike">
                          <a:effectLst/>
                        </a:rPr>
                        <a:t>х</a:t>
                      </a:r>
                      <a:endParaRPr lang="ru-RU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1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2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ru-RU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 4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 6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4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2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3  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2  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2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7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8 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3600" u="none" strike="noStrike" dirty="0" smtClean="0">
                          <a:effectLst/>
                        </a:rPr>
                        <a:t>4</a:t>
                      </a:r>
                      <a:endParaRPr lang="ru-RU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683568" y="1844824"/>
            <a:ext cx="338437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683568" y="2996952"/>
            <a:ext cx="338437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7" name="Группа 6"/>
          <p:cNvGrpSpPr/>
          <p:nvPr/>
        </p:nvGrpSpPr>
        <p:grpSpPr>
          <a:xfrm>
            <a:off x="873637" y="2235072"/>
            <a:ext cx="380138" cy="288032"/>
            <a:chOff x="5246027" y="3140968"/>
            <a:chExt cx="380138" cy="28803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5436096" y="3140968"/>
              <a:ext cx="0" cy="288032"/>
            </a:xfrm>
            <a:prstGeom prst="line">
              <a:avLst/>
            </a:prstGeom>
            <a:ln>
              <a:solidFill>
                <a:schemeClr val="tx2">
                  <a:lumMod val="75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5246027" y="3284984"/>
              <a:ext cx="38013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3275856" y="4561052"/>
            <a:ext cx="24352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232 х 102 = </a:t>
            </a:r>
            <a:endParaRPr lang="ru-RU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2022133" y="4125766"/>
            <a:ext cx="707245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TextBox 12">
            <a:hlinkClick r:id="rId2" action="ppaction://hlinksldjump"/>
          </p:cNvPr>
          <p:cNvSpPr txBox="1"/>
          <p:nvPr/>
        </p:nvSpPr>
        <p:spPr>
          <a:xfrm>
            <a:off x="683567" y="5799008"/>
            <a:ext cx="16921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32664</a:t>
            </a:r>
            <a:endParaRPr lang="ru-RU" sz="3600" dirty="0"/>
          </a:p>
        </p:txBody>
      </p:sp>
      <p:sp>
        <p:nvSpPr>
          <p:cNvPr id="14" name="TextBox 13">
            <a:hlinkClick r:id="rId3" action="ppaction://hlinksldjump"/>
          </p:cNvPr>
          <p:cNvSpPr txBox="1"/>
          <p:nvPr/>
        </p:nvSpPr>
        <p:spPr>
          <a:xfrm>
            <a:off x="3283352" y="5796653"/>
            <a:ext cx="16921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2784</a:t>
            </a:r>
            <a:endParaRPr lang="ru-RU" sz="3600" dirty="0"/>
          </a:p>
        </p:txBody>
      </p:sp>
      <p:sp>
        <p:nvSpPr>
          <p:cNvPr id="15" name="TextBox 14">
            <a:hlinkClick r:id="rId3" action="ppaction://hlinksldjump"/>
          </p:cNvPr>
          <p:cNvSpPr txBox="1"/>
          <p:nvPr/>
        </p:nvSpPr>
        <p:spPr>
          <a:xfrm>
            <a:off x="6156176" y="5796654"/>
            <a:ext cx="16921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696</a:t>
            </a:r>
            <a:endParaRPr lang="ru-RU" sz="3600" dirty="0"/>
          </a:p>
        </p:txBody>
      </p:sp>
      <p:sp>
        <p:nvSpPr>
          <p:cNvPr id="17" name="TextBox 16">
            <a:hlinkClick r:id="rId2" action="ppaction://hlinksldjump"/>
          </p:cNvPr>
          <p:cNvSpPr txBox="1"/>
          <p:nvPr/>
        </p:nvSpPr>
        <p:spPr>
          <a:xfrm>
            <a:off x="5430316" y="5119057"/>
            <a:ext cx="3713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 </a:t>
            </a:r>
            <a:r>
              <a:rPr lang="ru-RU" sz="3600" dirty="0" smtClean="0"/>
              <a:t>бурых медведя</a:t>
            </a:r>
            <a:endParaRPr lang="ru-RU" sz="36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" name="Picture 2" descr="C:\Users\RockStaRrr\Desktop\Безымянный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 flipH="1">
            <a:off x="5973012" y="719732"/>
            <a:ext cx="2628291" cy="331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888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250" b="100000" l="9016" r="98361">
                        <a14:foregroundMark x1="45082" y1="25000" x2="45082" y2="25000"/>
                        <a14:foregroundMark x1="55738" y1="26250" x2="55738" y2="26250"/>
                        <a14:foregroundMark x1="6557" y1="33750" x2="6557" y2="33750"/>
                        <a14:foregroundMark x1="8197" y1="28125" x2="8197" y2="28125"/>
                        <a14:foregroundMark x1="86885" y1="52500" x2="86885" y2="52500"/>
                        <a14:foregroundMark x1="81148" y1="51875" x2="81148" y2="51875"/>
                        <a14:foregroundMark x1="83607" y1="41250" x2="83607" y2="41250"/>
                        <a14:foregroundMark x1="85246" y1="33750" x2="85246" y2="33750"/>
                        <a14:foregroundMark x1="80328" y1="66875" x2="80328" y2="66875"/>
                        <a14:foregroundMark x1="81148" y1="58750" x2="81148" y2="58750"/>
                        <a14:foregroundMark x1="78689" y1="77500" x2="78689" y2="77500"/>
                        <a14:foregroundMark x1="78689" y1="88125" x2="78689" y2="88125"/>
                        <a14:foregroundMark x1="77869" y1="92500" x2="77869" y2="92500"/>
                        <a14:foregroundMark x1="86885" y1="26250" x2="86885" y2="26250"/>
                        <a14:foregroundMark x1="88525" y1="20000" x2="88525" y2="20000"/>
                        <a14:foregroundMark x1="87705" y1="16875" x2="87705" y2="16875"/>
                        <a14:foregroundMark x1="88525" y1="14375" x2="88525" y2="14375"/>
                        <a14:foregroundMark x1="48361" y1="2500" x2="48361" y2="2500"/>
                        <a14:foregroundMark x1="49180" y1="1250" x2="49180" y2="0"/>
                        <a14:foregroundMark x1="95082" y1="50625" x2="95082" y2="50625"/>
                        <a14:foregroundMark x1="94262" y1="50625" x2="98361" y2="50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109"/>
          <a:stretch/>
        </p:blipFill>
        <p:spPr bwMode="auto">
          <a:xfrm>
            <a:off x="3635896" y="1484784"/>
            <a:ext cx="3192395" cy="460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369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9872" y="1484784"/>
            <a:ext cx="6923112" cy="1036711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5400" b="1" dirty="0" smtClean="0">
                <a:ln/>
                <a:solidFill>
                  <a:srgbClr val="00B050"/>
                </a:solidFill>
                <a:hlinkClick r:id="rId2" action="ppaction://hlinksldjump"/>
              </a:rPr>
              <a:t>Хвойный лес</a:t>
            </a:r>
            <a:endParaRPr lang="ru-RU" sz="5400" b="1" dirty="0">
              <a:ln/>
              <a:solidFill>
                <a:srgbClr val="00B050"/>
              </a:solidFill>
              <a:hlinkClick r:id="rId2" action="ppaction://hlinksldjump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9752" y="3090965"/>
            <a:ext cx="52148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u="sng" cap="none" spc="0" dirty="0" smtClean="0">
                <a:ln/>
                <a:solidFill>
                  <a:schemeClr val="accent6">
                    <a:lumMod val="75000"/>
                  </a:schemeClr>
                </a:solidFill>
                <a:effectLst/>
              </a:rPr>
              <a:t> Смешанный лес</a:t>
            </a:r>
            <a:endParaRPr lang="ru-RU" sz="5400" b="1" u="sng" cap="none" spc="0" dirty="0">
              <a:ln/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510144" y="4543844"/>
            <a:ext cx="74177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u="sng" cap="none" spc="0" dirty="0" smtClean="0">
                <a:ln/>
                <a:solidFill>
                  <a:srgbClr val="00B050"/>
                </a:solidFill>
                <a:effectLst/>
              </a:rPr>
              <a:t>Широколиственный лес</a:t>
            </a:r>
            <a:endParaRPr lang="ru-RU" sz="5400" b="1" u="sng" cap="none" spc="0" dirty="0">
              <a:ln/>
              <a:solidFill>
                <a:srgbClr val="00B05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404664"/>
            <a:ext cx="46737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Зона   лесов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Picture 2" descr="C:\Users\RockStaRrr\Desktop\Безымянный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 flipH="1">
            <a:off x="6156175" y="1327994"/>
            <a:ext cx="2088879" cy="2846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66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64804"/>
            <a:ext cx="2581698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59832" y="2266593"/>
            <a:ext cx="58115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305</a:t>
            </a:r>
            <a:r>
              <a:rPr lang="ru-RU" sz="4000" b="1" dirty="0" smtClean="0">
                <a:solidFill>
                  <a:srgbClr val="00B050"/>
                </a:solidFill>
              </a:rPr>
              <a:t> </a:t>
            </a:r>
          </a:p>
          <a:p>
            <a:pPr algn="ctr"/>
            <a:r>
              <a:rPr lang="ru-RU" sz="4000" b="1" dirty="0" smtClean="0">
                <a:solidFill>
                  <a:srgbClr val="00B050"/>
                </a:solidFill>
              </a:rPr>
              <a:t>видов хвойных деревьев</a:t>
            </a:r>
            <a:endParaRPr lang="ru-RU" sz="4000" b="1" dirty="0">
              <a:solidFill>
                <a:srgbClr val="00B05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812360" y="5805264"/>
            <a:ext cx="521208" cy="521208"/>
          </a:xfrm>
          <a:prstGeom prst="actionButtonHom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C:\Users\RockStaRrr\Desktop\Безымянный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 flipH="1">
            <a:off x="5066633" y="3577064"/>
            <a:ext cx="1797990" cy="263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602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Запишите наименьшее число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24744"/>
            <a:ext cx="1095375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39752" y="1680565"/>
            <a:ext cx="60545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305</a:t>
            </a:r>
            <a:r>
              <a:rPr lang="ru-RU" sz="3600" b="1" dirty="0" smtClean="0">
                <a:solidFill>
                  <a:srgbClr val="00B050"/>
                </a:solidFill>
              </a:rPr>
              <a:t> видов хвойных деревьев</a:t>
            </a:r>
            <a:endParaRPr lang="ru-RU" sz="3600" b="1" dirty="0">
              <a:solidFill>
                <a:srgbClr val="00B05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122" y="3284984"/>
            <a:ext cx="1376164" cy="2449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056495" y="4913691"/>
            <a:ext cx="6912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250  тыс. </a:t>
            </a:r>
            <a:r>
              <a:rPr lang="ru-RU" sz="3600" b="1" dirty="0" smtClean="0">
                <a:solidFill>
                  <a:srgbClr val="00B050"/>
                </a:solidFill>
              </a:rPr>
              <a:t>широколиственных деревьев</a:t>
            </a:r>
            <a:endParaRPr lang="ru-RU" sz="3600" b="1" dirty="0">
              <a:solidFill>
                <a:srgbClr val="00B050"/>
              </a:solidFill>
            </a:endParaRPr>
          </a:p>
        </p:txBody>
      </p:sp>
      <p:pic>
        <p:nvPicPr>
          <p:cNvPr id="9" name="Picture 2" descr="C:\Users\RockStaRrr\Desktop\Безымянный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 flipH="1">
            <a:off x="6164257" y="2179446"/>
            <a:ext cx="2230038" cy="2775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662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1880" y="2771304"/>
            <a:ext cx="2242592" cy="13247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8800" b="1" dirty="0">
                <a:solidFill>
                  <a:srgbClr val="FF0000"/>
                </a:solidFill>
              </a:rPr>
              <a:t>305</a:t>
            </a:r>
            <a:endParaRPr lang="ru-RU" sz="88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755576" y="3087832"/>
            <a:ext cx="2242592" cy="132474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8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350</a:t>
            </a:r>
            <a:endParaRPr lang="ru-RU" sz="8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491880" y="1085776"/>
            <a:ext cx="2242592" cy="132474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8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</a:t>
            </a:r>
            <a:r>
              <a:rPr lang="ru-RU" sz="8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30</a:t>
            </a:r>
            <a:endParaRPr lang="ru-RU" sz="8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3492416" y="4412576"/>
            <a:ext cx="2242592" cy="132474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8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503</a:t>
            </a:r>
            <a:endParaRPr lang="ru-RU" sz="8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" name="Picture 2" descr="C:\Users\RockStaRrr\Desktop\Безымянный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00" b="69706" l="3041" r="33108">
                        <a14:foregroundMark x1="25000" y1="43235" x2="25000" y2="43235"/>
                        <a14:foregroundMark x1="27534" y1="18824" x2="27534" y2="18824"/>
                        <a14:foregroundMark x1="27534" y1="18824" x2="27534" y2="18824"/>
                        <a14:foregroundMark x1="33108" y1="29412" x2="33108" y2="29412"/>
                        <a14:foregroundMark x1="33108" y1="29412" x2="33108" y2="29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t="3267" r="71261" b="27255"/>
          <a:stretch/>
        </p:blipFill>
        <p:spPr bwMode="auto">
          <a:xfrm flipH="1">
            <a:off x="5940152" y="2625024"/>
            <a:ext cx="2945370" cy="390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77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1753</TotalTime>
  <Words>1439</Words>
  <Application>Microsoft Office PowerPoint</Application>
  <PresentationFormat>Экран (4:3)</PresentationFormat>
  <Paragraphs>759</Paragraphs>
  <Slides>57</Slides>
  <Notes>2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Тема Office</vt:lpstr>
      <vt:lpstr>Интегрированный Урок  математики и окружающего мира 4  класс</vt:lpstr>
      <vt:lpstr>Природные зоны России</vt:lpstr>
      <vt:lpstr>К сожалению ты ошибся. Подумай!</vt:lpstr>
      <vt:lpstr>Презентация PowerPoint</vt:lpstr>
      <vt:lpstr>Презентация PowerPoint</vt:lpstr>
      <vt:lpstr> </vt:lpstr>
      <vt:lpstr>Презентация PowerPoint</vt:lpstr>
      <vt:lpstr>Запишите наименьшее число</vt:lpstr>
      <vt:lpstr>Презентация PowerPoint</vt:lpstr>
      <vt:lpstr>Презентация PowerPoint</vt:lpstr>
      <vt:lpstr>Презентация PowerPoint</vt:lpstr>
      <vt:lpstr>На территории России  130 - государственных заповедников 106 - национальных парков </vt:lpstr>
      <vt:lpstr>На территории России  130 - государственных заповедников 106 - национальных парков </vt:lpstr>
      <vt:lpstr>Презентация PowerPoint</vt:lpstr>
      <vt:lpstr>К сожалению ты ошибся. Подумай!</vt:lpstr>
      <vt:lpstr>Презентация PowerPoint</vt:lpstr>
      <vt:lpstr>Животные, питающиеся растительной пищей.</vt:lpstr>
      <vt:lpstr>Растительноядные Кто лишний?</vt:lpstr>
      <vt:lpstr>Презентация PowerPoint</vt:lpstr>
      <vt:lpstr>Презентация PowerPoint</vt:lpstr>
      <vt:lpstr>Найди ошибки</vt:lpstr>
      <vt:lpstr>Презентация PowerPoint</vt:lpstr>
      <vt:lpstr>Презентация PowerPoint</vt:lpstr>
      <vt:lpstr>Работа в парах Восстанови записи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Отгадай чьи следы?</vt:lpstr>
      <vt:lpstr>Отгадай чьи следы?</vt:lpstr>
      <vt:lpstr>Отгадай чьи следы?</vt:lpstr>
      <vt:lpstr>Отгадай чьи следы?</vt:lpstr>
      <vt:lpstr>Отгадай чьи следы?</vt:lpstr>
      <vt:lpstr>Отгадай чьи следы?</vt:lpstr>
      <vt:lpstr>Отгадай чьи следы?</vt:lpstr>
      <vt:lpstr>Презентация PowerPoint</vt:lpstr>
      <vt:lpstr>Презентация PowerPoint</vt:lpstr>
      <vt:lpstr>Какое из эти животных самое больше?</vt:lpstr>
      <vt:lpstr>Презентация PowerPoint</vt:lpstr>
      <vt:lpstr>Презентация PowerPoint</vt:lpstr>
      <vt:lpstr>Презентация PowerPoint</vt:lpstr>
      <vt:lpstr>С помощью таблицы дополни условие задачи.</vt:lpstr>
      <vt:lpstr>С помощью таблицы дополни условие задачи.</vt:lpstr>
      <vt:lpstr>Выбери таблицу  соответствующую   задаче</vt:lpstr>
      <vt:lpstr>К сожалению ты ошибся. Подумай!</vt:lpstr>
      <vt:lpstr>Презентация PowerPoint</vt:lpstr>
      <vt:lpstr>Решение:</vt:lpstr>
      <vt:lpstr>1)620х132=81840 (кг)масса всех медведей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RockStaRrr</dc:creator>
  <cp:lastModifiedBy>RockStaRrr</cp:lastModifiedBy>
  <cp:revision>118</cp:revision>
  <dcterms:created xsi:type="dcterms:W3CDTF">2012-11-14T13:12:45Z</dcterms:created>
  <dcterms:modified xsi:type="dcterms:W3CDTF">2012-11-22T15:11:18Z</dcterms:modified>
</cp:coreProperties>
</file>