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30" d="100"/>
          <a:sy n="130" d="100"/>
        </p:scale>
        <p:origin x="-107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17.08.2020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99592" y="332656"/>
            <a:ext cx="7558608" cy="4968553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Эмоциональное </a:t>
            </a:r>
            <a:r>
              <a:rPr lang="ru-RU" dirty="0" smtClean="0"/>
              <a:t>выгорание родителей особого ребенка: признаки, причины, профилактика.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2400" dirty="0" smtClean="0"/>
              <a:t>педагог – психолог Кашина Ю.Е.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0454" y="548680"/>
            <a:ext cx="427355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7488244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2348880"/>
            <a:ext cx="8496944" cy="4032448"/>
          </a:xfrm>
        </p:spPr>
        <p:txBody>
          <a:bodyPr>
            <a:normAutofit fontScale="25000" lnSpcReduction="20000"/>
          </a:bodyPr>
          <a:lstStyle/>
          <a:p>
            <a:pPr marL="0" indent="0" algn="just">
              <a:buNone/>
            </a:pPr>
            <a:r>
              <a:rPr lang="ru-RU" sz="7200" dirty="0"/>
              <a:t>Синдром эмоционального выгорания развивается постепенно. Проходит три стадии (</a:t>
            </a:r>
            <a:r>
              <a:rPr lang="ru-RU" sz="7200" dirty="0" err="1"/>
              <a:t>Маслач</a:t>
            </a:r>
            <a:r>
              <a:rPr lang="ru-RU" sz="7200" dirty="0"/>
              <a:t>, 1982) — три лестничных пролета в глубины эмоциональной  непригодности к жизни</a:t>
            </a:r>
            <a:r>
              <a:rPr lang="ru-RU" sz="7200" dirty="0" smtClean="0"/>
              <a:t>:</a:t>
            </a:r>
          </a:p>
          <a:p>
            <a:pPr algn="just"/>
            <a:endParaRPr lang="ru-RU" sz="7200" dirty="0"/>
          </a:p>
          <a:p>
            <a:pPr algn="just"/>
            <a:r>
              <a:rPr lang="ru-RU" sz="6400" dirty="0"/>
              <a:t>1 стадия - начинается приглушением эмоций, сглаживанием остроты чувств и свежести  </a:t>
            </a:r>
            <a:r>
              <a:rPr lang="ru-RU" sz="6400" dirty="0" smtClean="0"/>
              <a:t>переживаний</a:t>
            </a:r>
            <a:r>
              <a:rPr lang="ru-RU" sz="6400" dirty="0"/>
              <a:t>; человек неожиданно замечает: вроде бы все пока нормально, но... скучно и пусто на душе; исчезают положительные эмоции, появляется некоторая отстраненность в отношениях с членами семьи; возникает состояние тревожности, неудовлетворенности; дома, все чаще хочется сказать: «Не лезьте ко мне, оставьте в покое!»</a:t>
            </a:r>
          </a:p>
          <a:p>
            <a:pPr algn="just"/>
            <a:r>
              <a:rPr lang="ru-RU" sz="6400" dirty="0"/>
              <a:t>2 стадия - возникают недоразумения с членами семьи, к некогда любимым людям (муж, </a:t>
            </a:r>
            <a:r>
              <a:rPr lang="ru-RU" sz="6400" dirty="0" smtClean="0"/>
              <a:t>мама</a:t>
            </a:r>
            <a:r>
              <a:rPr lang="ru-RU" sz="6400" dirty="0"/>
              <a:t>, папа, </a:t>
            </a:r>
            <a:r>
              <a:rPr lang="ru-RU" sz="6400" dirty="0" smtClean="0"/>
              <a:t>дети</a:t>
            </a:r>
            <a:r>
              <a:rPr lang="ru-RU" sz="6400" dirty="0"/>
              <a:t>) начинает появляться  неприязнь, недовольство в их адрес. Вначале это с трудом сдерживаемая антипатия, а затем и вспышки раздражения. </a:t>
            </a:r>
          </a:p>
          <a:p>
            <a:pPr algn="just"/>
            <a:r>
              <a:rPr lang="ru-RU" sz="6400" dirty="0"/>
              <a:t>3 стадия - притупляются представления о ценностях жизни, эмоциональное отношение к миру «уплощается», человек становится опасно равнодушным ко всему, даже к собственной жизни; такой человек по привычке может еще сохранять внешнюю респектабельность и некоторый апломб, но его глаза теряют блеск интереса к чему бы то ни было, и почти физически ощутимый холод безразличия поселяется в его душе</a:t>
            </a:r>
            <a:r>
              <a:rPr lang="ru-RU" sz="7200" dirty="0"/>
              <a:t>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404664"/>
            <a:ext cx="7571184" cy="1296144"/>
          </a:xfrm>
        </p:spPr>
        <p:txBody>
          <a:bodyPr>
            <a:noAutofit/>
          </a:bodyPr>
          <a:lstStyle/>
          <a:p>
            <a:r>
              <a:rPr lang="ru-RU" sz="2400" dirty="0"/>
              <a:t>Эмоциональное выгорание — это синдром, развивающийся на </a:t>
            </a:r>
            <a:r>
              <a:rPr lang="ru-RU" sz="2400" dirty="0" smtClean="0"/>
              <a:t>фоне хронического </a:t>
            </a:r>
            <a:r>
              <a:rPr lang="ru-RU" sz="2400" dirty="0"/>
              <a:t>стресса и ведущий к истощению </a:t>
            </a:r>
            <a:r>
              <a:rPr lang="ru-RU" sz="2400" dirty="0" smtClean="0"/>
              <a:t>эмоционально-энергетических </a:t>
            </a:r>
            <a:r>
              <a:rPr lang="ru-RU" sz="2400" dirty="0"/>
              <a:t>и личностных ресурсов человека</a:t>
            </a:r>
            <a:r>
              <a:rPr lang="ru-RU" sz="2800" dirty="0" smtClean="0"/>
              <a:t>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3838670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ru-RU" dirty="0" smtClean="0"/>
              <a:t>• </a:t>
            </a:r>
            <a:r>
              <a:rPr lang="ru-RU" dirty="0"/>
              <a:t>Ваше чувство юмора все чаще изменяет вам?</a:t>
            </a:r>
          </a:p>
          <a:p>
            <a:pPr marL="0" indent="0">
              <a:buNone/>
            </a:pPr>
            <a:r>
              <a:rPr lang="ru-RU" dirty="0"/>
              <a:t>• Из ваших отношений с партнером исчезла романтика?</a:t>
            </a:r>
          </a:p>
          <a:p>
            <a:pPr marL="0" indent="0">
              <a:buNone/>
            </a:pPr>
            <a:r>
              <a:rPr lang="ru-RU" dirty="0"/>
              <a:t>• Вы перестали общаться с друзьями?</a:t>
            </a:r>
          </a:p>
          <a:p>
            <a:pPr marL="0" indent="0">
              <a:buNone/>
            </a:pPr>
            <a:r>
              <a:rPr lang="ru-RU" dirty="0"/>
              <a:t>• Вы постоянно чувствуете себя измотанным?</a:t>
            </a:r>
          </a:p>
          <a:p>
            <a:pPr marL="0" indent="0">
              <a:buNone/>
            </a:pPr>
            <a:r>
              <a:rPr lang="ru-RU" dirty="0"/>
              <a:t>• Вас раздражает идея тратить деньги на няню?</a:t>
            </a:r>
          </a:p>
          <a:p>
            <a:pPr marL="0" indent="0">
              <a:buNone/>
            </a:pPr>
            <a:r>
              <a:rPr lang="ru-RU" dirty="0"/>
              <a:t>• Вас накрывает чувство вины, если вы позволяете себе </a:t>
            </a:r>
            <a:r>
              <a:rPr lang="ru-RU" dirty="0" smtClean="0"/>
              <a:t>отвлечься от ребенка на свои интересы?</a:t>
            </a:r>
            <a:endParaRPr lang="ru-RU" dirty="0"/>
          </a:p>
          <a:p>
            <a:pPr marL="0" indent="0">
              <a:buNone/>
            </a:pPr>
            <a:r>
              <a:rPr lang="ru-RU" dirty="0"/>
              <a:t>• Вы с трудом припоминаете, когда в последний раз целый день отдыхали от родительских обязанностей?</a:t>
            </a:r>
          </a:p>
          <a:p>
            <a:pPr marL="0" indent="0">
              <a:buNone/>
            </a:pPr>
            <a:r>
              <a:rPr lang="ru-RU" dirty="0"/>
              <a:t>• Любой разговор вы неизбежно сводите к обсуждению ваших детей?</a:t>
            </a:r>
          </a:p>
          <a:p>
            <a:pPr marL="0" indent="0">
              <a:buNone/>
            </a:pPr>
            <a:r>
              <a:rPr lang="ru-RU" dirty="0"/>
              <a:t>• Вы перестали заниматься спортом </a:t>
            </a:r>
            <a:r>
              <a:rPr lang="ru-RU" dirty="0" smtClean="0"/>
              <a:t>или </a:t>
            </a:r>
            <a:r>
              <a:rPr lang="ru-RU" dirty="0"/>
              <a:t>посещать фитнес-клуб?</a:t>
            </a:r>
          </a:p>
          <a:p>
            <a:pPr marL="0" indent="0">
              <a:buNone/>
            </a:pPr>
            <a:r>
              <a:rPr lang="ru-RU" dirty="0"/>
              <a:t>• Вы постоянно жалуетесь на жизнь?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6632"/>
            <a:ext cx="8075240" cy="1008112"/>
          </a:xfrm>
        </p:spPr>
        <p:txBody>
          <a:bodyPr>
            <a:normAutofit/>
          </a:bodyPr>
          <a:lstStyle/>
          <a:p>
            <a:r>
              <a:rPr lang="ru-RU" sz="2200" dirty="0" smtClean="0"/>
              <a:t>Тест:  «Родительское </a:t>
            </a:r>
            <a:r>
              <a:rPr lang="ru-RU" sz="2200" dirty="0"/>
              <a:t>выгорание — это про вас</a:t>
            </a:r>
            <a:r>
              <a:rPr lang="ru-RU" sz="2200" dirty="0" smtClean="0"/>
              <a:t>?»</a:t>
            </a:r>
            <a:r>
              <a:rPr lang="ru-RU" sz="2200" dirty="0"/>
              <a:t/>
            </a:r>
            <a:br>
              <a:rPr lang="ru-RU" sz="2200" dirty="0"/>
            </a:br>
            <a:r>
              <a:rPr lang="ru-RU" sz="2200" dirty="0" smtClean="0"/>
              <a:t>На </a:t>
            </a:r>
            <a:r>
              <a:rPr lang="ru-RU" sz="2200" dirty="0"/>
              <a:t>вопросы отвечаем «да», «нет».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53497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sz="2400" dirty="0" smtClean="0"/>
              <a:t>- Неправильная позиция по отношению к своему особому ребенку.</a:t>
            </a:r>
          </a:p>
          <a:p>
            <a:pPr marL="0" indent="0">
              <a:buNone/>
            </a:pPr>
            <a:r>
              <a:rPr lang="ru-RU" sz="2400" dirty="0" smtClean="0"/>
              <a:t>- Установка на то, что я </a:t>
            </a:r>
            <a:r>
              <a:rPr lang="ru-RU" sz="2400" dirty="0" smtClean="0"/>
              <a:t>должен(а</a:t>
            </a:r>
            <a:r>
              <a:rPr lang="ru-RU" sz="2400" dirty="0" smtClean="0"/>
              <a:t>) быть идеальной(</a:t>
            </a:r>
            <a:r>
              <a:rPr lang="ru-RU" sz="2400" dirty="0" err="1" smtClean="0"/>
              <a:t>ым</a:t>
            </a:r>
            <a:r>
              <a:rPr lang="ru-RU" sz="2400" dirty="0" smtClean="0"/>
              <a:t>), тогда у меня все получиться</a:t>
            </a:r>
            <a:r>
              <a:rPr lang="ru-RU" sz="2400" dirty="0"/>
              <a:t> </a:t>
            </a:r>
            <a:r>
              <a:rPr lang="ru-RU" sz="2400" dirty="0" smtClean="0"/>
              <a:t>(желательно без ошибок).</a:t>
            </a:r>
          </a:p>
          <a:p>
            <a:pPr marL="0" indent="0">
              <a:buNone/>
            </a:pPr>
            <a:r>
              <a:rPr lang="ru-RU" sz="2400" dirty="0" smtClean="0"/>
              <a:t>- Невнимание к себе, своим интересам, потребностям. </a:t>
            </a:r>
          </a:p>
          <a:p>
            <a:pPr marL="0" indent="0">
              <a:buNone/>
            </a:pPr>
            <a:r>
              <a:rPr lang="ru-RU" sz="2400" dirty="0" smtClean="0"/>
              <a:t>-  Жизнь «в поле болезни» ребенка. </a:t>
            </a:r>
          </a:p>
          <a:p>
            <a:pPr marL="0" indent="0">
              <a:buNone/>
            </a:pPr>
            <a:r>
              <a:rPr lang="ru-RU" sz="2400" dirty="0" smtClean="0"/>
              <a:t>-   Изменение стиля общения с близкими людьми.</a:t>
            </a:r>
          </a:p>
          <a:p>
            <a:pPr marL="0" indent="0">
              <a:buNone/>
            </a:pPr>
            <a:r>
              <a:rPr lang="ru-RU" sz="2400" dirty="0" smtClean="0"/>
              <a:t>-   Страх и изоляция от социума.</a:t>
            </a:r>
          </a:p>
          <a:p>
            <a:pPr marL="0" indent="0" algn="just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/>
              <a:t>Какие же установки, мысли, действия приводят родителей к состоянию физической и психологической опустошенности? </a:t>
            </a:r>
            <a:br>
              <a:rPr lang="ru-RU" sz="2400" dirty="0" smtClean="0"/>
            </a:br>
            <a:r>
              <a:rPr lang="ru-RU" sz="2400" dirty="0" smtClean="0"/>
              <a:t>Давайте рассуждать вместе.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08595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 algn="just">
              <a:buNone/>
            </a:pPr>
            <a:r>
              <a:rPr lang="ru-RU" dirty="0"/>
              <a:t>Наталья Керре: Самое трудное - справиться с чувством вины. У нас само общество настроено на обвинение. Родителю говорят, часто прямо в лицо: "Ты что не видела, от кого рожала? Зачем ты рожала в таком возрасте?" Но правда в том, что ничьей вины здесь нет. Это всегда стечение обстоятельств.</a:t>
            </a:r>
          </a:p>
          <a:p>
            <a:pPr marL="0" indent="0" algn="just">
              <a:buNone/>
            </a:pPr>
            <a:r>
              <a:rPr lang="ru-RU" dirty="0"/>
              <a:t>Второй шаг - понять, что в любой ситуации есть выход, нужно только правильно поставить цель. Оказавшись в ситуации особого </a:t>
            </a:r>
            <a:r>
              <a:rPr lang="ru-RU" dirty="0" err="1"/>
              <a:t>родительства</a:t>
            </a:r>
            <a:r>
              <a:rPr lang="ru-RU" dirty="0"/>
              <a:t>, каждый первым делом пытается найти чудо-таблетку и избавиться от проблемы. Но не каждого ребенка можно вытянуть до "нормы". Кого-то смогут (и только близкие будут знать про его особенности), а кто-то не доживет и до 12 лет. Но в любом случае все усилия оправданы. Каждого ребенка можно сдвинуть из точки А в точку Б, просто у кого-то Б - это норма, а у кого-то - это в девять лет научиться собирать пирамидку.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Как почувствовать себя счастливыми родителям особого ребенка?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691314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856" y="332656"/>
            <a:ext cx="4227144" cy="59764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16016" y="332656"/>
            <a:ext cx="4258816" cy="583264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692696"/>
            <a:ext cx="4392488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/>
              <a:t>В начале дня самым важным является наше настроение, поскольку утром </a:t>
            </a:r>
          </a:p>
          <a:p>
            <a:r>
              <a:rPr lang="ru-RU" sz="800" dirty="0"/>
              <a:t>происходит настройка организма и души на предстоящий день. </a:t>
            </a:r>
          </a:p>
          <a:p>
            <a:r>
              <a:rPr lang="ru-RU" sz="800" dirty="0"/>
              <a:t>Какая будет настройка, таким будет и весь день!</a:t>
            </a:r>
          </a:p>
          <a:p>
            <a:endParaRPr lang="ru-RU" sz="800" dirty="0"/>
          </a:p>
          <a:p>
            <a:r>
              <a:rPr lang="ru-RU" sz="800" dirty="0"/>
              <a:t>Первая: «Ваш будильник должен звонить мягко и нежно. Помните, что резкий звонок будильника – это стрессовый фактор, воздействие которого на наше </a:t>
            </a:r>
          </a:p>
          <a:p>
            <a:r>
              <a:rPr lang="ru-RU" sz="800" dirty="0"/>
              <a:t>настроение такое же, как и среднего по напряжению удара электротоком, не опасного для жизни. И тот, и другой - стресс-факторы, которые вызывают страх и напряжение. Стоит ли начинать свой день с таких неприятных эмоций?» </a:t>
            </a:r>
          </a:p>
          <a:p>
            <a:endParaRPr lang="ru-RU" sz="800" dirty="0"/>
          </a:p>
          <a:p>
            <a:r>
              <a:rPr lang="ru-RU" sz="800" dirty="0"/>
              <a:t>Вторая: «Встаньте немного раньше обычного времени, чтобы утром не нужно было сразу начинать спешить. Ограничения во времени, которые испытывает спешащий человек – это тоже стресс. Если Ваше утро начнется с беспокойства, нервозность и раздражительность будут обеспечены Вам в течение всего дня».</a:t>
            </a:r>
          </a:p>
          <a:p>
            <a:endParaRPr lang="ru-RU" sz="800" dirty="0"/>
          </a:p>
          <a:p>
            <a:r>
              <a:rPr lang="ru-RU" sz="800" dirty="0"/>
              <a:t>Третья: «Не вставайте сразу и рывком! Поставьте будильник на несколько </a:t>
            </a:r>
          </a:p>
          <a:p>
            <a:r>
              <a:rPr lang="ru-RU" sz="800" dirty="0"/>
              <a:t>минут раньше необходимого времени, чтобы утром не спешить. Откройте глаза и потянитесь! Посмотрите на небо, почувствуйте начало нового дня - как начало</a:t>
            </a:r>
          </a:p>
          <a:p>
            <a:r>
              <a:rPr lang="ru-RU" sz="800" dirty="0"/>
              <a:t>новой жизни».</a:t>
            </a:r>
          </a:p>
          <a:p>
            <a:endParaRPr lang="ru-RU" sz="800" dirty="0"/>
          </a:p>
          <a:p>
            <a:r>
              <a:rPr lang="ru-RU" sz="800" dirty="0"/>
              <a:t>Четвертая: «Подумайте о приятном! Приучите себя к тому, что каждое утро Вы начинаете свой день с мысли о чем-то приятном. Так, потянувшись, спросите </a:t>
            </a:r>
          </a:p>
          <a:p>
            <a:r>
              <a:rPr lang="ru-RU" sz="800" dirty="0"/>
              <a:t>себя: «Что хорошего будет для меня в этот день?»</a:t>
            </a:r>
          </a:p>
          <a:p>
            <a:endParaRPr lang="ru-RU" sz="800" dirty="0"/>
          </a:p>
          <a:p>
            <a:r>
              <a:rPr lang="ru-RU" sz="800" dirty="0"/>
              <a:t>Пятая: «Встаньте и наденьте яркую, радостную и удобную одежду». </a:t>
            </a:r>
          </a:p>
          <a:p>
            <a:endParaRPr lang="ru-RU" sz="800" dirty="0"/>
          </a:p>
          <a:p>
            <a:r>
              <a:rPr lang="ru-RU" sz="800" dirty="0"/>
              <a:t>Шестая: «Сделайте несколько физических упражнений, чтобы зарядиться</a:t>
            </a:r>
          </a:p>
          <a:p>
            <a:r>
              <a:rPr lang="ru-RU" sz="800" dirty="0"/>
              <a:t>энергией. Сделанная утром гимнастика дает возможность почувствовать </a:t>
            </a:r>
          </a:p>
          <a:p>
            <a:r>
              <a:rPr lang="ru-RU" sz="800" dirty="0"/>
              <a:t>«мышечную радость».</a:t>
            </a:r>
          </a:p>
          <a:p>
            <a:endParaRPr lang="ru-RU" sz="800" dirty="0"/>
          </a:p>
          <a:p>
            <a:r>
              <a:rPr lang="ru-RU" sz="800" dirty="0"/>
              <a:t>Седьмая: «Идите в ванную и принимайте душ, который усилит Ваше чувство</a:t>
            </a:r>
          </a:p>
          <a:p>
            <a:r>
              <a:rPr lang="ru-RU" sz="800" dirty="0"/>
              <a:t>начала и свежести».</a:t>
            </a:r>
          </a:p>
          <a:p>
            <a:endParaRPr lang="ru-RU" sz="800" dirty="0"/>
          </a:p>
          <a:p>
            <a:r>
              <a:rPr lang="ru-RU" sz="800" dirty="0"/>
              <a:t>Восьмая: «Посмотрите на себя в зеркало: глаза лучатся энергией, кожа – свежестью. Можно причесаться и направиться в кухню».</a:t>
            </a:r>
          </a:p>
          <a:p>
            <a:endParaRPr lang="ru-RU" sz="800" dirty="0"/>
          </a:p>
          <a:p>
            <a:r>
              <a:rPr lang="ru-RU" sz="800" dirty="0"/>
              <a:t>Девятая: «Завтрак должен быть легким и состоять из любимых про-</a:t>
            </a:r>
            <a:r>
              <a:rPr lang="ru-RU" sz="800" dirty="0" err="1"/>
              <a:t>дуктов</a:t>
            </a:r>
            <a:r>
              <a:rPr lang="ru-RU" sz="800" dirty="0"/>
              <a:t>. Наверное, это – йогурты или каши. Кроме приятного вкуса, они еще и </a:t>
            </a:r>
          </a:p>
          <a:p>
            <a:r>
              <a:rPr lang="ru-RU" sz="800" dirty="0"/>
              <a:t>полезны. Затем – что-то горячее и жидкое, например, кофе или чай. </a:t>
            </a:r>
          </a:p>
          <a:p>
            <a:r>
              <a:rPr lang="ru-RU" sz="800" dirty="0"/>
              <a:t>Возможны также разные сухарики и джемы».</a:t>
            </a:r>
          </a:p>
          <a:p>
            <a:endParaRPr lang="ru-RU" sz="800" dirty="0"/>
          </a:p>
          <a:p>
            <a:r>
              <a:rPr lang="ru-RU" sz="800" dirty="0"/>
              <a:t>Десятая: «Не торопясь, оденьтесь и спокойно выходите из дома».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60648"/>
            <a:ext cx="4176464" cy="61206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716016" y="935719"/>
            <a:ext cx="4176464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800" dirty="0"/>
              <a:t>Главное предназначение вечера – это отдых </a:t>
            </a:r>
          </a:p>
          <a:p>
            <a:r>
              <a:rPr lang="ru-RU" sz="800" dirty="0"/>
              <a:t>после напряженного дня </a:t>
            </a:r>
          </a:p>
          <a:p>
            <a:r>
              <a:rPr lang="ru-RU" sz="800" dirty="0"/>
              <a:t>и подготовка к спокойному сну, восстанавливающему силы.</a:t>
            </a:r>
          </a:p>
          <a:p>
            <a:endParaRPr lang="ru-RU" sz="800" dirty="0"/>
          </a:p>
          <a:p>
            <a:endParaRPr lang="ru-RU" sz="800" dirty="0"/>
          </a:p>
          <a:p>
            <a:r>
              <a:rPr lang="ru-RU" sz="800" dirty="0"/>
              <a:t>Первая: «Не совершайте действий, идущих вразрез с Вашей совестью и Вашими убеждениями, это обеспечит душевное спокойствие вечером и хороший сон. </a:t>
            </a:r>
          </a:p>
          <a:p>
            <a:r>
              <a:rPr lang="ru-RU" sz="800" dirty="0"/>
              <a:t>Старайтесь быть самой собой, верьте и доверяйте себе».</a:t>
            </a:r>
          </a:p>
          <a:p>
            <a:endParaRPr lang="ru-RU" sz="800" dirty="0"/>
          </a:p>
          <a:p>
            <a:r>
              <a:rPr lang="ru-RU" sz="800" dirty="0"/>
              <a:t>Вторая: «Не реагируйте на чужие поступки, особенно негативные». </a:t>
            </a:r>
          </a:p>
          <a:p>
            <a:endParaRPr lang="ru-RU" sz="800" dirty="0"/>
          </a:p>
          <a:p>
            <a:r>
              <a:rPr lang="ru-RU" sz="800" dirty="0"/>
              <a:t>Третья: «Цените свое человеческое достоинство. Чаще говорите себе фразу: «Я – умный, успешный и хороший человек». Свои поступки сверяйте по высоте этой фразы».</a:t>
            </a:r>
          </a:p>
          <a:p>
            <a:endParaRPr lang="ru-RU" sz="800" dirty="0"/>
          </a:p>
          <a:p>
            <a:r>
              <a:rPr lang="ru-RU" sz="800" dirty="0"/>
              <a:t>Четвертая: «В течение вечера поддерживайте в себе спокойствие, при </a:t>
            </a:r>
          </a:p>
          <a:p>
            <a:r>
              <a:rPr lang="ru-RU" sz="800" dirty="0"/>
              <a:t>возможности старайтесь перед сном погулять или принять теплую ванну. </a:t>
            </a:r>
          </a:p>
          <a:p>
            <a:r>
              <a:rPr lang="ru-RU" sz="800" dirty="0"/>
              <a:t>Позвольте себе быть вечером немного расслабленным и ленивым, никуда не </a:t>
            </a:r>
          </a:p>
          <a:p>
            <a:r>
              <a:rPr lang="ru-RU" sz="800" dirty="0"/>
              <a:t>торопитесь». </a:t>
            </a:r>
          </a:p>
          <a:p>
            <a:endParaRPr lang="ru-RU" sz="800" dirty="0"/>
          </a:p>
          <a:p>
            <a:r>
              <a:rPr lang="ru-RU" sz="800" dirty="0"/>
              <a:t>Пятая: «Каждый вечер делайте что-то приятное для себя: поваляйтесь немного на диване, просматривая иллюстрированный журнал, скушайте что-то легкое и вкусное, послушайте хорошую музыку или посмотрите хороший фильм».</a:t>
            </a:r>
          </a:p>
          <a:p>
            <a:endParaRPr lang="ru-RU" sz="800" dirty="0"/>
          </a:p>
          <a:p>
            <a:r>
              <a:rPr lang="ru-RU" sz="800" dirty="0"/>
              <a:t>Шестая: «Не пейте кофе или крепкий чай в вечернее время, чтобы не нарушить сон». </a:t>
            </a:r>
          </a:p>
          <a:p>
            <a:endParaRPr lang="ru-RU" sz="800" dirty="0"/>
          </a:p>
          <a:p>
            <a:r>
              <a:rPr lang="ru-RU" sz="800" dirty="0"/>
              <a:t>Седьмая: «Подведите итоги дня, выделяя самое позитивное. Засыпая, </a:t>
            </a:r>
          </a:p>
          <a:p>
            <a:r>
              <a:rPr lang="ru-RU" sz="800" dirty="0"/>
              <a:t>вспоминайте счастливые моменты своей жизни в течение дня, свои достижения </a:t>
            </a:r>
          </a:p>
          <a:p>
            <a:r>
              <a:rPr lang="ru-RU" sz="800" dirty="0"/>
              <a:t>и успехи, радости, добрые взгляды людей, их внимание и заботу».</a:t>
            </a:r>
          </a:p>
          <a:p>
            <a:endParaRPr lang="ru-RU" sz="800" dirty="0"/>
          </a:p>
          <a:p>
            <a:r>
              <a:rPr lang="ru-RU" sz="800" dirty="0"/>
              <a:t>Восьмая: «Каждый прожитый день воспринимайте как подарок жизни, </a:t>
            </a:r>
          </a:p>
          <a:p>
            <a:r>
              <a:rPr lang="ru-RU" sz="800" dirty="0"/>
              <a:t>чувствуйте удовлетворение, что этим подарком Вы владеете».</a:t>
            </a:r>
          </a:p>
          <a:p>
            <a:endParaRPr lang="ru-RU" sz="800" dirty="0"/>
          </a:p>
          <a:p>
            <a:r>
              <a:rPr lang="ru-RU" sz="800" dirty="0"/>
              <a:t>Девятая: «Не ругайте себя, если что-то не получилось в течение дня. </a:t>
            </a:r>
          </a:p>
          <a:p>
            <a:r>
              <a:rPr lang="ru-RU" sz="800" dirty="0"/>
              <a:t>Воспринимайте события дня с доверием к общему течению своей жизни. </a:t>
            </a:r>
          </a:p>
          <a:p>
            <a:r>
              <a:rPr lang="ru-RU" sz="800" dirty="0"/>
              <a:t>Думайте о том, что все, что происходит, - к лучшему».</a:t>
            </a:r>
          </a:p>
          <a:p>
            <a:endParaRPr lang="ru-RU" sz="800" dirty="0"/>
          </a:p>
          <a:p>
            <a:r>
              <a:rPr lang="ru-RU" sz="800" dirty="0"/>
              <a:t>Десятая: «Перед сном продумывайте планы на будущий день, опираясь </a:t>
            </a:r>
          </a:p>
          <a:p>
            <a:r>
              <a:rPr lang="ru-RU" sz="800" dirty="0"/>
              <a:t>исключительно на собственные достоинства».</a:t>
            </a:r>
          </a:p>
        </p:txBody>
      </p:sp>
    </p:spTree>
    <p:extLst>
      <p:ext uri="{BB962C8B-B14F-4D97-AF65-F5344CB8AC3E}">
        <p14:creationId xmlns:p14="http://schemas.microsoft.com/office/powerpoint/2010/main" val="318584192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/>
              <a:t>Профилактика эмоционального </a:t>
            </a:r>
            <a:r>
              <a:rPr lang="ru-RU" dirty="0" smtClean="0"/>
              <a:t>выгорания: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Четыре </a:t>
            </a:r>
            <a:r>
              <a:rPr lang="ru-RU" dirty="0"/>
              <a:t>пункта о том, как помочь самому себе:</a:t>
            </a:r>
          </a:p>
          <a:p>
            <a:pPr marL="0" indent="0">
              <a:buNone/>
            </a:pPr>
            <a:r>
              <a:rPr lang="ru-RU" dirty="0"/>
              <a:t>• найдите время для себя;</a:t>
            </a:r>
          </a:p>
          <a:p>
            <a:pPr marL="0" indent="0">
              <a:buNone/>
            </a:pPr>
            <a:r>
              <a:rPr lang="ru-RU" dirty="0"/>
              <a:t>•больше двигайтесь;</a:t>
            </a:r>
          </a:p>
          <a:p>
            <a:pPr marL="0" indent="0">
              <a:buNone/>
            </a:pPr>
            <a:r>
              <a:rPr lang="ru-RU" dirty="0"/>
              <a:t>•займитесь творчеством;</a:t>
            </a:r>
          </a:p>
          <a:p>
            <a:pPr marL="0" indent="0">
              <a:buNone/>
            </a:pPr>
            <a:r>
              <a:rPr lang="ru-RU" dirty="0"/>
              <a:t>•не сидите дома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Что же может помочь родителю особого ребенка вырастить его и не сломаться? 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0852126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4632" cy="2592288"/>
          </a:xfrm>
        </p:spPr>
        <p:txBody>
          <a:bodyPr>
            <a:noAutofit/>
          </a:bodyPr>
          <a:lstStyle/>
          <a:p>
            <a:r>
              <a:rPr lang="ru-RU" sz="1400" b="1" u="sng" dirty="0" smtClean="0"/>
              <a:t>Способы </a:t>
            </a:r>
            <a:r>
              <a:rPr lang="ru-RU" sz="1400" b="1" u="sng" dirty="0"/>
              <a:t>эмоциональной саморегуляции</a:t>
            </a:r>
            <a:r>
              <a:rPr lang="ru-RU" sz="1400" b="1" u="sng" dirty="0" smtClean="0"/>
              <a:t>:</a:t>
            </a:r>
            <a:br>
              <a:rPr lang="ru-RU" sz="1400" b="1" u="sng" dirty="0" smtClean="0"/>
            </a:b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смех, улыбка, юмор;</a:t>
            </a:r>
            <a:br>
              <a:rPr lang="ru-RU" sz="1400" dirty="0"/>
            </a:br>
            <a:r>
              <a:rPr lang="ru-RU" sz="1400" dirty="0"/>
              <a:t>размышления о хорошем, приятном;</a:t>
            </a:r>
            <a:br>
              <a:rPr lang="ru-RU" sz="1400" dirty="0"/>
            </a:br>
            <a:r>
              <a:rPr lang="ru-RU" sz="1400" dirty="0"/>
              <a:t>рассматривание цветов в помещении, пейзажа за окном, фотографий,</a:t>
            </a:r>
            <a:br>
              <a:rPr lang="ru-RU" sz="1400" dirty="0"/>
            </a:br>
            <a:r>
              <a:rPr lang="ru-RU" sz="1400" dirty="0"/>
              <a:t>других приятных или дорогих вещей;</a:t>
            </a:r>
            <a:br>
              <a:rPr lang="ru-RU" sz="1400" dirty="0"/>
            </a:br>
            <a:r>
              <a:rPr lang="ru-RU" sz="1400" dirty="0"/>
              <a:t>мысленное обращение к высшим силам (Богу, Вселенной, великой идее);</a:t>
            </a:r>
            <a:br>
              <a:rPr lang="ru-RU" sz="1400" dirty="0"/>
            </a:br>
            <a:r>
              <a:rPr lang="ru-RU" sz="1400" dirty="0"/>
              <a:t>«купание» (реальное или мысленное) в солнечных лучах;</a:t>
            </a:r>
            <a:br>
              <a:rPr lang="ru-RU" sz="1400" dirty="0"/>
            </a:br>
            <a:r>
              <a:rPr lang="ru-RU" sz="1400" dirty="0"/>
              <a:t>вдыхание свежего воздуха;</a:t>
            </a:r>
            <a:br>
              <a:rPr lang="ru-RU" sz="1400" dirty="0"/>
            </a:br>
            <a:r>
              <a:rPr lang="ru-RU" sz="1400" dirty="0"/>
              <a:t>чтение стихов;</a:t>
            </a:r>
            <a:br>
              <a:rPr lang="ru-RU" sz="1400" dirty="0"/>
            </a:br>
            <a:r>
              <a:rPr lang="ru-RU" sz="1400" dirty="0"/>
              <a:t>высказывание похвалы, комплиментов кому-либо просто </a:t>
            </a:r>
            <a:r>
              <a:rPr lang="ru-RU" sz="1400" dirty="0" smtClean="0"/>
              <a:t>так;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занятие любимым делом – </a:t>
            </a:r>
            <a:r>
              <a:rPr lang="ru-RU" sz="1400" dirty="0" smtClean="0"/>
              <a:t>хобби.</a:t>
            </a:r>
            <a:endParaRPr lang="ru-RU" sz="1400" dirty="0"/>
          </a:p>
        </p:txBody>
      </p:sp>
      <p:sp>
        <p:nvSpPr>
          <p:cNvPr id="3" name="Объект 2"/>
          <p:cNvSpPr>
            <a:spLocks noGrp="1"/>
          </p:cNvSpPr>
          <p:nvPr>
            <p:ph type="subTitle" idx="1"/>
          </p:nvPr>
        </p:nvSpPr>
        <p:spPr>
          <a:xfrm>
            <a:off x="467544" y="2996952"/>
            <a:ext cx="8424936" cy="244827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endParaRPr lang="ru-RU" sz="1600" b="1" u="sng" dirty="0" smtClean="0"/>
          </a:p>
          <a:p>
            <a:pPr marL="0" indent="0">
              <a:buNone/>
            </a:pPr>
            <a:r>
              <a:rPr lang="ru-RU" sz="1600" b="1" u="sng" dirty="0" smtClean="0"/>
              <a:t>Способы </a:t>
            </a:r>
            <a:r>
              <a:rPr lang="ru-RU" sz="1600" b="1" u="sng" dirty="0"/>
              <a:t>физиологической </a:t>
            </a:r>
            <a:r>
              <a:rPr lang="ru-RU" sz="1600" b="1" u="sng" dirty="0" smtClean="0"/>
              <a:t>саморегуляции:</a:t>
            </a:r>
          </a:p>
          <a:p>
            <a:pPr marL="0" indent="0">
              <a:buNone/>
            </a:pPr>
            <a:endParaRPr lang="ru-RU" sz="1600" b="1" u="sng" dirty="0"/>
          </a:p>
          <a:p>
            <a:r>
              <a:rPr lang="ru-RU" sz="1600" dirty="0" smtClean="0"/>
              <a:t>длительный сон, вкусная </a:t>
            </a:r>
            <a:r>
              <a:rPr lang="ru-RU" sz="1600" dirty="0"/>
              <a:t>еда,</a:t>
            </a:r>
          </a:p>
          <a:p>
            <a:r>
              <a:rPr lang="ru-RU" sz="1600" dirty="0"/>
              <a:t>общение с природой и животными,</a:t>
            </a:r>
          </a:p>
          <a:p>
            <a:r>
              <a:rPr lang="ru-RU" sz="1600" dirty="0" smtClean="0"/>
              <a:t>движение</a:t>
            </a:r>
            <a:r>
              <a:rPr lang="ru-RU" sz="1600" dirty="0" smtClean="0"/>
              <a:t>, танцы, музыка</a:t>
            </a:r>
            <a:r>
              <a:rPr lang="ru-RU" sz="1600" dirty="0" smtClean="0"/>
              <a:t>,</a:t>
            </a:r>
            <a:endParaRPr lang="ru-RU" sz="1600" dirty="0"/>
          </a:p>
          <a:p>
            <a:r>
              <a:rPr lang="ru-RU" sz="1600" dirty="0"/>
              <a:t>баня, сауна, </a:t>
            </a:r>
            <a:r>
              <a:rPr lang="ru-RU" sz="1600" dirty="0" smtClean="0"/>
              <a:t>массаж,</a:t>
            </a:r>
            <a:r>
              <a:rPr lang="ru-RU" sz="1600" dirty="0"/>
              <a:t> </a:t>
            </a:r>
            <a:r>
              <a:rPr lang="ru-RU" sz="1600" dirty="0" smtClean="0"/>
              <a:t>горячая </a:t>
            </a:r>
            <a:r>
              <a:rPr lang="ru-RU" sz="1600" dirty="0"/>
              <a:t>ванна с </a:t>
            </a:r>
            <a:r>
              <a:rPr lang="ru-RU" sz="1600" dirty="0" smtClean="0"/>
              <a:t>пеной, SPA-процедуры,</a:t>
            </a:r>
            <a:endParaRPr lang="ru-RU" sz="1600" dirty="0"/>
          </a:p>
          <a:p>
            <a:r>
              <a:rPr lang="ru-RU" sz="1600" dirty="0"/>
              <a:t>р</a:t>
            </a:r>
            <a:r>
              <a:rPr lang="ru-RU" sz="1600" dirty="0" smtClean="0"/>
              <a:t>азличные </a:t>
            </a:r>
            <a:r>
              <a:rPr lang="ru-RU" sz="1600" dirty="0"/>
              <a:t>движения потягивания и расслабления </a:t>
            </a:r>
            <a:r>
              <a:rPr lang="ru-RU" sz="1600" dirty="0" smtClean="0"/>
              <a:t>мышц,</a:t>
            </a:r>
            <a:endParaRPr lang="ru-RU" sz="1600" dirty="0"/>
          </a:p>
          <a:p>
            <a:r>
              <a:rPr lang="ru-RU" sz="1600" dirty="0"/>
              <a:t>п</a:t>
            </a:r>
            <a:r>
              <a:rPr lang="ru-RU" sz="1600" dirty="0" smtClean="0"/>
              <a:t>осещение </a:t>
            </a:r>
            <a:r>
              <a:rPr lang="ru-RU" sz="1600" dirty="0"/>
              <a:t>бассейна, тренажерного зала, занятия йогой и т.д.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41366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Мудрость веков:</a:t>
            </a:r>
            <a:endParaRPr lang="ru-RU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676655" y="2708920"/>
            <a:ext cx="3679321" cy="34175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5004048" y="2708920"/>
            <a:ext cx="3463296" cy="34175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User\Desktop\гостиные\притча эмоц выгор 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600400" cy="44870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гостиные\притча эмоц выгор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1"/>
            <a:ext cx="3744416" cy="44870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365251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121</TotalTime>
  <Words>1364</Words>
  <Application>Microsoft Office PowerPoint</Application>
  <PresentationFormat>Экран (4:3)</PresentationFormat>
  <Paragraphs>112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  Эмоциональное выгорание родителей особого ребенка: признаки, причины, профилактика.  педагог – психолог Кашина Ю.Е.</vt:lpstr>
      <vt:lpstr>Эмоциональное выгорание — это синдром, развивающийся на фоне хронического стресса и ведущий к истощению эмоционально-энергетических и личностных ресурсов человека.</vt:lpstr>
      <vt:lpstr>Тест:  «Родительское выгорание — это про вас?» На вопросы отвечаем «да», «нет». </vt:lpstr>
      <vt:lpstr>Какие же установки, мысли, действия приводят родителей к состоянию физической и психологической опустошенности?  Давайте рассуждать вместе.</vt:lpstr>
      <vt:lpstr>Как почувствовать себя счастливыми родителям особого ребенка?</vt:lpstr>
      <vt:lpstr>Презентация PowerPoint</vt:lpstr>
      <vt:lpstr>Что же может помочь родителю особого ребенка вырастить его и не сломаться?  </vt:lpstr>
      <vt:lpstr>Способы эмоциональной саморегуляции:  смех, улыбка, юмор; размышления о хорошем, приятном; рассматривание цветов в помещении, пейзажа за окном, фотографий, других приятных или дорогих вещей; мысленное обращение к высшим силам (Богу, Вселенной, великой идее); «купание» (реальное или мысленное) в солнечных лучах; вдыхание свежего воздуха; чтение стихов; высказывание похвалы, комплиментов кому-либо просто так; занятие любимым делом – хобби.</vt:lpstr>
      <vt:lpstr>Мудрость веков: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Эмоциональное выгорание родителей особого ребенка, признаки, причины, профилактика.</dc:title>
  <dc:creator>User</dc:creator>
  <cp:lastModifiedBy>Пользователь Windows</cp:lastModifiedBy>
  <cp:revision>12</cp:revision>
  <dcterms:created xsi:type="dcterms:W3CDTF">2019-04-17T08:07:08Z</dcterms:created>
  <dcterms:modified xsi:type="dcterms:W3CDTF">2020-08-17T08:00:10Z</dcterms:modified>
</cp:coreProperties>
</file>