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9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F1FFEC-34E1-4C93-8CD5-C7ECE393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4AEE5A-42BC-4067-908F-029D47443D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62C47F-2CB4-4BEF-9E9C-2B9AE962C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7DFA74-B018-46C1-B241-941945E1A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E74503-CCF1-45A6-B137-CA02BD04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83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CF1B9D-A3F6-48A9-B8E3-04A13F47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6635D-3481-4F5F-BD59-E43622BA4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2FE780-2947-4E93-B01E-299F0A47B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5220A9-0CBA-48A3-98F4-2392FAC50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569EBA-D411-4B2E-B7F0-5237A4075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13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8DD0095-4181-44F0-915B-D971E8BA1A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CB64DED-045E-4086-B80F-BFB12BDC3B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7B8C03-1675-46A2-9B78-4EFB78AE9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96A00A-E563-47F7-B402-4BA6C85F2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7DB47D-58B4-4AF5-8FD9-05B4735E2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946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25D1A0-7684-46D1-9B4E-807689439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8DBDA3-4E49-429C-ADFB-02B68C2D72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5A44C6-9201-4F30-849C-CA35DA914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6FB44F-8DF2-40C2-8139-8986E766C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99F1D8-1F6A-46AB-932E-E12F0DBC4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82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F9529-EAA9-4718-A88B-225679855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4CCAA1-9563-491C-91CF-9BF3E34FC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03D5D7-EB9F-491D-888D-96CD8FDC7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4848C8-3AE4-4F3E-8D52-5BA3310CF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662B9-45EC-46B4-8DC4-EDDDD3CE7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72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65654-A9E8-44EF-8E02-B44FB166C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66C552-FD83-4220-AC0F-0AED1288D5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47D5B3-DF50-48DB-B062-09533CBB0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187BF0-52CA-419D-8FE2-FC8E3064D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A92B99-97D6-4272-86D5-939218419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79940F-CDFA-4E3C-BCF1-4A9DBAF0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1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0FBB5-73D7-404E-80DF-EB5C24E8A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6FC5B3-3F87-4C44-BB5F-23B641A831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CB8C90-B66E-4012-8DDB-6D5140908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7CA58DB-9372-403A-8BD2-93AC64B913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EEE0A01-9EA2-4837-B94F-F1F302CB3F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16DB84F-FEC8-4583-97ED-5BB7DFD13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F33A49A-AEFC-4B4B-B3FE-C9D2234CD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690BE9D-2915-473E-94E8-8BF83FB54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432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C2475D-E4C1-4111-A1D2-63B33448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B23396-9CC6-4A34-BFA8-979BBD42A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BB5FDA2-61CA-422D-987A-597D98B90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432B78A-45DE-444B-83BD-5F35BA6C4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55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714A139-D39F-4AB3-826C-A94092275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C9CCFE4-B6E2-4C6F-982E-196297EE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448A1-8805-4EA7-AE97-62B13A205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37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07EC1-3FA3-4941-B4EF-1A2A161AE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14AB10-5A68-4B71-80FA-661F34EDF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BF2DB0-5674-437D-B3A5-E145327BE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38E516-C4F6-487F-B944-7A45C0DE9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5B549B-706E-45F3-BD88-26E17711E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A4E752-C560-4ED9-9748-16C81C234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15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55AC5-CCA7-45E5-9F4F-EDC549EAD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6542A2A-42F4-4BD0-A5F7-55C393D567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F28095-F5FB-422A-B7F9-648BED2DB7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5044BD-DF09-4DE0-B11D-3C36C1B22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2CB285-F32E-4D83-8DA6-DF583401C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EA607F-B742-4E42-BAB7-323C17FF4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74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4B850E-5603-40B7-A3BD-C65A5B79F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93CA33-1B57-4B49-B466-7BD211A5F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A90BD4-1891-467B-A04D-E4679B4C93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44DEE-3DAE-4518-BFCD-DECAABD14A53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5DF294-B0DC-49F4-8D8C-DD544B8B3F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DC3632-EF3C-4949-AFC9-8880D483FA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0EEEE-2215-4E92-8BED-4262A93C2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5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3ABA08-52F3-46D8-9FC2-CDA42D4099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8806D1-094B-481E-9FDF-81D74219B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33504" cy="5257800"/>
          </a:xfrm>
          <a:prstGeom prst="rect">
            <a:avLst/>
          </a:prstGeom>
        </p:spPr>
      </p:pic>
      <p:sp>
        <p:nvSpPr>
          <p:cNvPr id="5" name="AutoShape 6" descr="Picture background">
            <a:extLst>
              <a:ext uri="{FF2B5EF4-FFF2-40B4-BE49-F238E27FC236}">
                <a16:creationId xmlns:a16="http://schemas.microsoft.com/office/drawing/2014/main" id="{F4455B82-9F30-4973-B8A4-5458681BF198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7105135" y="0"/>
            <a:ext cx="5086865" cy="3429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ZARAYSK </a:t>
            </a:r>
            <a:b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TEACHER TRAINING </a:t>
            </a:r>
            <a:b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COLLEGE </a:t>
            </a:r>
            <a:b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PRE-SCHOOL</a:t>
            </a:r>
            <a:b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EDUCATION </a:t>
            </a:r>
            <a:b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DEPARTMENT </a:t>
            </a:r>
            <a:b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71C2DC4-6D9C-4BA0-9DAC-9E5D0F0E6A28}"/>
              </a:ext>
            </a:extLst>
          </p:cNvPr>
          <p:cNvSpPr/>
          <p:nvPr/>
        </p:nvSpPr>
        <p:spPr>
          <a:xfrm flipH="1">
            <a:off x="5955957" y="5644988"/>
            <a:ext cx="54493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FAMILY TIES 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2936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EE36B3-FD93-479B-AFEB-3CA8C5AB2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62060E-77F6-4981-8AB4-94AC9C8A7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3254"/>
            <a:ext cx="10515600" cy="516370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Who waters plants in your family? </a:t>
            </a:r>
            <a:endParaRPr lang="ru-RU" dirty="0"/>
          </a:p>
          <a:p>
            <a:r>
              <a:rPr lang="en-US" dirty="0"/>
              <a:t>Who cooks the meals in your family?</a:t>
            </a:r>
            <a:endParaRPr lang="ru-RU" dirty="0"/>
          </a:p>
          <a:p>
            <a:r>
              <a:rPr lang="en-US" dirty="0"/>
              <a:t>Who does laundry in your family?</a:t>
            </a:r>
            <a:endParaRPr lang="ru-RU" dirty="0"/>
          </a:p>
          <a:p>
            <a:r>
              <a:rPr lang="en-US" dirty="0"/>
              <a:t>Who cleans the house in your family?</a:t>
            </a:r>
            <a:endParaRPr lang="ru-RU" dirty="0"/>
          </a:p>
          <a:p>
            <a:r>
              <a:rPr lang="en-US" dirty="0"/>
              <a:t>Who makes beds in your family?</a:t>
            </a:r>
            <a:endParaRPr lang="ru-RU" dirty="0"/>
          </a:p>
          <a:p>
            <a:r>
              <a:rPr lang="en-US" dirty="0"/>
              <a:t>Who takes the rubbish out in your family? </a:t>
            </a:r>
            <a:endParaRPr lang="ru-RU" dirty="0"/>
          </a:p>
          <a:p>
            <a:r>
              <a:rPr lang="en-US" dirty="0"/>
              <a:t>Who looks after the pets in your family? </a:t>
            </a:r>
            <a:endParaRPr lang="ru-RU" dirty="0"/>
          </a:p>
        </p:txBody>
      </p:sp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7AF92E13-92BC-4697-8D3F-B8960FE34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130" y="637788"/>
            <a:ext cx="4584355" cy="500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654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B08AE-3DEA-4620-98D5-3A0C08E59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4939" y="77982"/>
            <a:ext cx="3614438" cy="195826"/>
          </a:xfrm>
        </p:spPr>
        <p:txBody>
          <a:bodyPr>
            <a:normAutofit fontScale="90000"/>
          </a:bodyPr>
          <a:lstStyle/>
          <a:p>
            <a:pPr algn="ctr"/>
            <a:endParaRPr lang="ru-RU" b="1" dirty="0">
              <a:cs typeface="Aharoni" panose="02010803020104030203" pitchFamily="2" charset="-79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9C69C7-F3B3-4AFC-9B3A-F082D0A45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2238"/>
            <a:ext cx="10515600" cy="396651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/>
              <a:t>The </a:t>
            </a:r>
            <a:r>
              <a:rPr lang="en-US" dirty="0" err="1"/>
              <a:t>Cordez</a:t>
            </a:r>
            <a:r>
              <a:rPr lang="en-US" dirty="0"/>
              <a:t> Family</a:t>
            </a:r>
            <a:endParaRPr lang="ru-RU" dirty="0"/>
          </a:p>
          <a:p>
            <a:r>
              <a:rPr lang="en-US" dirty="0"/>
              <a:t>My name is Inez </a:t>
            </a:r>
            <a:r>
              <a:rPr lang="en-US" dirty="0" err="1"/>
              <a:t>Cordez</a:t>
            </a:r>
            <a:r>
              <a:rPr lang="en-US" dirty="0"/>
              <a:t> and I live with my husband, Gustavo, my son Paco and daughter Patty in Veracruz, Mexico. We’ve got a house right by the sea – we’re lucky! </a:t>
            </a:r>
            <a:endParaRPr lang="ru-RU" dirty="0"/>
          </a:p>
          <a:p>
            <a:r>
              <a:rPr lang="en-US" dirty="0"/>
              <a:t>Paco is twelve and loves football. Patty is eight years old and she’s very pretty. She loves school and she’s very clever for her age.</a:t>
            </a:r>
            <a:endParaRPr lang="ru-RU" dirty="0"/>
          </a:p>
          <a:p>
            <a:r>
              <a:rPr lang="en-US" dirty="0"/>
              <a:t>We all like swimming very much – and everyone in the family loves my home-made tacos. </a:t>
            </a:r>
            <a:endParaRPr lang="ru-RU" dirty="0"/>
          </a:p>
          <a:p>
            <a:r>
              <a:rPr lang="en-US" dirty="0"/>
              <a:t>We’re all very happy with our family life, and we are happy to share it with a young student from other country.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93426556-F7E4-491E-9920-01491176A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025784"/>
              </p:ext>
            </p:extLst>
          </p:nvPr>
        </p:nvGraphicFramePr>
        <p:xfrm>
          <a:off x="716692" y="5498757"/>
          <a:ext cx="10948086" cy="1018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71047">
                  <a:extLst>
                    <a:ext uri="{9D8B030D-6E8A-4147-A177-3AD203B41FA5}">
                      <a16:colId xmlns:a16="http://schemas.microsoft.com/office/drawing/2014/main" val="1979794179"/>
                    </a:ext>
                  </a:extLst>
                </a:gridCol>
                <a:gridCol w="1490195">
                  <a:extLst>
                    <a:ext uri="{9D8B030D-6E8A-4147-A177-3AD203B41FA5}">
                      <a16:colId xmlns:a16="http://schemas.microsoft.com/office/drawing/2014/main" val="2499945617"/>
                    </a:ext>
                  </a:extLst>
                </a:gridCol>
                <a:gridCol w="2443042">
                  <a:extLst>
                    <a:ext uri="{9D8B030D-6E8A-4147-A177-3AD203B41FA5}">
                      <a16:colId xmlns:a16="http://schemas.microsoft.com/office/drawing/2014/main" val="2774144396"/>
                    </a:ext>
                  </a:extLst>
                </a:gridCol>
                <a:gridCol w="2298591">
                  <a:extLst>
                    <a:ext uri="{9D8B030D-6E8A-4147-A177-3AD203B41FA5}">
                      <a16:colId xmlns:a16="http://schemas.microsoft.com/office/drawing/2014/main" val="1544575240"/>
                    </a:ext>
                  </a:extLst>
                </a:gridCol>
                <a:gridCol w="2445211">
                  <a:extLst>
                    <a:ext uri="{9D8B030D-6E8A-4147-A177-3AD203B41FA5}">
                      <a16:colId xmlns:a16="http://schemas.microsoft.com/office/drawing/2014/main" val="1832593320"/>
                    </a:ext>
                  </a:extLst>
                </a:gridCol>
              </a:tblGrid>
              <a:tr h="751209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Name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Age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Hometown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Interests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Favourite</a:t>
                      </a:r>
                      <a:r>
                        <a:rPr lang="en-US" sz="2400" b="1" dirty="0">
                          <a:effectLst/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food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7355321"/>
                  </a:ext>
                </a:extLst>
              </a:tr>
              <a:tr h="24290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5105192"/>
                  </a:ext>
                </a:extLst>
              </a:tr>
            </a:tbl>
          </a:graphicData>
        </a:graphic>
      </p:graphicFrame>
      <p:pic>
        <p:nvPicPr>
          <p:cNvPr id="5126" name="Picture 6" descr="Picture background">
            <a:extLst>
              <a:ext uri="{FF2B5EF4-FFF2-40B4-BE49-F238E27FC236}">
                <a16:creationId xmlns:a16="http://schemas.microsoft.com/office/drawing/2014/main" id="{6A4A546A-68AF-4531-BA15-77637405D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84" y="-37070"/>
            <a:ext cx="3900616" cy="199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Picture background">
            <a:extLst>
              <a:ext uri="{FF2B5EF4-FFF2-40B4-BE49-F238E27FC236}">
                <a16:creationId xmlns:a16="http://schemas.microsoft.com/office/drawing/2014/main" id="{2624C70A-FBE2-4DD9-9ABF-7600DA4C2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21676" cy="199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55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DCAE44-65F0-4111-9B79-D3CDC00F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96B13E-4EC4-4C2D-A28E-4D804F33B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6"/>
            <a:ext cx="10515600" cy="5811838"/>
          </a:xfrm>
        </p:spPr>
        <p:txBody>
          <a:bodyPr>
            <a:noAutofit/>
          </a:bodyPr>
          <a:lstStyle/>
          <a:p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Now get ready to speak about your family. Use this pattern 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nuclear family is … (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small/large)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There are … of us in the family. 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</a:t>
            </a:r>
            <a:r>
              <a:rPr lang="en-US" sz="2000" b="1" dirty="0">
                <a:latin typeface="Aharoni" panose="02010803020104030203" pitchFamily="2" charset="-79"/>
                <a:cs typeface="Aharoni" panose="02010803020104030203" pitchFamily="2" charset="-79"/>
              </a:rPr>
              <a:t>spend/don’t spend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a lot of time together. 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usually go to … (place), visit often … (people).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mum’s name is … 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She is … (job).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She works in/at a …  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dad’s name is … 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He is … (job).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He works in/at a …  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brother(s)/sister(s) goes/go to … (kindergarten, school, college, university).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all have our duties about the house.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mum …, my dad…., my brother(s)/sister(s) …, I … . </a:t>
            </a:r>
            <a:endParaRPr lang="ru-RU" sz="2000" dirty="0">
              <a:cs typeface="Aharoni" panose="02010803020104030203" pitchFamily="2" charset="-79"/>
            </a:endParaRP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 think our family is … (united, very friendly, happy). </a:t>
            </a:r>
            <a:endParaRPr lang="ru-RU" sz="2000" dirty="0"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2D1B49-9E9B-47F2-8338-70D7D4F3D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42204" y="1050324"/>
            <a:ext cx="5049795" cy="362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87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1422C0-CFDB-457E-9EFF-834B24BCD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2EFF704E-265C-4A99-B531-EADBA92BCC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10515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957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15999-2F98-444E-968F-1A13C2F39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00AF66-1A57-44E6-A6BB-25FEB6F30D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0832"/>
            <a:ext cx="10515600" cy="5386131"/>
          </a:xfrm>
        </p:spPr>
        <p:txBody>
          <a:bodyPr/>
          <a:lstStyle/>
          <a:p>
            <a:r>
              <a:rPr lang="en-US" b="1" dirty="0"/>
              <a:t>school year</a:t>
            </a:r>
            <a:r>
              <a:rPr lang="en-US" dirty="0"/>
              <a:t>  - </a:t>
            </a:r>
            <a:r>
              <a:rPr lang="ru-RU" dirty="0"/>
              <a:t>учебный год </a:t>
            </a:r>
          </a:p>
          <a:p>
            <a:r>
              <a:rPr lang="en-US" b="1" dirty="0"/>
              <a:t>kindergartens</a:t>
            </a:r>
            <a:r>
              <a:rPr lang="ru-RU" b="1" dirty="0"/>
              <a:t> – детские сады </a:t>
            </a:r>
            <a:r>
              <a:rPr lang="en-US" dirty="0"/>
              <a:t> </a:t>
            </a:r>
          </a:p>
          <a:p>
            <a:r>
              <a:rPr lang="en-US" b="1" dirty="0"/>
              <a:t>pre-school teachers</a:t>
            </a:r>
            <a:r>
              <a:rPr lang="ru-RU" b="1" dirty="0"/>
              <a:t> – педагоги дошкольного образования, воспитатели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144580-2E7F-4EA7-9AFD-B1918934D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3764"/>
            <a:ext cx="5770605" cy="4207737"/>
          </a:xfrm>
          <a:prstGeom prst="rect">
            <a:avLst/>
          </a:prstGeom>
        </p:spPr>
      </p:pic>
      <p:pic>
        <p:nvPicPr>
          <p:cNvPr id="7" name="Picture 6" descr="Picture background">
            <a:extLst>
              <a:ext uri="{FF2B5EF4-FFF2-40B4-BE49-F238E27FC236}">
                <a16:creationId xmlns:a16="http://schemas.microsoft.com/office/drawing/2014/main" id="{0A50FE1B-A9E7-4600-8B03-B8DAEBCB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605" y="2563764"/>
            <a:ext cx="6421394" cy="420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900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C14CAE-F1BB-410A-AD52-FF2D649A3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978559-66C4-4BA7-83DA-24EDEA2E3F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1849" y="630195"/>
            <a:ext cx="11195221" cy="4627605"/>
          </a:xfrm>
        </p:spPr>
        <p:txBody>
          <a:bodyPr/>
          <a:lstStyle/>
          <a:p>
            <a:pPr algn="l"/>
            <a:r>
              <a:rPr lang="en-US" b="1" dirty="0"/>
              <a:t>surrounded by </a:t>
            </a:r>
            <a:r>
              <a:rPr lang="ru-RU" b="1" dirty="0"/>
              <a:t>– окружены кем-то , в окружении кого-то </a:t>
            </a:r>
            <a:endParaRPr lang="en-US" b="1" dirty="0"/>
          </a:p>
          <a:p>
            <a:pPr algn="l"/>
            <a:r>
              <a:rPr lang="en-US" b="1" dirty="0"/>
              <a:t>everyday life </a:t>
            </a:r>
            <a:r>
              <a:rPr lang="ru-RU" b="1" dirty="0"/>
              <a:t>– повседневная жизнь </a:t>
            </a:r>
            <a:endParaRPr lang="ru-RU" dirty="0"/>
          </a:p>
          <a:p>
            <a:endParaRPr lang="ru-RU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6219B97F-C890-4161-B349-6EFD59F3B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0475"/>
            <a:ext cx="4481288" cy="298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AD2FAEA3-A5C7-4981-A24D-2D7275C35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461" y="1483519"/>
            <a:ext cx="3637004" cy="280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icture background">
            <a:extLst>
              <a:ext uri="{FF2B5EF4-FFF2-40B4-BE49-F238E27FC236}">
                <a16:creationId xmlns:a16="http://schemas.microsoft.com/office/drawing/2014/main" id="{7AC007A8-0F89-4BCB-BABC-186AE7E09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465" y="14459"/>
            <a:ext cx="4209535" cy="22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icture background">
            <a:extLst>
              <a:ext uri="{FF2B5EF4-FFF2-40B4-BE49-F238E27FC236}">
                <a16:creationId xmlns:a16="http://schemas.microsoft.com/office/drawing/2014/main" id="{61845CF0-6AB2-42B0-94B2-85F527910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067" y="4308432"/>
            <a:ext cx="4361933" cy="254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686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4CB2C-4E3B-4761-99A4-2EC7EB1D2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The English word “family” comes from "servants of a household," from Latin </a:t>
            </a:r>
            <a:r>
              <a:rPr lang="en-US" sz="2800" dirty="0" err="1">
                <a:latin typeface="Aharoni" panose="02010803020104030203" pitchFamily="2" charset="-79"/>
                <a:cs typeface="Aharoni" panose="02010803020104030203" pitchFamily="2" charset="-79"/>
              </a:rPr>
              <a:t>familia</a:t>
            </a:r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 "family servants, thus also "members of a household, the estate, property; the household, including relatives and servants. </a:t>
            </a:r>
            <a:br>
              <a:rPr lang="ru-RU" sz="2800" dirty="0">
                <a:cs typeface="Aharoni" panose="02010803020104030203" pitchFamily="2" charset="-79"/>
              </a:rPr>
            </a:br>
            <a:endParaRPr lang="ru-RU" sz="2800" dirty="0">
              <a:cs typeface="Aharoni" panose="02010803020104030203" pitchFamily="2" charset="-79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436B8A-5715-4821-8803-7800217F0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die </a:t>
            </a:r>
            <a:r>
              <a:rPr lang="en-US" dirty="0" err="1"/>
              <a:t>Familie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 err="1"/>
              <a:t>Perhe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Aile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Rodina</a:t>
            </a:r>
          </a:p>
          <a:p>
            <a:pPr marL="0" indent="0">
              <a:buNone/>
            </a:pPr>
            <a:r>
              <a:rPr lang="en-US" dirty="0"/>
              <a:t>C</a:t>
            </a:r>
            <a:r>
              <a:rPr lang="ru-RU" dirty="0" err="1"/>
              <a:t>емья</a:t>
            </a:r>
            <a:r>
              <a:rPr lang="en-US" dirty="0"/>
              <a:t> (</a:t>
            </a:r>
            <a:r>
              <a:rPr lang="ru-RU" dirty="0"/>
              <a:t>это люди одного семени</a:t>
            </a:r>
            <a:r>
              <a:rPr lang="en-US" dirty="0"/>
              <a:t>, </a:t>
            </a:r>
          </a:p>
          <a:p>
            <a:pPr marL="0" indent="0">
              <a:buNone/>
            </a:pPr>
            <a:r>
              <a:rPr lang="ru-RU" dirty="0"/>
              <a:t>одного рода</a:t>
            </a:r>
            <a:r>
              <a:rPr lang="en-US" dirty="0"/>
              <a:t>) </a:t>
            </a:r>
          </a:p>
          <a:p>
            <a:pPr marL="0" indent="0">
              <a:buNone/>
            </a:pPr>
            <a:r>
              <a:rPr lang="en-US" dirty="0"/>
              <a:t>your dearest and </a:t>
            </a:r>
            <a:r>
              <a:rPr lang="en-US"/>
              <a:t>beloved people 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F093C3-D65A-4674-9C71-EE2580E8E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173" y="2248930"/>
            <a:ext cx="6297827" cy="46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291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AC70BC-C60B-4BF0-8256-331F59B3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D595330-367F-4C50-B78D-56D8D87F33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7339077"/>
              </p:ext>
            </p:extLst>
          </p:nvPr>
        </p:nvGraphicFramePr>
        <p:xfrm>
          <a:off x="729048" y="365125"/>
          <a:ext cx="10725663" cy="5741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1358">
                  <a:extLst>
                    <a:ext uri="{9D8B030D-6E8A-4147-A177-3AD203B41FA5}">
                      <a16:colId xmlns:a16="http://schemas.microsoft.com/office/drawing/2014/main" val="1849383605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3866690856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77087505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3229061989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1839882852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4025800023"/>
                    </a:ext>
                  </a:extLst>
                </a:gridCol>
                <a:gridCol w="1192505">
                  <a:extLst>
                    <a:ext uri="{9D8B030D-6E8A-4147-A177-3AD203B41FA5}">
                      <a16:colId xmlns:a16="http://schemas.microsoft.com/office/drawing/2014/main" val="3412534560"/>
                    </a:ext>
                  </a:extLst>
                </a:gridCol>
                <a:gridCol w="1192505">
                  <a:extLst>
                    <a:ext uri="{9D8B030D-6E8A-4147-A177-3AD203B41FA5}">
                      <a16:colId xmlns:a16="http://schemas.microsoft.com/office/drawing/2014/main" val="4112831407"/>
                    </a:ext>
                  </a:extLst>
                </a:gridCol>
                <a:gridCol w="1192505">
                  <a:extLst>
                    <a:ext uri="{9D8B030D-6E8A-4147-A177-3AD203B41FA5}">
                      <a16:colId xmlns:a16="http://schemas.microsoft.com/office/drawing/2014/main" val="1854432437"/>
                    </a:ext>
                  </a:extLst>
                </a:gridCol>
              </a:tblGrid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D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U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G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H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T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B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610643"/>
                  </a:ext>
                </a:extLst>
              </a:tr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U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B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C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D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6721088"/>
                  </a:ext>
                </a:extLst>
              </a:tr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D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C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E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F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G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H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O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4380233"/>
                  </a:ext>
                </a:extLst>
              </a:tr>
              <a:tr h="7850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I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T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L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I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C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T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8739120"/>
                  </a:ext>
                </a:extLst>
              </a:tr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J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K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U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L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H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6088284"/>
                  </a:ext>
                </a:extLst>
              </a:tr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O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Y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O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P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510031"/>
                  </a:ext>
                </a:extLst>
              </a:tr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G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D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P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Q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6219090"/>
                  </a:ext>
                </a:extLst>
              </a:tr>
              <a:tr h="7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R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T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I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</a:t>
                      </a:r>
                      <a:endParaRPr lang="ru-RU" sz="3600" b="1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T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0095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618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2616C-B2E9-4BBB-BF66-582C0450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6320A5F-E20B-470A-8B78-690549152C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113434"/>
              </p:ext>
            </p:extLst>
          </p:nvPr>
        </p:nvGraphicFramePr>
        <p:xfrm>
          <a:off x="838200" y="365125"/>
          <a:ext cx="10725663" cy="5932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1358">
                  <a:extLst>
                    <a:ext uri="{9D8B030D-6E8A-4147-A177-3AD203B41FA5}">
                      <a16:colId xmlns:a16="http://schemas.microsoft.com/office/drawing/2014/main" val="2591392923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1152112389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3744333814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307423545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3006707642"/>
                    </a:ext>
                  </a:extLst>
                </a:gridCol>
                <a:gridCol w="1191358">
                  <a:extLst>
                    <a:ext uri="{9D8B030D-6E8A-4147-A177-3AD203B41FA5}">
                      <a16:colId xmlns:a16="http://schemas.microsoft.com/office/drawing/2014/main" val="1613600872"/>
                    </a:ext>
                  </a:extLst>
                </a:gridCol>
                <a:gridCol w="1192505">
                  <a:extLst>
                    <a:ext uri="{9D8B030D-6E8A-4147-A177-3AD203B41FA5}">
                      <a16:colId xmlns:a16="http://schemas.microsoft.com/office/drawing/2014/main" val="2663386876"/>
                    </a:ext>
                  </a:extLst>
                </a:gridCol>
                <a:gridCol w="1192505">
                  <a:extLst>
                    <a:ext uri="{9D8B030D-6E8A-4147-A177-3AD203B41FA5}">
                      <a16:colId xmlns:a16="http://schemas.microsoft.com/office/drawing/2014/main" val="2977509199"/>
                    </a:ext>
                  </a:extLst>
                </a:gridCol>
                <a:gridCol w="1192505">
                  <a:extLst>
                    <a:ext uri="{9D8B030D-6E8A-4147-A177-3AD203B41FA5}">
                      <a16:colId xmlns:a16="http://schemas.microsoft.com/office/drawing/2014/main" val="3147036870"/>
                    </a:ext>
                  </a:extLst>
                </a:gridCol>
              </a:tblGrid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D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U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G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H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B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8286790"/>
                  </a:ext>
                </a:extLst>
              </a:tr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U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A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B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C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D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4890252"/>
                  </a:ext>
                </a:extLst>
              </a:tr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D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C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E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F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G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H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O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1450597"/>
                  </a:ext>
                </a:extLst>
              </a:tr>
              <a:tr h="811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I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  <a:endParaRPr lang="ru-RU" sz="36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L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C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1418737"/>
                  </a:ext>
                </a:extLst>
              </a:tr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J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K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M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U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M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L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H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9308173"/>
                  </a:ext>
                </a:extLst>
              </a:tr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S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O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Y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N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O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P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322641"/>
                  </a:ext>
                </a:extLst>
              </a:tr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G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D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P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Q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3880585"/>
                  </a:ext>
                </a:extLst>
              </a:tr>
              <a:tr h="731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 R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S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T </a:t>
                      </a:r>
                      <a:endParaRPr lang="ru-RU" sz="3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S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S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T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E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/>
                        </a:rPr>
                        <a:t>R</a:t>
                      </a:r>
                      <a:endParaRPr lang="ru-RU" sz="3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3851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262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BA95D-D27B-40E2-806E-4CFE14509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29EA768-D388-4F9C-A1C4-E9620A0235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260093"/>
              </p:ext>
            </p:extLst>
          </p:nvPr>
        </p:nvGraphicFramePr>
        <p:xfrm>
          <a:off x="518984" y="365125"/>
          <a:ext cx="10948087" cy="5825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0316">
                  <a:extLst>
                    <a:ext uri="{9D8B030D-6E8A-4147-A177-3AD203B41FA5}">
                      <a16:colId xmlns:a16="http://schemas.microsoft.com/office/drawing/2014/main" val="3287476868"/>
                    </a:ext>
                  </a:extLst>
                </a:gridCol>
                <a:gridCol w="4625381">
                  <a:extLst>
                    <a:ext uri="{9D8B030D-6E8A-4147-A177-3AD203B41FA5}">
                      <a16:colId xmlns:a16="http://schemas.microsoft.com/office/drawing/2014/main" val="3775288757"/>
                    </a:ext>
                  </a:extLst>
                </a:gridCol>
                <a:gridCol w="852616">
                  <a:extLst>
                    <a:ext uri="{9D8B030D-6E8A-4147-A177-3AD203B41FA5}">
                      <a16:colId xmlns:a16="http://schemas.microsoft.com/office/drawing/2014/main" val="2922350588"/>
                    </a:ext>
                  </a:extLst>
                </a:gridCol>
                <a:gridCol w="4979774">
                  <a:extLst>
                    <a:ext uri="{9D8B030D-6E8A-4147-A177-3AD203B41FA5}">
                      <a16:colId xmlns:a16="http://schemas.microsoft.com/office/drawing/2014/main" val="803572174"/>
                    </a:ext>
                  </a:extLst>
                </a:gridCol>
              </a:tblGrid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1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Grandson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a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Son-in-law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8046806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Mother-in-law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b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Wife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8761427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Brother-in-law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c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Godson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0604656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4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Daughter-in-law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d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Father-in-law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9556087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5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Husband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e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Stepmother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4232755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6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Stepfather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f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Sister-in-law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3683257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7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Goddaughter 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g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Granddaughter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8351972"/>
                  </a:ext>
                </a:extLst>
              </a:tr>
              <a:tr h="728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8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Great-grandmother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h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Great-grandfather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106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797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D789E-B013-495F-A55B-A250B0005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773" y="365125"/>
            <a:ext cx="10946027" cy="1325563"/>
          </a:xfrm>
        </p:spPr>
        <p:txBody>
          <a:bodyPr>
            <a:normAutofit fontScale="90000"/>
          </a:bodyPr>
          <a:lstStyle/>
          <a:p>
            <a:br>
              <a:rPr lang="en-US" b="1" dirty="0"/>
            </a:br>
            <a:r>
              <a:rPr lang="en-US" sz="4900" b="1" dirty="0">
                <a:solidFill>
                  <a:srgbClr val="0070C0"/>
                </a:solidFill>
              </a:rPr>
              <a:t>There are two types of families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462C25-D40A-46E9-8D33-61FBCEAC2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43195"/>
            <a:ext cx="10515600" cy="3633767"/>
          </a:xfrm>
        </p:spPr>
        <p:txBody>
          <a:bodyPr/>
          <a:lstStyle/>
          <a:p>
            <a:r>
              <a:rPr lang="en-US" u="sng" dirty="0"/>
              <a:t>Nuclear family </a:t>
            </a:r>
            <a:r>
              <a:rPr lang="en-US" dirty="0"/>
              <a:t>– husband, wife and their children </a:t>
            </a:r>
            <a:endParaRPr lang="ru-RU" dirty="0"/>
          </a:p>
          <a:p>
            <a:r>
              <a:rPr lang="en-US" u="sng" dirty="0"/>
              <a:t>Extended family </a:t>
            </a:r>
            <a:r>
              <a:rPr lang="en-US" dirty="0"/>
              <a:t>– parents and their children + grandparents, aunts, uncles, cousins and other relatives. </a:t>
            </a:r>
            <a:endParaRPr lang="ru-RU" dirty="0"/>
          </a:p>
          <a:p>
            <a:r>
              <a:rPr lang="en-US" b="1" dirty="0"/>
              <a:t>Name the members of your extended family. </a:t>
            </a:r>
            <a:endParaRPr lang="ru-RU" dirty="0"/>
          </a:p>
          <a:p>
            <a:r>
              <a:rPr lang="en-US" sz="3200" dirty="0"/>
              <a:t>Use the pattern: There is …, …, …. in my extended family. </a:t>
            </a:r>
          </a:p>
          <a:p>
            <a:pPr marL="0" indent="0">
              <a:buNone/>
            </a:pPr>
            <a:r>
              <a:rPr lang="en-US" sz="3200" dirty="0"/>
              <a:t>                                 I have got …   . </a:t>
            </a:r>
            <a:endParaRPr lang="ru-RU" sz="3200" dirty="0"/>
          </a:p>
        </p:txBody>
      </p:sp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B92E9A6A-65FA-4ADF-9488-6FF94D809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172" y="0"/>
            <a:ext cx="4011827" cy="273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791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F72EF-E444-46B4-B0A2-AA3A2EB2B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Duties about the House </a:t>
            </a:r>
            <a:endParaRPr lang="ru-RU" b="1" dirty="0">
              <a:cs typeface="Aharoni" panose="02010803020104030203" pitchFamily="2" charset="-79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5EAC8B-F1E1-49B8-A160-BD0ADEDEAA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557" y="1458097"/>
            <a:ext cx="11355859" cy="471886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Work in pairs. Open the brackets using the Present Simple Tense. </a:t>
            </a:r>
            <a:endParaRPr lang="ru-RU" dirty="0"/>
          </a:p>
          <a:p>
            <a:r>
              <a:rPr lang="en-US" b="1" dirty="0"/>
              <a:t>Complete the sentences with:</a:t>
            </a:r>
            <a:r>
              <a:rPr lang="en-US" dirty="0"/>
              <a:t> </a:t>
            </a:r>
            <a:r>
              <a:rPr lang="en-US" sz="2200" b="1" i="1" dirty="0"/>
              <a:t>sometimes     always        two times a week      often      usually        every week         every Sunday </a:t>
            </a:r>
            <a:endParaRPr lang="ru-RU" sz="2200" b="1" i="1" dirty="0"/>
          </a:p>
          <a:p>
            <a:pPr lvl="0"/>
            <a:r>
              <a:rPr lang="en-US" dirty="0"/>
              <a:t>I (water) plants. </a:t>
            </a:r>
            <a:endParaRPr lang="ru-RU" dirty="0"/>
          </a:p>
          <a:p>
            <a:r>
              <a:rPr lang="en-US" dirty="0"/>
              <a:t>My grandmother (cook) the meals. </a:t>
            </a:r>
            <a:endParaRPr lang="ru-RU" dirty="0"/>
          </a:p>
          <a:p>
            <a:pPr lvl="0"/>
            <a:r>
              <a:rPr lang="en-US" dirty="0"/>
              <a:t>My mum (do) laundry. </a:t>
            </a:r>
            <a:endParaRPr lang="ru-RU" dirty="0"/>
          </a:p>
          <a:p>
            <a:pPr lvl="0"/>
            <a:r>
              <a:rPr lang="en-US" dirty="0"/>
              <a:t>My father (clean) the house.</a:t>
            </a:r>
            <a:endParaRPr lang="ru-RU" dirty="0"/>
          </a:p>
          <a:p>
            <a:pPr lvl="0"/>
            <a:r>
              <a:rPr lang="en-US" dirty="0"/>
              <a:t>My sisters (make) their beds. </a:t>
            </a:r>
            <a:endParaRPr lang="ru-RU" dirty="0"/>
          </a:p>
          <a:p>
            <a:pPr lvl="0"/>
            <a:r>
              <a:rPr lang="en-US" dirty="0"/>
              <a:t>My elder brother (take) the rubbish out.</a:t>
            </a:r>
            <a:endParaRPr lang="ru-RU" dirty="0"/>
          </a:p>
          <a:p>
            <a:r>
              <a:rPr lang="en-US" dirty="0"/>
              <a:t>My great-grandmother and I (look after) the pets. </a:t>
            </a:r>
            <a:endParaRPr lang="ru-RU" dirty="0"/>
          </a:p>
          <a:p>
            <a:pPr marL="0" lvl="0" indent="0">
              <a:buNone/>
            </a:pPr>
            <a:r>
              <a:rPr lang="en-US" dirty="0"/>
              <a:t> </a:t>
            </a:r>
            <a:endParaRPr lang="ru-RU" dirty="0"/>
          </a:p>
          <a:p>
            <a:endParaRPr lang="ru-RU" dirty="0"/>
          </a:p>
        </p:txBody>
      </p:sp>
      <p:pic>
        <p:nvPicPr>
          <p:cNvPr id="7" name="Picture 2" descr="Picture background">
            <a:extLst>
              <a:ext uri="{FF2B5EF4-FFF2-40B4-BE49-F238E27FC236}">
                <a16:creationId xmlns:a16="http://schemas.microsoft.com/office/drawing/2014/main" id="{25B51C69-9032-4113-8352-AED62AB05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978" y="3123557"/>
            <a:ext cx="4066660" cy="364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1858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797</Words>
  <Application>Microsoft Office PowerPoint</Application>
  <PresentationFormat>Широкоэкранный</PresentationFormat>
  <Paragraphs>246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Aharoni</vt:lpstr>
      <vt:lpstr>Arial</vt:lpstr>
      <vt:lpstr>Calibri</vt:lpstr>
      <vt:lpstr>Calibri Light</vt:lpstr>
      <vt:lpstr>Тема Office</vt:lpstr>
      <vt:lpstr>ZARAYSK  TEACHER TRAINING  COLLEGE  PRE-SCHOOL EDUCATION  DEPARTMENT   </vt:lpstr>
      <vt:lpstr>Презентация PowerPoint</vt:lpstr>
      <vt:lpstr>Презентация PowerPoint</vt:lpstr>
      <vt:lpstr>The English word “family” comes from "servants of a household," from Latin familia "family servants, thus also "members of a household, the estate, property; the household, including relatives and servants.  </vt:lpstr>
      <vt:lpstr>Презентация PowerPoint</vt:lpstr>
      <vt:lpstr>Презентация PowerPoint</vt:lpstr>
      <vt:lpstr>Презентация PowerPoint</vt:lpstr>
      <vt:lpstr> There are two types of families  </vt:lpstr>
      <vt:lpstr>Duties about the House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2024-09-23T15:02:28Z</dcterms:created>
  <dcterms:modified xsi:type="dcterms:W3CDTF">2024-09-26T15:59:05Z</dcterms:modified>
</cp:coreProperties>
</file>