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75" r:id="rId9"/>
    <p:sldId id="267" r:id="rId10"/>
    <p:sldId id="264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1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EDD1-DC12-4C66-9661-30C5E552C2AF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15C35-D2F1-47EE-865A-20D2CC5D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67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EDD1-DC12-4C66-9661-30C5E552C2AF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15C35-D2F1-47EE-865A-20D2CC5D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554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EDD1-DC12-4C66-9661-30C5E552C2AF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15C35-D2F1-47EE-865A-20D2CC5D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014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EDD1-DC12-4C66-9661-30C5E552C2AF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15C35-D2F1-47EE-865A-20D2CC5D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186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EDD1-DC12-4C66-9661-30C5E552C2AF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15C35-D2F1-47EE-865A-20D2CC5D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082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EDD1-DC12-4C66-9661-30C5E552C2AF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15C35-D2F1-47EE-865A-20D2CC5D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404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EDD1-DC12-4C66-9661-30C5E552C2AF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15C35-D2F1-47EE-865A-20D2CC5D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745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EDD1-DC12-4C66-9661-30C5E552C2AF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15C35-D2F1-47EE-865A-20D2CC5D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510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EDD1-DC12-4C66-9661-30C5E552C2AF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15C35-D2F1-47EE-865A-20D2CC5D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495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EDD1-DC12-4C66-9661-30C5E552C2AF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15C35-D2F1-47EE-865A-20D2CC5D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00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EDD1-DC12-4C66-9661-30C5E552C2AF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15C35-D2F1-47EE-865A-20D2CC5D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291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8EDD1-DC12-4C66-9661-30C5E552C2AF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15C35-D2F1-47EE-865A-20D2CC5D7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9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ikt-masterilki.ru/quizizz/joinmyquiz.com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quizizz.com/?lng=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quizizz.com/?lng=r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5135" t="10351" r="1813" b="11404"/>
          <a:stretch/>
        </p:blipFill>
        <p:spPr>
          <a:xfrm>
            <a:off x="1094874" y="1350963"/>
            <a:ext cx="7327231" cy="49290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350963"/>
            <a:ext cx="10571747" cy="64627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Викторины в </a:t>
            </a:r>
            <a:r>
              <a:rPr lang="en-US" dirty="0" err="1">
                <a:solidFill>
                  <a:srgbClr val="7030A0"/>
                </a:solidFill>
                <a:latin typeface="Albertus Extra Bold" panose="020E0802040304020204" pitchFamily="34" charset="0"/>
              </a:rPr>
              <a:t>Quizizz</a:t>
            </a:r>
            <a:r>
              <a:rPr lang="en-US" dirty="0">
                <a:solidFill>
                  <a:srgbClr val="7030A0"/>
                </a:solidFill>
                <a:latin typeface="Albertus Extra Bold" panose="020E0802040304020204" pitchFamily="34" charset="0"/>
              </a:rPr>
              <a:t/>
            </a:r>
            <a:br>
              <a:rPr lang="en-US" dirty="0">
                <a:solidFill>
                  <a:srgbClr val="7030A0"/>
                </a:solidFill>
                <a:latin typeface="Albertus Extra Bold" panose="020E0802040304020204" pitchFamily="34" charset="0"/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9170" t="12983" r="16550" b="16842"/>
          <a:stretch/>
        </p:blipFill>
        <p:spPr>
          <a:xfrm>
            <a:off x="8530389" y="2499063"/>
            <a:ext cx="2815390" cy="245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2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517357" y="1004270"/>
            <a:ext cx="5149516" cy="560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endParaRPr lang="ru-RU" sz="1600" dirty="0" smtClean="0"/>
          </a:p>
          <a:p>
            <a:pPr fontAlgn="base"/>
            <a:r>
              <a:rPr lang="ru-RU" sz="1600" dirty="0"/>
              <a:t>Правильный ответ может быть одним, а может быть и несколько правильных ответов (выбираем эту опцию с помощью переключателя внизу слева). </a:t>
            </a:r>
          </a:p>
          <a:p>
            <a:pPr fontAlgn="base"/>
            <a:r>
              <a:rPr lang="ru-RU" sz="1600" dirty="0"/>
              <a:t>Перво-наперво вписываем вопрос. Цвет текста можно менять (доступно 5 цветов, кроме белого), шрифт — уменьшать. Устанавливаем время, необходимое для ответа на вопрос (по умолчанию — 30 секунд). Для красоты прикрепляем к вопросу картинку — загружаем с ПК. Ещё в вопрос можно добавлять формулы и математические символы</a:t>
            </a:r>
            <a:r>
              <a:rPr lang="ru-RU" sz="1600" dirty="0" smtClean="0"/>
              <a:t>.</a:t>
            </a:r>
            <a:endParaRPr lang="ru-RU" sz="1600" dirty="0"/>
          </a:p>
          <a:p>
            <a:pPr fontAlgn="base"/>
            <a:r>
              <a:rPr lang="ru-RU" sz="1600" dirty="0"/>
              <a:t>Теперь добавляем варианты ответов. Правильный вариант помечаем справа «галочкой».  В качестве ответа могут быть </a:t>
            </a:r>
            <a:r>
              <a:rPr lang="ru-RU" sz="1600" dirty="0" smtClean="0"/>
              <a:t>картинки.</a:t>
            </a:r>
            <a:r>
              <a:rPr lang="ru-RU" sz="1600" b="1" dirty="0" smtClean="0"/>
              <a:t> </a:t>
            </a:r>
            <a:r>
              <a:rPr lang="ru-RU" sz="1600" dirty="0"/>
              <a:t>Новый вариант ответа добавляем, нажав на «плюсик» справа. Ненужный вариант ответа удаляем, нажав на значок-корзинку</a:t>
            </a:r>
            <a:r>
              <a:rPr lang="ru-RU" sz="1600" dirty="0" smtClean="0"/>
              <a:t>.</a:t>
            </a:r>
            <a:endParaRPr lang="ru-RU" sz="1600" dirty="0"/>
          </a:p>
          <a:p>
            <a:pPr fontAlgn="base"/>
            <a:r>
              <a:rPr lang="ru-RU" sz="1600" dirty="0"/>
              <a:t>Дополнительно можно добавить пояснение к вопросу, которое будет появляться после ответа на вопрос</a:t>
            </a:r>
            <a:r>
              <a:rPr lang="ru-RU" sz="1600" dirty="0" smtClean="0"/>
              <a:t>.</a:t>
            </a:r>
            <a:endParaRPr lang="ru-RU" sz="1600" dirty="0"/>
          </a:p>
          <a:p>
            <a:pPr fontAlgn="base"/>
            <a:r>
              <a:rPr lang="ru-RU" sz="1600" dirty="0"/>
              <a:t>Надпись «1 точка» вверху справа означает количество баллов, которое начисляется за правильный ответ. За каждый вопрос можно назначить до 20 </a:t>
            </a:r>
            <a:r>
              <a:rPr lang="ru-RU" sz="1600" dirty="0" smtClean="0"/>
              <a:t>точек.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17357" y="66470"/>
            <a:ext cx="11574380" cy="1325563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Конструктор </a:t>
            </a:r>
            <a:r>
              <a:rPr lang="ru-RU" sz="3000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вопроса под названием </a:t>
            </a:r>
            <a:r>
              <a:rPr lang="ru-RU" sz="30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/>
            </a:r>
            <a:br>
              <a:rPr lang="ru-RU" sz="30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«Большой </a:t>
            </a:r>
            <a: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выбор</a:t>
            </a:r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»</a:t>
            </a: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135" t="9298" r="1813" b="10526"/>
          <a:stretch/>
        </p:blipFill>
        <p:spPr>
          <a:xfrm>
            <a:off x="6304547" y="1594436"/>
            <a:ext cx="5595046" cy="3856614"/>
          </a:xfrm>
          <a:prstGeom prst="rect">
            <a:avLst/>
          </a:prstGeom>
          <a:ln w="28575">
            <a:solidFill>
              <a:srgbClr val="9966FF"/>
            </a:solidFill>
          </a:ln>
        </p:spPr>
      </p:pic>
      <p:sp>
        <p:nvSpPr>
          <p:cNvPr id="8" name="Объект 6"/>
          <p:cNvSpPr txBox="1">
            <a:spLocks/>
          </p:cNvSpPr>
          <p:nvPr/>
        </p:nvSpPr>
        <p:spPr>
          <a:xfrm>
            <a:off x="6304547" y="5855855"/>
            <a:ext cx="6781799" cy="75713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solidFill>
                  <a:srgbClr val="009999"/>
                </a:solidFill>
              </a:rPr>
              <a:t>Нажимаем «Сохранять» внизу справа. И переходим к следующему вопросу.</a:t>
            </a:r>
          </a:p>
        </p:txBody>
      </p:sp>
    </p:spTree>
    <p:extLst>
      <p:ext uri="{BB962C8B-B14F-4D97-AF65-F5344CB8AC3E}">
        <p14:creationId xmlns:p14="http://schemas.microsoft.com/office/powerpoint/2010/main" val="12395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517357" y="1004270"/>
            <a:ext cx="5149516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endParaRPr lang="ru-RU" sz="1600" dirty="0" smtClean="0"/>
          </a:p>
          <a:p>
            <a:pPr fontAlgn="base"/>
            <a:r>
              <a:rPr lang="ru-RU" sz="1600" dirty="0"/>
              <a:t>Заполняем поле для вопроса, устанавливаем таймер, добавляем изображение и пояснение к вопросу. </a:t>
            </a:r>
          </a:p>
          <a:p>
            <a:pPr fontAlgn="base"/>
            <a:r>
              <a:rPr lang="ru-RU" sz="1600" dirty="0"/>
              <a:t>А дальше вписываем возможные варианты ответов, которые могут дать игроки. Ответы могут точно соответствовать возможным вариантам или содержать определённые слова и выражения. Чтобы добавить новый вариант ответа, нажимаем на кнопку </a:t>
            </a:r>
            <a:r>
              <a:rPr lang="ru-RU" sz="1600" b="1" dirty="0"/>
              <a:t>«</a:t>
            </a:r>
            <a:r>
              <a:rPr lang="ru-RU" sz="1600" b="1" dirty="0" err="1"/>
              <a:t>Add</a:t>
            </a:r>
            <a:r>
              <a:rPr lang="ru-RU" sz="1600" b="1" dirty="0"/>
              <a:t> </a:t>
            </a:r>
            <a:r>
              <a:rPr lang="ru-RU" sz="1600" b="1" dirty="0" err="1"/>
              <a:t>an</a:t>
            </a:r>
            <a:r>
              <a:rPr lang="ru-RU" sz="1600" b="1" dirty="0"/>
              <a:t> </a:t>
            </a:r>
            <a:r>
              <a:rPr lang="ru-RU" sz="1600" b="1" dirty="0" err="1"/>
              <a:t>alternative</a:t>
            </a:r>
            <a:r>
              <a:rPr lang="ru-RU" sz="1600" b="1" dirty="0"/>
              <a:t> </a:t>
            </a:r>
            <a:r>
              <a:rPr lang="ru-RU" sz="1600" b="1" dirty="0" err="1"/>
              <a:t>answer</a:t>
            </a:r>
            <a:r>
              <a:rPr lang="ru-RU" sz="1600" b="1" dirty="0" smtClean="0"/>
              <a:t>»</a:t>
            </a:r>
            <a:r>
              <a:rPr lang="ru-RU" sz="1600" dirty="0"/>
              <a:t> </a:t>
            </a:r>
            <a:r>
              <a:rPr lang="ru-RU" sz="1600" dirty="0" smtClean="0"/>
              <a:t>(добавить альтернативу).</a:t>
            </a:r>
            <a:endParaRPr lang="ru-RU" sz="16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17357" y="66470"/>
            <a:ext cx="11574380" cy="1325563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Это конструктор вопроса под названием </a:t>
            </a:r>
            <a: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«Заполнить бланк»</a:t>
            </a:r>
          </a:p>
        </p:txBody>
      </p:sp>
      <p:sp>
        <p:nvSpPr>
          <p:cNvPr id="8" name="Объект 6"/>
          <p:cNvSpPr txBox="1">
            <a:spLocks/>
          </p:cNvSpPr>
          <p:nvPr/>
        </p:nvSpPr>
        <p:spPr>
          <a:xfrm>
            <a:off x="639733" y="3700669"/>
            <a:ext cx="6781799" cy="75713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solidFill>
                  <a:srgbClr val="009999"/>
                </a:solidFill>
              </a:rPr>
              <a:t>Нажимаем «Сохранять» внизу справа. И переходим к следующему вопросу.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665" t="10755" r="1718" b="18679"/>
          <a:stretch/>
        </p:blipFill>
        <p:spPr>
          <a:xfrm>
            <a:off x="6743559" y="1164967"/>
            <a:ext cx="4325493" cy="2500362"/>
          </a:xfrm>
          <a:prstGeom prst="rect">
            <a:avLst/>
          </a:prstGeom>
          <a:ln w="28575">
            <a:solidFill>
              <a:srgbClr val="9966FF"/>
            </a:solidFill>
          </a:ln>
        </p:spPr>
      </p:pic>
      <p:sp>
        <p:nvSpPr>
          <p:cNvPr id="9" name="Объект 6"/>
          <p:cNvSpPr txBox="1">
            <a:spLocks/>
          </p:cNvSpPr>
          <p:nvPr/>
        </p:nvSpPr>
        <p:spPr>
          <a:xfrm>
            <a:off x="533453" y="4893514"/>
            <a:ext cx="5149516" cy="1456809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ru-RU" sz="1600" dirty="0" smtClean="0"/>
          </a:p>
          <a:p>
            <a:pPr fontAlgn="base"/>
            <a:r>
              <a:rPr lang="ru-RU" sz="1600" dirty="0" smtClean="0"/>
              <a:t>Конструктор для открытого вопроса выглядит вот так.  Записываем текст вопроса, добавляем картинку и пояснение. И сохраняем.</a:t>
            </a:r>
          </a:p>
          <a:p>
            <a:pPr marL="0" indent="0">
              <a:buNone/>
            </a:pP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708" y="3921388"/>
            <a:ext cx="4363344" cy="2550215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300843" y="4101044"/>
            <a:ext cx="662137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«Открытый вопрос»</a:t>
            </a: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82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517357" y="1389281"/>
            <a:ext cx="5149516" cy="5414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endParaRPr lang="ru-RU" sz="1600" dirty="0" smtClean="0"/>
          </a:p>
          <a:p>
            <a:pPr fontAlgn="base"/>
            <a:r>
              <a:rPr lang="ru-RU" sz="1800" dirty="0"/>
              <a:t>Конструктор для создания опроса напоминает конструктор «большой выбор». Здесь точно так же записывается вопрос и варианты ответов, добавляются картинки и пояснение, устанавливается таймер.</a:t>
            </a:r>
          </a:p>
          <a:p>
            <a:pPr fontAlgn="base"/>
            <a:r>
              <a:rPr lang="ru-RU" sz="1800" dirty="0"/>
              <a:t>Единственное отличие — здесь нет правильных ответов и баллы соответственно не начисляются</a:t>
            </a:r>
            <a:r>
              <a:rPr lang="ru-RU" sz="1800" dirty="0" smtClean="0"/>
              <a:t>.</a:t>
            </a:r>
          </a:p>
          <a:p>
            <a:pPr fontAlgn="base"/>
            <a:r>
              <a:rPr lang="ru-RU" sz="1800" dirty="0"/>
              <a:t>Вопросы </a:t>
            </a:r>
            <a:r>
              <a:rPr lang="ru-RU" sz="1800" b="1" dirty="0"/>
              <a:t>«Большой выбор»</a:t>
            </a:r>
            <a:r>
              <a:rPr lang="ru-RU" sz="1800" dirty="0"/>
              <a:t> и </a:t>
            </a:r>
            <a:r>
              <a:rPr lang="ru-RU" sz="1800" b="1" dirty="0"/>
              <a:t>«Заполнить бланк»</a:t>
            </a:r>
            <a:r>
              <a:rPr lang="ru-RU" sz="1800" dirty="0"/>
              <a:t> подойдут для викторины, которую мы будем проводить в режиме реального времени в классе или на мероприятии. Они будут автоматически проверяться сервисом.</a:t>
            </a:r>
          </a:p>
          <a:p>
            <a:pPr fontAlgn="base"/>
            <a:r>
              <a:rPr lang="ru-RU" sz="1800" dirty="0"/>
              <a:t>Открытые вопросы, вопросы с рисованием и опросы — это варианты для викторины, предлагаемой как домашнее задание. Их будет проверять учитель — создатель викторины.</a:t>
            </a:r>
          </a:p>
          <a:p>
            <a:pPr fontAlgn="base"/>
            <a:endParaRPr lang="ru-RU" sz="16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17357" y="231170"/>
            <a:ext cx="11574380" cy="763709"/>
          </a:xfrm>
        </p:spPr>
        <p:txBody>
          <a:bodyPr>
            <a:normAutofit/>
          </a:bodyPr>
          <a:lstStyle/>
          <a:p>
            <a:r>
              <a:rPr lang="ru-RU" sz="33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Конструктор для создания </a:t>
            </a:r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«Опроса»</a:t>
            </a: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Объект 6"/>
          <p:cNvSpPr txBox="1">
            <a:spLocks/>
          </p:cNvSpPr>
          <p:nvPr/>
        </p:nvSpPr>
        <p:spPr>
          <a:xfrm>
            <a:off x="6112041" y="5711476"/>
            <a:ext cx="6781799" cy="75713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solidFill>
                  <a:srgbClr val="009999"/>
                </a:solidFill>
              </a:rPr>
              <a:t>Нажимаем «Сохранять» внизу справа. И переходим к следующему вопросу.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275" t="9825" r="2093" b="4210"/>
          <a:stretch/>
        </p:blipFill>
        <p:spPr>
          <a:xfrm>
            <a:off x="6304547" y="1490153"/>
            <a:ext cx="4991387" cy="3705727"/>
          </a:xfrm>
          <a:prstGeom prst="rect">
            <a:avLst/>
          </a:prstGeom>
          <a:ln w="28575">
            <a:solidFill>
              <a:srgbClr val="9966FF"/>
            </a:solidFill>
          </a:ln>
        </p:spPr>
      </p:pic>
    </p:spTree>
    <p:extLst>
      <p:ext uri="{BB962C8B-B14F-4D97-AF65-F5344CB8AC3E}">
        <p14:creationId xmlns:p14="http://schemas.microsoft.com/office/powerpoint/2010/main" val="236540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144379" y="1176834"/>
            <a:ext cx="5149516" cy="5667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base">
              <a:buNone/>
            </a:pPr>
            <a:r>
              <a:rPr lang="ru-RU" sz="2400" dirty="0"/>
              <a:t>Минимальное количество вопросов для викторины — 4. </a:t>
            </a:r>
            <a:br>
              <a:rPr lang="ru-RU" sz="2400" dirty="0"/>
            </a:br>
            <a:r>
              <a:rPr lang="ru-RU" sz="2400" dirty="0"/>
              <a:t>Порядок вопросов можно менять (кнопка </a:t>
            </a:r>
            <a:r>
              <a:rPr lang="ru-RU" sz="2400" b="1" dirty="0"/>
              <a:t>«Изменить порядок вопросов»</a:t>
            </a:r>
            <a:r>
              <a:rPr lang="ru-RU" sz="2400" dirty="0"/>
              <a:t>). </a:t>
            </a:r>
            <a:endParaRPr lang="ru-RU" sz="2400" dirty="0" smtClean="0"/>
          </a:p>
          <a:p>
            <a:pPr marL="0" indent="0" fontAlgn="base">
              <a:buNone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Получившийся </a:t>
            </a:r>
            <a:r>
              <a:rPr lang="ru-RU" sz="2400" dirty="0" err="1"/>
              <a:t>квиз</a:t>
            </a:r>
            <a:r>
              <a:rPr lang="ru-RU" sz="2400" dirty="0"/>
              <a:t> можно просмотреть (кнопка </a:t>
            </a:r>
            <a:r>
              <a:rPr lang="ru-RU" sz="2400" b="1" dirty="0"/>
              <a:t>«Предварительный просмотр»</a:t>
            </a:r>
            <a:r>
              <a:rPr lang="ru-RU" sz="2400" dirty="0"/>
              <a:t>)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и </a:t>
            </a:r>
            <a:r>
              <a:rPr lang="ru-RU" sz="2400" dirty="0"/>
              <a:t>настроить (кнопка </a:t>
            </a:r>
            <a:r>
              <a:rPr lang="ru-RU" sz="2400" b="1" dirty="0"/>
              <a:t>«Настройки»</a:t>
            </a:r>
            <a:r>
              <a:rPr lang="ru-RU" sz="2400" dirty="0"/>
              <a:t>).</a:t>
            </a:r>
          </a:p>
          <a:p>
            <a:pPr marL="0" indent="0">
              <a:buNone/>
            </a:pP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17357" y="268873"/>
            <a:ext cx="8694821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Создаём викторину</a:t>
            </a:r>
            <a:b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108" t="10364" r="1326" b="22969"/>
          <a:stretch/>
        </p:blipFill>
        <p:spPr>
          <a:xfrm>
            <a:off x="5558590" y="3830533"/>
            <a:ext cx="5077326" cy="2863516"/>
          </a:xfrm>
          <a:prstGeom prst="rect">
            <a:avLst/>
          </a:prstGeom>
          <a:ln w="28575">
            <a:solidFill>
              <a:srgbClr val="9966FF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4854" t="9649" r="830" b="47544"/>
          <a:stretch/>
        </p:blipFill>
        <p:spPr>
          <a:xfrm>
            <a:off x="5422855" y="1067408"/>
            <a:ext cx="6769145" cy="2457845"/>
          </a:xfrm>
          <a:prstGeom prst="rect">
            <a:avLst/>
          </a:prstGeom>
          <a:ln w="28575">
            <a:solidFill>
              <a:srgbClr val="9966FF"/>
            </a:solidFill>
          </a:ln>
        </p:spPr>
      </p:pic>
      <p:cxnSp>
        <p:nvCxnSpPr>
          <p:cNvPr id="12" name="Прямая со стрелкой 11"/>
          <p:cNvCxnSpPr/>
          <p:nvPr/>
        </p:nvCxnSpPr>
        <p:spPr>
          <a:xfrm flipH="1" flipV="1">
            <a:off x="10635916" y="6109855"/>
            <a:ext cx="1039091" cy="436418"/>
          </a:xfrm>
          <a:prstGeom prst="straightConnector1">
            <a:avLst/>
          </a:prstGeom>
          <a:ln w="73025">
            <a:solidFill>
              <a:srgbClr val="99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5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517357" y="1140739"/>
            <a:ext cx="6039853" cy="524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2400" dirty="0"/>
              <a:t/>
            </a:r>
            <a:br>
              <a:rPr lang="ru-RU" sz="2400" dirty="0"/>
            </a:br>
            <a:r>
              <a:rPr lang="ru-RU" sz="3200" dirty="0"/>
              <a:t>В </a:t>
            </a:r>
            <a:r>
              <a:rPr lang="ru-RU" sz="3200" b="1" dirty="0">
                <a:solidFill>
                  <a:srgbClr val="009999"/>
                </a:solidFill>
              </a:rPr>
              <a:t>«Настройках» </a:t>
            </a:r>
            <a:r>
              <a:rPr lang="ru-RU" sz="3200" dirty="0"/>
              <a:t>загружаем обложку для викторины, выбираем язык (</a:t>
            </a:r>
            <a:r>
              <a:rPr lang="ru-RU" sz="3200" dirty="0" err="1"/>
              <a:t>Russian</a:t>
            </a:r>
            <a:r>
              <a:rPr lang="ru-RU" sz="3200" dirty="0" smtClean="0"/>
              <a:t>).</a:t>
            </a:r>
            <a:br>
              <a:rPr lang="ru-RU" sz="3200" dirty="0" smtClean="0"/>
            </a:br>
            <a:r>
              <a:rPr lang="ru-RU" sz="3200" dirty="0"/>
              <a:t>в</a:t>
            </a:r>
            <a:r>
              <a:rPr lang="ru-RU" sz="3200" dirty="0" smtClean="0"/>
              <a:t>ыбираем предмет, </a:t>
            </a:r>
          </a:p>
          <a:p>
            <a:pPr marL="0" indent="0">
              <a:buNone/>
            </a:pPr>
            <a:r>
              <a:rPr lang="ru-RU" sz="3200" dirty="0" smtClean="0"/>
              <a:t>Определяем какому классу (поле «оценка»- он-</a:t>
            </a:r>
            <a:r>
              <a:rPr lang="ru-RU" sz="3200" dirty="0" err="1" smtClean="0"/>
              <a:t>лайн</a:t>
            </a:r>
            <a:r>
              <a:rPr lang="ru-RU" sz="3200" dirty="0" smtClean="0"/>
              <a:t> переводчик) </a:t>
            </a:r>
            <a:r>
              <a:rPr lang="ru-RU" sz="3200" dirty="0"/>
              <a:t>она </a:t>
            </a:r>
            <a:r>
              <a:rPr lang="ru-RU" sz="3200" dirty="0" smtClean="0"/>
              <a:t>адресована</a:t>
            </a:r>
          </a:p>
          <a:p>
            <a:pPr marL="0" indent="0">
              <a:buNone/>
            </a:pPr>
            <a:r>
              <a:rPr lang="ru-RU" sz="3200" dirty="0" smtClean="0"/>
              <a:t>настройки видимости (публичный или частный)</a:t>
            </a:r>
          </a:p>
          <a:p>
            <a:pPr marL="0" indent="0">
              <a:buNone/>
            </a:pPr>
            <a:r>
              <a:rPr lang="ru-RU" sz="3200" dirty="0" smtClean="0"/>
              <a:t>Нажимаем </a:t>
            </a:r>
            <a:r>
              <a:rPr lang="ru-RU" sz="3200" b="1" dirty="0">
                <a:solidFill>
                  <a:srgbClr val="009999"/>
                </a:solidFill>
              </a:rPr>
              <a:t>«Сохранять».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17357" y="268873"/>
            <a:ext cx="8694821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Создаём викторину</a:t>
            </a:r>
            <a:b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7099" t="5264" r="59357" b="14035"/>
          <a:stretch/>
        </p:blipFill>
        <p:spPr>
          <a:xfrm>
            <a:off x="7774403" y="745958"/>
            <a:ext cx="2875549" cy="5534528"/>
          </a:xfrm>
          <a:prstGeom prst="rect">
            <a:avLst/>
          </a:prstGeom>
          <a:ln w="28575">
            <a:solidFill>
              <a:srgbClr val="9966FF"/>
            </a:solidFill>
          </a:ln>
        </p:spPr>
      </p:pic>
    </p:spTree>
    <p:extLst>
      <p:ext uri="{BB962C8B-B14F-4D97-AF65-F5344CB8AC3E}">
        <p14:creationId xmlns:p14="http://schemas.microsoft.com/office/powerpoint/2010/main" val="23540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820769" y="1116346"/>
            <a:ext cx="10142622" cy="267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base">
              <a:buNone/>
            </a:pPr>
            <a:r>
              <a:rPr lang="ru-RU" sz="2400" dirty="0" smtClean="0"/>
              <a:t>Осталось </a:t>
            </a:r>
            <a:r>
              <a:rPr lang="ru-RU" sz="2400" dirty="0"/>
              <a:t>запустить нашу замечательную игру. </a:t>
            </a:r>
          </a:p>
          <a:p>
            <a:pPr fontAlgn="base"/>
            <a:r>
              <a:rPr lang="ru-RU" sz="2400" dirty="0"/>
              <a:t>К услугам создателей игр два варианта запуска викторины: </a:t>
            </a:r>
            <a:r>
              <a:rPr lang="ru-RU" sz="2400" dirty="0" smtClean="0"/>
              <a:t>«Начинай сейчас» </a:t>
            </a:r>
            <a:r>
              <a:rPr lang="ru-RU" sz="2400" dirty="0"/>
              <a:t>в режиме реального времени и </a:t>
            </a:r>
            <a:r>
              <a:rPr lang="ru-RU" sz="2400" dirty="0" smtClean="0"/>
              <a:t>«Назначать» - домашнее </a:t>
            </a:r>
            <a:r>
              <a:rPr lang="ru-RU" sz="2400" dirty="0"/>
              <a:t>задание.</a:t>
            </a:r>
          </a:p>
          <a:p>
            <a:pPr fontAlgn="base"/>
            <a:r>
              <a:rPr lang="ru-RU" sz="2400" dirty="0"/>
              <a:t>«Начинай сейчас» может </a:t>
            </a:r>
            <a:r>
              <a:rPr lang="ru-RU" sz="2400" dirty="0"/>
              <a:t>проходить в свободном режиме (</a:t>
            </a:r>
            <a:r>
              <a:rPr lang="ru-RU" sz="2400" b="1" dirty="0"/>
              <a:t>Классический вариант</a:t>
            </a:r>
            <a:r>
              <a:rPr lang="ru-RU" sz="2400" dirty="0"/>
              <a:t>): каждый участник в своём темпе отвечает на вопросы. А можно выбрать вариант  </a:t>
            </a:r>
            <a:r>
              <a:rPr lang="ru-RU" sz="2400" b="1" dirty="0" smtClean="0"/>
              <a:t>«Назначать»</a:t>
            </a:r>
            <a:r>
              <a:rPr lang="ru-RU" sz="2400" b="1" dirty="0"/>
              <a:t> </a:t>
            </a:r>
            <a:r>
              <a:rPr lang="ru-RU" sz="2400" b="1" dirty="0" smtClean="0"/>
              <a:t>(под </a:t>
            </a:r>
            <a:r>
              <a:rPr lang="ru-RU" sz="2400" b="1" dirty="0"/>
              <a:t>руководством </a:t>
            </a:r>
            <a:r>
              <a:rPr lang="ru-RU" sz="2400" b="1" dirty="0" smtClean="0"/>
              <a:t>инструктора)</a:t>
            </a:r>
            <a:r>
              <a:rPr lang="ru-RU" sz="2400" dirty="0" smtClean="0"/>
              <a:t>, </a:t>
            </a:r>
            <a:r>
              <a:rPr lang="ru-RU" sz="2400" dirty="0"/>
              <a:t>где переход от вопроса к вопросу включает ведущий игры.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17357" y="268873"/>
            <a:ext cx="8694821" cy="1325563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З</a:t>
            </a:r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апускаем викторину</a:t>
            </a:r>
            <a:b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47" y="4042611"/>
            <a:ext cx="9745286" cy="2815389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81885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517357" y="1108701"/>
            <a:ext cx="6061294" cy="5130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base">
              <a:buNone/>
            </a:pPr>
            <a:r>
              <a:rPr lang="ru-RU" sz="2400" dirty="0" smtClean="0"/>
              <a:t>Необходимо</a:t>
            </a:r>
            <a:r>
              <a:rPr lang="ru-RU" sz="2400" dirty="0" smtClean="0"/>
              <a:t> </a:t>
            </a:r>
            <a:r>
              <a:rPr lang="ru-RU" sz="2400" dirty="0"/>
              <a:t>выбрать </a:t>
            </a:r>
            <a:r>
              <a:rPr lang="ru-RU" sz="2400" dirty="0" smtClean="0"/>
              <a:t>режим запуска игры</a:t>
            </a:r>
            <a:r>
              <a:rPr lang="ru-RU" sz="2400" dirty="0"/>
              <a:t>: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командный</a:t>
            </a:r>
            <a:r>
              <a:rPr lang="ru-RU" sz="2400" b="1" dirty="0"/>
              <a:t>,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классический</a:t>
            </a:r>
            <a:r>
              <a:rPr lang="ru-RU" sz="2400" dirty="0"/>
              <a:t>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под руководством инструктора,</a:t>
            </a:r>
            <a:br>
              <a:rPr lang="ru-RU" sz="2400" b="1" dirty="0" smtClean="0"/>
            </a:br>
            <a:r>
              <a:rPr lang="ru-RU" sz="2400" b="1" dirty="0" smtClean="0"/>
              <a:t>тест,</a:t>
            </a:r>
            <a:br>
              <a:rPr lang="ru-RU" sz="2400" b="1" dirty="0" smtClean="0"/>
            </a:br>
            <a:r>
              <a:rPr lang="ru-RU" sz="2400" b="1" dirty="0" smtClean="0"/>
              <a:t>п</a:t>
            </a:r>
            <a:r>
              <a:rPr lang="ru-RU" sz="2400" b="1" dirty="0" smtClean="0"/>
              <a:t>ик мастерства,</a:t>
            </a:r>
            <a:br>
              <a:rPr lang="ru-RU" sz="2400" b="1" dirty="0" smtClean="0"/>
            </a:br>
            <a:r>
              <a:rPr lang="ru-RU" sz="2400" b="1" dirty="0" smtClean="0"/>
              <a:t>б</a:t>
            </a:r>
            <a:r>
              <a:rPr lang="ru-RU" sz="2400" b="1" dirty="0" smtClean="0"/>
              <a:t>умажный режим</a:t>
            </a:r>
            <a:endParaRPr lang="ru-RU" sz="2400" dirty="0" smtClean="0"/>
          </a:p>
          <a:p>
            <a:pPr marL="0" indent="0" fontAlgn="base">
              <a:buNone/>
            </a:pPr>
            <a:r>
              <a:rPr lang="ru-RU" sz="2400" dirty="0" smtClean="0"/>
              <a:t>Нажимаем кнопку </a:t>
            </a:r>
            <a:r>
              <a:rPr lang="ru-RU" sz="2400" b="1" dirty="0" smtClean="0">
                <a:solidFill>
                  <a:srgbClr val="009999"/>
                </a:solidFill>
              </a:rPr>
              <a:t>«Начинать»</a:t>
            </a:r>
            <a:endParaRPr lang="ru-RU" sz="2400" b="1" dirty="0" smtClean="0">
              <a:solidFill>
                <a:srgbClr val="009999"/>
              </a:solidFill>
            </a:endParaRPr>
          </a:p>
          <a:p>
            <a:pPr marL="0" indent="0" fontAlgn="base">
              <a:buNone/>
            </a:pPr>
            <a:endParaRPr lang="ru-RU" sz="2400" dirty="0" smtClean="0"/>
          </a:p>
          <a:p>
            <a:pPr marL="0" indent="0" fontAlgn="base">
              <a:buNone/>
            </a:pPr>
            <a:r>
              <a:rPr lang="ru-RU" sz="2400" dirty="0" smtClean="0"/>
              <a:t>Далее мы </a:t>
            </a:r>
            <a:r>
              <a:rPr lang="ru-RU" sz="2400" dirty="0"/>
              <a:t>оказываемся в виртуальной комнате (можно выбрать тему для её оформления) и ждём игроков, чтобы начать игру. </a:t>
            </a:r>
            <a:br>
              <a:rPr lang="ru-RU" sz="2400" dirty="0"/>
            </a:br>
            <a:endParaRPr lang="ru-RU" sz="2400" b="1" dirty="0">
              <a:solidFill>
                <a:srgbClr val="009999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17357" y="268873"/>
            <a:ext cx="8694821" cy="1325563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З</a:t>
            </a:r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апускаем викторину</a:t>
            </a:r>
            <a:b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154" y="883402"/>
            <a:ext cx="4412362" cy="2956816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154" y="3840218"/>
            <a:ext cx="4412362" cy="3017782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201261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267573" y="827588"/>
            <a:ext cx="4713502" cy="354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base">
              <a:buNone/>
            </a:pPr>
            <a:r>
              <a:rPr lang="ru-RU" sz="2400" dirty="0"/>
              <a:t>Участники проходят по адресу: </a:t>
            </a:r>
            <a:r>
              <a:rPr lang="ru-RU" sz="2400" b="1" dirty="0">
                <a:hlinkClick r:id="rId2"/>
              </a:rPr>
              <a:t>joinmyquiz.com</a:t>
            </a:r>
            <a:r>
              <a:rPr lang="ru-RU" sz="2400" dirty="0"/>
              <a:t>, вводят код игры </a:t>
            </a:r>
            <a:r>
              <a:rPr lang="ru-RU" sz="2400" dirty="0" smtClean="0"/>
              <a:t>и нажимают</a:t>
            </a:r>
            <a:r>
              <a:rPr lang="ru-RU" sz="2400" dirty="0"/>
              <a:t> </a:t>
            </a:r>
            <a:r>
              <a:rPr lang="ru-RU" sz="2400" b="1" dirty="0"/>
              <a:t>“</a:t>
            </a:r>
            <a:r>
              <a:rPr lang="ru-RU" sz="2400" b="1" dirty="0" smtClean="0"/>
              <a:t>Присоединиться</a:t>
            </a:r>
            <a:r>
              <a:rPr lang="ru-RU" sz="2400" b="1" dirty="0" smtClean="0"/>
              <a:t>” </a:t>
            </a:r>
            <a:r>
              <a:rPr lang="ru-RU" sz="2400" dirty="0" smtClean="0"/>
              <a:t>Другой </a:t>
            </a:r>
            <a:r>
              <a:rPr lang="ru-RU" sz="2400" dirty="0"/>
              <a:t>вариант — присоединиться по ссылке или с помощью QR-кода</a:t>
            </a:r>
            <a:r>
              <a:rPr lang="ru-RU" sz="2400" dirty="0" smtClean="0"/>
              <a:t>.</a:t>
            </a:r>
          </a:p>
          <a:p>
            <a:pPr marL="0" indent="0" fontAlgn="base">
              <a:buNone/>
            </a:pPr>
            <a:r>
              <a:rPr lang="ru-RU" sz="2400" dirty="0" smtClean="0"/>
              <a:t>Дальше </a:t>
            </a:r>
            <a:r>
              <a:rPr lang="ru-RU" sz="2400" dirty="0"/>
              <a:t>участники представляются и нажимают на кнопку </a:t>
            </a:r>
            <a:r>
              <a:rPr lang="ru-RU" sz="2400" b="1" dirty="0">
                <a:solidFill>
                  <a:srgbClr val="009999"/>
                </a:solidFill>
              </a:rPr>
              <a:t>«Начинать</a:t>
            </a:r>
            <a:r>
              <a:rPr lang="ru-RU" sz="2400" b="1" dirty="0" smtClean="0">
                <a:solidFill>
                  <a:srgbClr val="009999"/>
                </a:solidFill>
              </a:rPr>
              <a:t>»</a:t>
            </a:r>
            <a:r>
              <a:rPr lang="ru-RU" sz="2400" dirty="0" smtClean="0">
                <a:solidFill>
                  <a:srgbClr val="009999"/>
                </a:solidFill>
              </a:rPr>
              <a:t>.</a:t>
            </a:r>
            <a:endParaRPr lang="ru-RU" sz="2400" dirty="0">
              <a:solidFill>
                <a:srgbClr val="009999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7572" y="0"/>
            <a:ext cx="8694821" cy="1325563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З</a:t>
            </a:r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апускаем викторину</a:t>
            </a:r>
            <a:b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481" y="927849"/>
            <a:ext cx="6800234" cy="3301310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sp>
        <p:nvSpPr>
          <p:cNvPr id="8" name="Объект 6"/>
          <p:cNvSpPr txBox="1">
            <a:spLocks/>
          </p:cNvSpPr>
          <p:nvPr/>
        </p:nvSpPr>
        <p:spPr>
          <a:xfrm>
            <a:off x="267572" y="4841858"/>
            <a:ext cx="11727912" cy="175432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buFont typeface="Arial" panose="020B0604020202020204" pitchFamily="34" charset="0"/>
              <a:buNone/>
            </a:pPr>
            <a:r>
              <a:rPr lang="ru-RU" sz="2400" dirty="0" smtClean="0"/>
              <a:t>Ведущий ждет, пока все игроки подключатся к викторине (на экране появятся их имена), и нажимает</a:t>
            </a:r>
            <a:r>
              <a:rPr lang="ru-RU" sz="2400" dirty="0" smtClean="0">
                <a:solidFill>
                  <a:srgbClr val="009999"/>
                </a:solidFill>
              </a:rPr>
              <a:t> </a:t>
            </a:r>
            <a:r>
              <a:rPr lang="ru-RU" sz="2400" b="1" dirty="0" smtClean="0">
                <a:solidFill>
                  <a:srgbClr val="009999"/>
                </a:solidFill>
              </a:rPr>
              <a:t>“Начните”</a:t>
            </a:r>
            <a:r>
              <a:rPr lang="ru-RU" sz="2400" dirty="0" smtClean="0">
                <a:solidFill>
                  <a:srgbClr val="009999"/>
                </a:solidFill>
              </a:rPr>
              <a:t>. </a:t>
            </a:r>
            <a:r>
              <a:rPr lang="ru-RU" sz="2400" dirty="0" smtClean="0"/>
              <a:t>Участники видят на смартфонах вопрос и варианты ответа к нему. После каждого правильного ответа начисляются баллы и показывается место игрока в общем рейтинге.</a:t>
            </a:r>
            <a:br>
              <a:rPr lang="ru-RU" sz="2400" dirty="0" smtClean="0"/>
            </a:br>
            <a:endParaRPr lang="ru-RU" sz="2400" b="1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52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267573" y="827588"/>
            <a:ext cx="4713502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base">
              <a:buNone/>
            </a:pPr>
            <a:r>
              <a:rPr lang="ru-RU" sz="2400" dirty="0"/>
              <a:t>Для запуска викторины в «Бумажном режиме» необходимо запустить викторину на компьютере и смартфоне под одним аккаунтом или отсканировать QR –код на экране </a:t>
            </a:r>
            <a:r>
              <a:rPr lang="ru-RU" sz="2400" dirty="0" smtClean="0"/>
              <a:t>монитора</a:t>
            </a:r>
            <a:endParaRPr lang="ru-RU" sz="2400" dirty="0">
              <a:solidFill>
                <a:srgbClr val="009999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7572" y="0"/>
            <a:ext cx="8694821" cy="1325563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З</a:t>
            </a:r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апускаем викторину</a:t>
            </a:r>
            <a:b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518" y="1092376"/>
            <a:ext cx="6517430" cy="45821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2" y="3383452"/>
            <a:ext cx="4315816" cy="340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46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267572" y="837029"/>
            <a:ext cx="3992043" cy="3212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base">
              <a:buNone/>
            </a:pPr>
            <a:r>
              <a:rPr lang="ru-RU" sz="2400" dirty="0"/>
              <a:t>После игры на экране появляются итоги, окончательный рейтинг игроков и статистика по правильным / неправильным ответам. </a:t>
            </a:r>
            <a:endParaRPr lang="ru-RU" sz="2400" dirty="0" smtClean="0"/>
          </a:p>
          <a:p>
            <a:pPr marL="0" indent="0" fontAlgn="base">
              <a:buNone/>
            </a:pPr>
            <a:r>
              <a:rPr lang="ru-RU" sz="2400" dirty="0" smtClean="0"/>
              <a:t>Кстати</a:t>
            </a:r>
            <a:r>
              <a:rPr lang="ru-RU" sz="2400" dirty="0"/>
              <a:t>, её можно скачать в виде таблицы </a:t>
            </a:r>
            <a:r>
              <a:rPr lang="ru-RU" sz="2400" dirty="0" err="1"/>
              <a:t>Exсel</a:t>
            </a:r>
            <a:r>
              <a:rPr lang="ru-RU" sz="2400" dirty="0"/>
              <a:t>.</a:t>
            </a:r>
            <a:br>
              <a:rPr lang="ru-RU" sz="2400" dirty="0"/>
            </a:br>
            <a:endParaRPr lang="ru-RU" sz="2400" b="1" dirty="0">
              <a:solidFill>
                <a:srgbClr val="009999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7572" y="0"/>
            <a:ext cx="8694821" cy="1325563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З</a:t>
            </a:r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апускаем викторину</a:t>
            </a:r>
            <a:b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696" t="8947" r="8128" b="4912"/>
          <a:stretch/>
        </p:blipFill>
        <p:spPr>
          <a:xfrm>
            <a:off x="4614982" y="827588"/>
            <a:ext cx="7387389" cy="5907506"/>
          </a:xfrm>
          <a:prstGeom prst="rect">
            <a:avLst/>
          </a:prstGeom>
          <a:ln w="28575">
            <a:solidFill>
              <a:srgbClr val="9966FF"/>
            </a:solidFill>
          </a:ln>
        </p:spPr>
      </p:pic>
      <p:sp>
        <p:nvSpPr>
          <p:cNvPr id="8" name="Объект 6"/>
          <p:cNvSpPr txBox="1">
            <a:spLocks/>
          </p:cNvSpPr>
          <p:nvPr/>
        </p:nvSpPr>
        <p:spPr>
          <a:xfrm>
            <a:off x="249960" y="5879919"/>
            <a:ext cx="4196144" cy="1383969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solidFill>
                  <a:srgbClr val="009999"/>
                </a:solidFill>
              </a:rPr>
              <a:t>Презентация подготовлена  с использованием материалов:</a:t>
            </a:r>
            <a:br>
              <a:rPr lang="ru-RU" sz="2000" b="1" dirty="0" smtClean="0">
                <a:solidFill>
                  <a:srgbClr val="009999"/>
                </a:solidFill>
              </a:rPr>
            </a:br>
            <a:r>
              <a:rPr lang="en-US" sz="2000" b="1" dirty="0" smtClean="0"/>
              <a:t>ikt-masterilki.ru</a:t>
            </a:r>
            <a:endParaRPr lang="en-US" sz="2000" dirty="0"/>
          </a:p>
          <a:p>
            <a:pPr marL="0" indent="0">
              <a:buNone/>
            </a:pPr>
            <a:endParaRPr lang="ru-RU" sz="2400" b="1" dirty="0">
              <a:solidFill>
                <a:srgbClr val="009999"/>
              </a:solidFill>
            </a:endParaRPr>
          </a:p>
        </p:txBody>
      </p:sp>
      <p:sp>
        <p:nvSpPr>
          <p:cNvPr id="9" name="Объект 6"/>
          <p:cNvSpPr txBox="1">
            <a:spLocks/>
          </p:cNvSpPr>
          <p:nvPr/>
        </p:nvSpPr>
        <p:spPr>
          <a:xfrm>
            <a:off x="267572" y="3910173"/>
            <a:ext cx="4978196" cy="249196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500" b="1" dirty="0" smtClean="0">
                <a:solidFill>
                  <a:srgbClr val="7030A0"/>
                </a:solidFill>
              </a:rPr>
              <a:t>Поздравляем с успешным прохождением тренинга!</a:t>
            </a:r>
            <a:endParaRPr lang="en-US" sz="3500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10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90337"/>
            <a:ext cx="10515600" cy="5763126"/>
          </a:xfrm>
        </p:spPr>
        <p:txBody>
          <a:bodyPr/>
          <a:lstStyle/>
          <a:p>
            <a:pPr fontAlgn="base"/>
            <a:r>
              <a:rPr lang="ru-RU" sz="3500" b="1" dirty="0" err="1">
                <a:hlinkClick r:id="rId2"/>
              </a:rPr>
              <a:t>Quizizz</a:t>
            </a:r>
            <a:r>
              <a:rPr lang="ru-RU" sz="3500" dirty="0"/>
              <a:t> -это онлайн-инструмент для создания мобильных викторин.</a:t>
            </a:r>
          </a:p>
          <a:p>
            <a:pPr fontAlgn="base"/>
            <a:r>
              <a:rPr lang="ru-RU" sz="3500" dirty="0"/>
              <a:t>Ведущий создает игру на своём компьютере, а участники могут отвечать на вопросы со своих </a:t>
            </a:r>
            <a:r>
              <a:rPr lang="ru-RU" sz="3500" dirty="0" smtClean="0"/>
              <a:t>сма</a:t>
            </a:r>
            <a:r>
              <a:rPr lang="ru-RU" sz="3500" dirty="0"/>
              <a:t>р</a:t>
            </a:r>
            <a:r>
              <a:rPr lang="ru-RU" sz="3500" dirty="0" smtClean="0"/>
              <a:t>тфонов</a:t>
            </a:r>
            <a:r>
              <a:rPr lang="ru-RU" sz="3500" dirty="0"/>
              <a:t>. Очки начисляются за правильные ответы и сопровождаются мотивирующими картинками — </a:t>
            </a:r>
            <a:r>
              <a:rPr lang="ru-RU" sz="3500" dirty="0" err="1"/>
              <a:t>мемами</a:t>
            </a:r>
            <a:r>
              <a:rPr lang="ru-RU" sz="3500" dirty="0"/>
              <a:t>.</a:t>
            </a:r>
          </a:p>
          <a:p>
            <a:pPr fontAlgn="base"/>
            <a:r>
              <a:rPr lang="ru-RU" sz="3500" dirty="0"/>
              <a:t>Викторины, созданные с помощью </a:t>
            </a:r>
            <a:r>
              <a:rPr lang="ru-RU" sz="3500" b="1" dirty="0" err="1">
                <a:hlinkClick r:id="rId2"/>
              </a:rPr>
              <a:t>Quizizz</a:t>
            </a:r>
            <a:r>
              <a:rPr lang="ru-RU" sz="3500" dirty="0"/>
              <a:t>, можно не только проигрывать в реальном времени, но и предлагать как «домашнее задание».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628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357" y="268873"/>
            <a:ext cx="8694821" cy="1325563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Регистрация</a:t>
            </a:r>
            <a:b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7042" y="1212016"/>
            <a:ext cx="3248526" cy="443079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Заходим на </a:t>
            </a:r>
            <a:r>
              <a:rPr lang="ru-RU" b="1" dirty="0">
                <a:hlinkClick r:id="rId2"/>
              </a:rPr>
              <a:t>сайт сервиса</a:t>
            </a:r>
            <a:r>
              <a:rPr lang="ru-RU" dirty="0"/>
              <a:t>. Чтобы зарегистрироваться, нажимаем на большую фиолетовую кнопку </a:t>
            </a:r>
            <a:r>
              <a:rPr lang="ru-RU" b="1" dirty="0"/>
              <a:t>«Учителя. </a:t>
            </a:r>
            <a:r>
              <a:rPr lang="ru-RU" b="1" dirty="0" smtClean="0"/>
              <a:t>Бесплатно зарегистрироваться</a:t>
            </a:r>
            <a:r>
              <a:rPr lang="ru-RU" b="1" dirty="0"/>
              <a:t>»</a:t>
            </a:r>
            <a:r>
              <a:rPr lang="ru-RU" dirty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дальнейшем, чтобы попасть на сайт, нам </a:t>
            </a:r>
            <a:r>
              <a:rPr lang="ru-RU" dirty="0" smtClean="0"/>
              <a:t>пригодится кнопка</a:t>
            </a:r>
            <a:r>
              <a:rPr lang="ru-RU" dirty="0"/>
              <a:t> </a:t>
            </a:r>
            <a:r>
              <a:rPr lang="ru-RU" b="1" dirty="0"/>
              <a:t>«</a:t>
            </a:r>
            <a:r>
              <a:rPr lang="ru-RU" b="1" dirty="0" err="1"/>
              <a:t>Авторизироваться</a:t>
            </a:r>
            <a:r>
              <a:rPr lang="ru-RU" b="1" dirty="0"/>
              <a:t>»</a:t>
            </a:r>
            <a:r>
              <a:rPr lang="ru-RU" dirty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7357" y="5754958"/>
            <a:ext cx="11121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9999"/>
                </a:solidFill>
              </a:rPr>
              <a:t>Зарегистрироваться можно или через аккаунт </a:t>
            </a:r>
            <a:r>
              <a:rPr lang="ru-RU" sz="2400" b="1" dirty="0" err="1" smtClean="0">
                <a:solidFill>
                  <a:srgbClr val="009999"/>
                </a:solidFill>
              </a:rPr>
              <a:t>Google</a:t>
            </a:r>
            <a:r>
              <a:rPr lang="ru-RU" sz="2400" b="1" dirty="0" smtClean="0">
                <a:solidFill>
                  <a:srgbClr val="009999"/>
                </a:solidFill>
              </a:rPr>
              <a:t>, или по </a:t>
            </a:r>
            <a:r>
              <a:rPr lang="ru-RU" sz="2400" b="1" dirty="0" smtClean="0">
                <a:solidFill>
                  <a:srgbClr val="009999"/>
                </a:solidFill>
              </a:rPr>
              <a:t>адресу </a:t>
            </a:r>
            <a:r>
              <a:rPr lang="ru-RU" sz="2400" b="1" dirty="0" smtClean="0">
                <a:solidFill>
                  <a:srgbClr val="009999"/>
                </a:solidFill>
              </a:rPr>
              <a:t>электронной почты. </a:t>
            </a:r>
            <a:endParaRPr lang="ru-RU" sz="2400" b="1" dirty="0">
              <a:solidFill>
                <a:srgbClr val="009999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194" y="388859"/>
            <a:ext cx="7257256" cy="5085509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371046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357" y="268873"/>
            <a:ext cx="8694821" cy="1325563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Регистрация</a:t>
            </a:r>
            <a:b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645694" y="5747920"/>
            <a:ext cx="105156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9999"/>
                </a:solidFill>
              </a:rPr>
              <a:t>В открывшееся окошко вписываем адрес электронной почты и нажимаем на кнопку «Продолжать».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15521" t="12807" r="12480" b="20175"/>
          <a:stretch/>
        </p:blipFill>
        <p:spPr>
          <a:xfrm>
            <a:off x="6273997" y="1345443"/>
            <a:ext cx="5396635" cy="4018548"/>
          </a:xfrm>
          <a:prstGeom prst="rect">
            <a:avLst/>
          </a:prstGeom>
          <a:ln w="28575">
            <a:solidFill>
              <a:srgbClr val="9966FF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4679" t="12807" r="11357" b="18597"/>
          <a:stretch/>
        </p:blipFill>
        <p:spPr>
          <a:xfrm>
            <a:off x="487191" y="1345442"/>
            <a:ext cx="5416303" cy="4018548"/>
          </a:xfrm>
          <a:prstGeom prst="rect">
            <a:avLst/>
          </a:prstGeom>
          <a:ln w="28575">
            <a:solidFill>
              <a:srgbClr val="9966FF"/>
            </a:solidFill>
          </a:ln>
        </p:spPr>
      </p:pic>
    </p:spTree>
    <p:extLst>
      <p:ext uri="{BB962C8B-B14F-4D97-AF65-F5344CB8AC3E}">
        <p14:creationId xmlns:p14="http://schemas.microsoft.com/office/powerpoint/2010/main" val="266032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1343525" y="262434"/>
            <a:ext cx="105156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9999"/>
                </a:solidFill>
              </a:rPr>
              <a:t>Выбираем место, где мы будем использовать сервис. Я выбрала школу.</a:t>
            </a:r>
          </a:p>
        </p:txBody>
      </p:sp>
      <p:sp>
        <p:nvSpPr>
          <p:cNvPr id="10" name="Объект 6"/>
          <p:cNvSpPr txBox="1">
            <a:spLocks/>
          </p:cNvSpPr>
          <p:nvPr/>
        </p:nvSpPr>
        <p:spPr>
          <a:xfrm>
            <a:off x="1343525" y="3453610"/>
            <a:ext cx="10515600" cy="4247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smtClean="0">
                <a:solidFill>
                  <a:srgbClr val="009999"/>
                </a:solidFill>
              </a:rPr>
              <a:t>Теперь выбираем себе профессию: студент, учитель, администратор.</a:t>
            </a:r>
            <a:endParaRPr lang="ru-RU" sz="2400" b="1" dirty="0">
              <a:solidFill>
                <a:srgbClr val="009999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410" t="34915" r="15500" b="25991"/>
          <a:stretch/>
        </p:blipFill>
        <p:spPr>
          <a:xfrm>
            <a:off x="3256546" y="819240"/>
            <a:ext cx="5462338" cy="2370221"/>
          </a:xfrm>
          <a:prstGeom prst="rect">
            <a:avLst/>
          </a:prstGeom>
          <a:ln w="28575">
            <a:solidFill>
              <a:srgbClr val="9966FF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8748" t="31755" r="14725" b="28421"/>
          <a:stretch/>
        </p:blipFill>
        <p:spPr>
          <a:xfrm>
            <a:off x="3233719" y="3878342"/>
            <a:ext cx="5485165" cy="2626861"/>
          </a:xfrm>
          <a:prstGeom prst="rect">
            <a:avLst/>
          </a:prstGeom>
          <a:ln w="28575">
            <a:solidFill>
              <a:srgbClr val="9966FF"/>
            </a:solidFill>
          </a:ln>
        </p:spPr>
      </p:pic>
    </p:spTree>
    <p:extLst>
      <p:ext uri="{BB962C8B-B14F-4D97-AF65-F5344CB8AC3E}">
        <p14:creationId xmlns:p14="http://schemas.microsoft.com/office/powerpoint/2010/main" val="18752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493295" y="1585908"/>
            <a:ext cx="5149516" cy="4226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3500" dirty="0" smtClean="0"/>
              <a:t>Дальше формы регистрации немного варьируются, но общий принцип один:</a:t>
            </a:r>
          </a:p>
          <a:p>
            <a:pPr marL="0" indent="0">
              <a:buNone/>
            </a:pPr>
            <a:r>
              <a:rPr lang="ru-RU" sz="3500" dirty="0" smtClean="0"/>
              <a:t> </a:t>
            </a:r>
            <a:r>
              <a:rPr lang="ru-RU" sz="3500" b="1" dirty="0" smtClean="0"/>
              <a:t>имя, фамилия, пароль. </a:t>
            </a:r>
            <a:br>
              <a:rPr lang="ru-RU" sz="3500" b="1" dirty="0" smtClean="0"/>
            </a:br>
            <a:endParaRPr lang="ru-RU" sz="3500" b="1" dirty="0" smtClean="0"/>
          </a:p>
          <a:p>
            <a:pPr marL="0" indent="0">
              <a:buNone/>
            </a:pPr>
            <a:r>
              <a:rPr lang="ru-RU" sz="3500" dirty="0" smtClean="0"/>
              <a:t>Вот так выглядит учительская регистрация.</a:t>
            </a:r>
            <a:endParaRPr lang="ru-RU" sz="3500" dirty="0"/>
          </a:p>
        </p:txBody>
      </p:sp>
      <p:sp>
        <p:nvSpPr>
          <p:cNvPr id="10" name="Объект 6"/>
          <p:cNvSpPr txBox="1">
            <a:spLocks/>
          </p:cNvSpPr>
          <p:nvPr/>
        </p:nvSpPr>
        <p:spPr>
          <a:xfrm>
            <a:off x="1187115" y="6292837"/>
            <a:ext cx="10515600" cy="4247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smtClean="0">
                <a:solidFill>
                  <a:srgbClr val="009999"/>
                </a:solidFill>
              </a:rPr>
              <a:t>Нажимаем «Продолжать» и попадаем в личный кабинет.</a:t>
            </a:r>
            <a:endParaRPr lang="ru-RU" sz="2400" b="1" dirty="0">
              <a:solidFill>
                <a:srgbClr val="009999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43" y="289178"/>
            <a:ext cx="8943607" cy="15119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788" y="223150"/>
            <a:ext cx="4584031" cy="6069687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99219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493295" y="1585908"/>
            <a:ext cx="4427621" cy="387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200" dirty="0"/>
              <a:t>В центре — список популярных викторин. Чуть выше — окошко для поиска нужной игры. Ведь проигрывать можно не только свои викторины, но и любые другие, выставленные для публичного просмотра.</a:t>
            </a:r>
          </a:p>
          <a:p>
            <a:pPr fontAlgn="base"/>
            <a:r>
              <a:rPr lang="ru-RU" sz="2200" dirty="0"/>
              <a:t>На панели слева нажимаем </a:t>
            </a:r>
            <a:r>
              <a:rPr lang="ru-RU" sz="2200" b="1" dirty="0"/>
              <a:t>«Создать»</a:t>
            </a:r>
            <a:r>
              <a:rPr lang="ru-RU" sz="2200" dirty="0"/>
              <a:t> и попадаем в конструктор. Чтобы создать викторину, выбираем </a:t>
            </a:r>
            <a:r>
              <a:rPr lang="ru-RU" sz="2200" b="1" dirty="0" smtClean="0"/>
              <a:t>«Оценка»</a:t>
            </a:r>
            <a:r>
              <a:rPr lang="ru-RU" sz="2200" dirty="0" smtClean="0"/>
              <a:t>. </a:t>
            </a:r>
            <a:endParaRPr lang="ru-RU" sz="22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17357" y="268873"/>
            <a:ext cx="8694821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Создаём викторину</a:t>
            </a:r>
            <a:b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49"/>
          <a:stretch/>
        </p:blipFill>
        <p:spPr>
          <a:xfrm>
            <a:off x="5622574" y="1248386"/>
            <a:ext cx="6569426" cy="4823878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95663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276727" y="1734012"/>
            <a:ext cx="3188368" cy="3219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200" dirty="0" smtClean="0"/>
              <a:t>Выбираем способ создания викторины:</a:t>
            </a:r>
          </a:p>
          <a:p>
            <a:pPr marL="0" indent="0" fontAlgn="base">
              <a:buNone/>
            </a:pPr>
            <a:r>
              <a:rPr lang="ru-RU" sz="2200" dirty="0" smtClean="0"/>
              <a:t>- можно импортировать вопросы из готовых документов;</a:t>
            </a:r>
          </a:p>
          <a:p>
            <a:pPr marL="0" indent="0" fontAlgn="base">
              <a:buNone/>
            </a:pPr>
            <a:r>
              <a:rPr lang="ru-RU" sz="2200" dirty="0" smtClean="0"/>
              <a:t>- сгенерировать вопросы с помощью </a:t>
            </a:r>
            <a:r>
              <a:rPr lang="ru-RU" sz="2200" dirty="0" err="1" smtClean="0"/>
              <a:t>нейросети</a:t>
            </a:r>
            <a:r>
              <a:rPr lang="ru-RU" sz="2200" dirty="0" smtClean="0"/>
              <a:t>;</a:t>
            </a:r>
          </a:p>
          <a:p>
            <a:pPr marL="0" indent="0" fontAlgn="base">
              <a:buNone/>
            </a:pPr>
            <a:r>
              <a:rPr lang="ru-RU" sz="2200" dirty="0" smtClean="0"/>
              <a:t>-  Создать викторину с нуля</a:t>
            </a:r>
            <a:endParaRPr lang="ru-RU" sz="22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17357" y="268873"/>
            <a:ext cx="8694821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Создаём викторину</a:t>
            </a:r>
            <a:b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687" y="1259740"/>
            <a:ext cx="8230313" cy="3833192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359454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517357" y="1065504"/>
            <a:ext cx="5991727" cy="562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400" dirty="0"/>
              <a:t>В бесплатном аккаунте доступно несколько типов вопросов: </a:t>
            </a:r>
            <a:endParaRPr lang="ru-RU" sz="2400" dirty="0" smtClean="0"/>
          </a:p>
          <a:p>
            <a:pPr fontAlgn="base"/>
            <a:r>
              <a:rPr lang="ru-RU" sz="2400" b="1" dirty="0" smtClean="0"/>
              <a:t>«</a:t>
            </a:r>
            <a:r>
              <a:rPr lang="ru-RU" sz="2400" b="1" dirty="0"/>
              <a:t>большой выбор»</a:t>
            </a:r>
            <a:r>
              <a:rPr lang="ru-RU" sz="2400" dirty="0"/>
              <a:t> (вопрос с выбором правильного варианта ответа), </a:t>
            </a:r>
            <a:endParaRPr lang="ru-RU" sz="2400" dirty="0" smtClean="0"/>
          </a:p>
          <a:p>
            <a:pPr fontAlgn="base"/>
            <a:r>
              <a:rPr lang="ru-RU" sz="2400" b="1" dirty="0" smtClean="0"/>
              <a:t>«проход» </a:t>
            </a:r>
            <a:r>
              <a:rPr lang="ru-RU" sz="2000" dirty="0" smtClean="0"/>
              <a:t>(с помощью </a:t>
            </a:r>
            <a:r>
              <a:rPr lang="ru-RU" sz="2000" dirty="0"/>
              <a:t>этого типа вопросов вы можете создавать интерактивные упражнения по чтению, требующие, чтобы участники просмотрели отрывок или </a:t>
            </a:r>
            <a:r>
              <a:rPr lang="ru-RU" sz="2000" dirty="0" err="1"/>
              <a:t>медиафайл</a:t>
            </a:r>
            <a:r>
              <a:rPr lang="ru-RU" sz="2000" dirty="0"/>
              <a:t> и ответили на вопросы, исходя из своего понимания.</a:t>
            </a:r>
            <a:endParaRPr lang="ru-RU" sz="2000" dirty="0" smtClean="0"/>
          </a:p>
          <a:p>
            <a:pPr fontAlgn="base"/>
            <a:r>
              <a:rPr lang="ru-RU" sz="2400" b="1" dirty="0" smtClean="0"/>
              <a:t>«</a:t>
            </a:r>
            <a:r>
              <a:rPr lang="ru-RU" sz="2400" b="1" dirty="0"/>
              <a:t>заполнить бланк»</a:t>
            </a:r>
            <a:r>
              <a:rPr lang="ru-RU" sz="2400" dirty="0"/>
              <a:t> (задание с заполнением пропусков), </a:t>
            </a:r>
            <a:endParaRPr lang="ru-RU" sz="2400" dirty="0" smtClean="0"/>
          </a:p>
          <a:p>
            <a:pPr fontAlgn="base"/>
            <a:r>
              <a:rPr lang="ru-RU" sz="2400" b="1" dirty="0" smtClean="0"/>
              <a:t>«</a:t>
            </a:r>
            <a:r>
              <a:rPr lang="ru-RU" sz="2400" b="1" dirty="0"/>
              <a:t>рисовать»</a:t>
            </a:r>
            <a:r>
              <a:rPr lang="ru-RU" sz="2400" dirty="0"/>
              <a:t> (вопрос, в котором в качестве ответа принимается рисунок), </a:t>
            </a:r>
            <a:endParaRPr lang="ru-RU" sz="2400" dirty="0" smtClean="0"/>
          </a:p>
          <a:p>
            <a:pPr fontAlgn="base"/>
            <a:r>
              <a:rPr lang="ru-RU" sz="2400" b="1" dirty="0" smtClean="0"/>
              <a:t>открытый вопрос</a:t>
            </a:r>
            <a:r>
              <a:rPr lang="ru-RU" sz="2400" b="1" dirty="0" smtClean="0"/>
              <a:t>, облако слов, опрос</a:t>
            </a:r>
            <a:endParaRPr lang="ru-RU" sz="2400" b="1" dirty="0" smtClean="0"/>
          </a:p>
          <a:p>
            <a:pPr fontAlgn="base"/>
            <a:r>
              <a:rPr lang="ru-RU" sz="2400" b="1" dirty="0" smtClean="0"/>
              <a:t>Горка</a:t>
            </a:r>
            <a:endParaRPr lang="ru-RU" sz="2200" b="1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17357" y="268873"/>
            <a:ext cx="8694821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Создаём викторину</a:t>
            </a:r>
            <a:b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</a:b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26"/>
          <a:stretch/>
        </p:blipFill>
        <p:spPr>
          <a:xfrm>
            <a:off x="6976841" y="268873"/>
            <a:ext cx="4470673" cy="6557947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97127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571</Words>
  <Application>Microsoft Office PowerPoint</Application>
  <PresentationFormat>Широкоэкранный</PresentationFormat>
  <Paragraphs>83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Albertus Extra Bold</vt:lpstr>
      <vt:lpstr>Arial</vt:lpstr>
      <vt:lpstr>Bookman Old Style</vt:lpstr>
      <vt:lpstr>Calibri</vt:lpstr>
      <vt:lpstr>Calibri Light</vt:lpstr>
      <vt:lpstr>Тема Office</vt:lpstr>
      <vt:lpstr>Викторины в Quizizz </vt:lpstr>
      <vt:lpstr>Презентация PowerPoint</vt:lpstr>
      <vt:lpstr>Регистрация </vt:lpstr>
      <vt:lpstr>Регистрация </vt:lpstr>
      <vt:lpstr>Презентация PowerPoint</vt:lpstr>
      <vt:lpstr>Презентация PowerPoint</vt:lpstr>
      <vt:lpstr>Создаём викторину </vt:lpstr>
      <vt:lpstr>Создаём викторину </vt:lpstr>
      <vt:lpstr>Создаём викторину </vt:lpstr>
      <vt:lpstr>Конструктор вопроса под названием  «Большой выбор»</vt:lpstr>
      <vt:lpstr>Это конструктор вопроса под названием «Заполнить бланк»</vt:lpstr>
      <vt:lpstr>Конструктор для создания «Опроса»</vt:lpstr>
      <vt:lpstr>Создаём викторину </vt:lpstr>
      <vt:lpstr>Создаём викторину </vt:lpstr>
      <vt:lpstr>Запускаем викторину </vt:lpstr>
      <vt:lpstr>Запускаем викторину </vt:lpstr>
      <vt:lpstr>Запускаем викторину </vt:lpstr>
      <vt:lpstr>Запускаем викторину </vt:lpstr>
      <vt:lpstr>Запускаем викторину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Викторины в Quizizz </dc:title>
  <dc:creator>admin</dc:creator>
  <cp:lastModifiedBy>admin</cp:lastModifiedBy>
  <cp:revision>33</cp:revision>
  <dcterms:created xsi:type="dcterms:W3CDTF">2023-03-23T06:29:19Z</dcterms:created>
  <dcterms:modified xsi:type="dcterms:W3CDTF">2025-03-14T14:33:07Z</dcterms:modified>
</cp:coreProperties>
</file>