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376" r:id="rId2"/>
    <p:sldId id="316" r:id="rId3"/>
    <p:sldId id="378" r:id="rId4"/>
    <p:sldId id="380" r:id="rId5"/>
    <p:sldId id="382" r:id="rId6"/>
    <p:sldId id="384" r:id="rId7"/>
    <p:sldId id="303" r:id="rId8"/>
    <p:sldId id="305" r:id="rId9"/>
    <p:sldId id="374" r:id="rId10"/>
    <p:sldId id="299" r:id="rId11"/>
    <p:sldId id="302" r:id="rId12"/>
    <p:sldId id="261" r:id="rId13"/>
    <p:sldId id="386" r:id="rId14"/>
    <p:sldId id="389" r:id="rId15"/>
    <p:sldId id="308" r:id="rId16"/>
    <p:sldId id="309" r:id="rId17"/>
    <p:sldId id="310" r:id="rId18"/>
    <p:sldId id="387" r:id="rId19"/>
    <p:sldId id="321" r:id="rId20"/>
    <p:sldId id="322" r:id="rId21"/>
    <p:sldId id="323" r:id="rId22"/>
    <p:sldId id="479" r:id="rId23"/>
    <p:sldId id="481" r:id="rId24"/>
    <p:sldId id="483" r:id="rId25"/>
    <p:sldId id="485" r:id="rId26"/>
    <p:sldId id="487" r:id="rId27"/>
    <p:sldId id="489" r:id="rId28"/>
    <p:sldId id="491" r:id="rId29"/>
    <p:sldId id="493" r:id="rId30"/>
    <p:sldId id="324" r:id="rId31"/>
    <p:sldId id="325" r:id="rId32"/>
    <p:sldId id="326" r:id="rId33"/>
    <p:sldId id="495" r:id="rId34"/>
    <p:sldId id="497" r:id="rId35"/>
    <p:sldId id="499" r:id="rId36"/>
    <p:sldId id="501" r:id="rId37"/>
    <p:sldId id="504" r:id="rId38"/>
    <p:sldId id="505" r:id="rId39"/>
    <p:sldId id="507" r:id="rId40"/>
    <p:sldId id="509" r:id="rId41"/>
    <p:sldId id="511" r:id="rId42"/>
    <p:sldId id="513" r:id="rId43"/>
    <p:sldId id="515" r:id="rId44"/>
    <p:sldId id="521" r:id="rId45"/>
    <p:sldId id="523" r:id="rId46"/>
    <p:sldId id="525" r:id="rId47"/>
    <p:sldId id="517" r:id="rId48"/>
    <p:sldId id="519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1CD74-AB1C-4449-B2DF-234950C17A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978E5D1-D159-4AA8-8E60-07AA6B39655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F92303A-1239-4A86-A7FB-64265095849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jpeg"/><Relationship Id="rId7" Type="http://schemas.openxmlformats.org/officeDocument/2006/relationships/hyperlink" Target="http://ru.wikipedia.org/wiki/%D0%98%D0%B7%D0%BE%D0%B1%D1%80%D0%B0%D0%B6%D0%B5%D0%BD%D0%B8%D0%B5:Kukr_kleshi_1941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hyperlink" Target="http://ru.wikipedia.org/wiki/%D0%98%D0%B7%D0%BE%D0%B1%D1%80%D0%B0%D0%B6%D0%B5%D0%BD%D0%B8%D0%B5:Battle_of_moscow03.j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6" y="260648"/>
            <a:ext cx="8237492" cy="1143000"/>
          </a:xfrm>
        </p:spPr>
        <p:txBody>
          <a:bodyPr>
            <a:noAutofit/>
          </a:bodyPr>
          <a:lstStyle/>
          <a:p>
            <a:r>
              <a:rPr lang="ru-RU" sz="5400" dirty="0">
                <a:latin typeface="Arial" pitchFamily="34" charset="0"/>
                <a:cs typeface="Arial" pitchFamily="34" charset="0"/>
              </a:rPr>
              <a:t>«75 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>лет битвы</a:t>
            </a:r>
            <a:r>
              <a:rPr lang="ru-RU" sz="5400" dirty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>
                <a:latin typeface="Arial" pitchFamily="34" charset="0"/>
                <a:cs typeface="Arial" pitchFamily="34" charset="0"/>
              </a:rPr>
            </a:br>
            <a:r>
              <a:rPr lang="ru-RU" sz="5400" dirty="0">
                <a:latin typeface="Arial" pitchFamily="34" charset="0"/>
                <a:cs typeface="Arial" pitchFamily="34" charset="0"/>
              </a:rPr>
              <a:t> под Москвой»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4797152"/>
            <a:ext cx="4932040" cy="1296144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2000" b="1" dirty="0"/>
              <a:t>Долматова Галина Владимировна</a:t>
            </a:r>
            <a:endParaRPr lang="ru-RU" sz="2000" dirty="0"/>
          </a:p>
          <a:p>
            <a:pPr marL="137160" indent="0">
              <a:buNone/>
            </a:pPr>
            <a:r>
              <a:rPr lang="ru-RU" sz="2000" b="1" dirty="0"/>
              <a:t>МБОУ </a:t>
            </a:r>
            <a:r>
              <a:rPr lang="ru-RU" sz="2000" b="1" dirty="0" err="1"/>
              <a:t>Полурядинская</a:t>
            </a:r>
            <a:r>
              <a:rPr lang="ru-RU" sz="2000" b="1" dirty="0"/>
              <a:t> СОШ</a:t>
            </a:r>
            <a:endParaRPr lang="ru-RU" sz="2000" dirty="0"/>
          </a:p>
          <a:p>
            <a:pPr marL="137160" indent="0">
              <a:buNone/>
            </a:pPr>
            <a:r>
              <a:rPr lang="ru-RU" sz="2000" b="1" dirty="0" err="1"/>
              <a:t>Озёрский</a:t>
            </a:r>
            <a:r>
              <a:rPr lang="ru-RU" sz="2000" b="1" dirty="0"/>
              <a:t> район Московской области</a:t>
            </a:r>
            <a:endParaRPr lang="ru-RU" sz="2000" dirty="0"/>
          </a:p>
          <a:p>
            <a:endParaRPr lang="ru-RU" sz="3600" dirty="0"/>
          </a:p>
        </p:txBody>
      </p:sp>
      <p:pic>
        <p:nvPicPr>
          <p:cNvPr id="7" name="Picture 2" descr="Картинка 1 из 655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36096" y="2348880"/>
            <a:ext cx="3528391" cy="40324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71796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Tcy;&amp;rcy;&amp;ocy;&amp;iecy; &amp;mcy;&amp;acy;&amp;tcy;&amp;rcy;&amp;ocy;&amp;scy;&amp;ocy;&amp;vcy; &amp;icy;&amp;dcy;&amp;ucy;&amp;tcy; &amp;pcy;&amp;ocy; &amp;Ecy;&amp;rcy;&amp;mcy;&amp;icy;&amp;tcy;&amp;acy;&amp;zhcy;&amp;ncy;&amp;ocy;&amp;mcy; &amp;mcy;&amp;ocy;&amp;scy;&amp;tcy;&amp;ucy; &amp;vcy; &amp;Lcy;&amp;iecy;&amp;ncy;&amp;icy;&amp;ncy;&amp;gcy;&amp;rcy;&amp;acy;&amp;dcy;&amp;iecy;.  19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72" y="-33124"/>
            <a:ext cx="9169172" cy="6891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141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respek.info/postimageswatermark/961/2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" y="0"/>
            <a:ext cx="9118848" cy="7101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6938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9381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«Воззвание»</a:t>
            </a:r>
            <a:endParaRPr lang="ru-RU" sz="3200" dirty="0"/>
          </a:p>
          <a:p>
            <a:r>
              <a:rPr lang="ru-RU" sz="3200" i="1" dirty="0"/>
              <a:t>«Товарищи! В грозный час опасности для нашего государства жизнь каждого воина принадлежит Отчизне. Родина требует от каждого из нас величайшего напряжения сил, мужества, геройства и стойкости. Родина зовёт нас стать нерушимой стеной и преградить путь фашистским ордам к родной Москве. </a:t>
            </a:r>
            <a:endParaRPr lang="ru-RU" sz="3200" dirty="0"/>
          </a:p>
          <a:p>
            <a:r>
              <a:rPr lang="ru-RU" sz="3200" i="1" dirty="0"/>
              <a:t>Сейчас, как никогда, требуется бдительность, железная дисциплина, организованность, решительность действий, непреклонная воля к победе и готовность к самопожертвованию».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47030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&amp;ZHcy;&amp;icy;&amp;zcy;&amp;ncy;&amp;softcy; &amp;vcy; &amp;Scy;&amp;Scy;&amp;Scy;&amp;Rcy; 1931-1941 &amp;gcy;.&amp;gcy;. &amp;gcy;&amp;lcy;&amp;acy;&amp;zcy;&amp;acy;&amp;mcy;&amp;icy; &amp;Mcy;&amp;acy;&amp;rcy;&amp;gcy;&amp;acy;&amp;rcy;&amp;iecy;&amp;tcy; &amp;Bcy;&amp;iecy;&amp;rcy;&amp;kcy;-&amp;Ucy;&amp;acy;&amp;jcy;&amp;tcy;. &amp;CHcy;&amp;acy;&amp;scy;&amp;tcy;&amp;softcy; 4. (22 &amp;fcy;&amp;ocy;&amp;tcy;&amp;ocy;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6" name="Picture 6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1. (28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487" y="160338"/>
            <a:ext cx="6493881" cy="644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3281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8. (20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70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1. (28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" y="-11400"/>
            <a:ext cx="9143960" cy="704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604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1. (28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939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1. (28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" y="0"/>
            <a:ext cx="911538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09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&amp;TScy;&amp;iecy;&amp;ncy;&amp;tcy;&amp;rcy;&amp;acy;&amp;lcy;&amp;softcy;&amp;ncy;&amp;ycy;&amp;jcy; &amp;mcy;&amp;ucy;&amp;zcy;&amp;iecy;&amp;jcy; &amp;Vcy;&amp;iecy;&amp;lcy;&amp;icy;&amp;kcy;&amp;ocy;&amp;jcy; &amp;Ocy;&amp;tcy;&amp;iecy;&amp;chcy;&amp;iecy;&amp;scy;&amp;tcy;&amp;vcy;&amp;iecy;&amp;ncy;&amp;ncy;&amp;ocy;&amp;jcy; &amp;vcy;&amp;ocy;&amp;jcy;&amp;ncy;&amp;ycy;. &amp;Dcy;&amp;icy;&amp;ocy;&amp;rcy;&amp;acy;&amp;mcy;&amp;acy; «&amp;Kcy;&amp;ucy;&amp;rcy;&amp;scy;&amp;kcy;&amp;acy;&amp;yacy; &amp;dcy;&amp;ucy;&amp;gcy;&amp;acy;». (13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36"/>
            <a:ext cx="9144000" cy="685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8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3. (20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48"/>
            <a:ext cx="9144000" cy="704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314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&amp;Bcy;&amp;icy;&amp;tcy;&amp;vcy;&amp;acy; &amp;zcy;&amp;acy; &amp;Mcy;&amp;ocy;&amp;scy;&amp;kcy;&amp;vcy;&amp;u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527"/>
            <a:ext cx="9144000" cy="6985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5199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3. (20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8" y="13752"/>
            <a:ext cx="9327916" cy="701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8280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8. (20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924" y="-14848"/>
            <a:ext cx="7452320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7098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28"/>
            <a:ext cx="90011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Генерал М.Ф. Лукин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5234" name="Picture 2" descr="http://static.oper.ru/data/site/g-l_lukin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3571868" cy="515539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714744" y="856357"/>
            <a:ext cx="52864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Человек  редкой храбрости и 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хладнокровия. Его дивизия попала в окружение, но не сдалась в плен, а продолжала упорно сражаться, отвлекая на себя большие силы гитлеровцев. Одна дивизия Лукина сковала 28 вражеских дивизий! Находясь в окружении, генерал постоянно поддерживал связь со штабом, передавал донесения: «Войска держатся и будут держаться до последнего солдата и до последнего патрона».</a:t>
            </a:r>
          </a:p>
        </p:txBody>
      </p:sp>
      <p:pic>
        <p:nvPicPr>
          <p:cNvPr id="5" name="Picture 2" descr="http://static.oper.ru/data/site/g-l_lukin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22077"/>
            <a:ext cx="3571868" cy="51553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6817044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72140"/>
            <a:ext cx="9144000" cy="1142984"/>
          </a:xfrm>
        </p:spPr>
        <p:txBody>
          <a:bodyPr>
            <a:normAutofit lnSpcReduction="10000"/>
          </a:bodyPr>
          <a:lstStyle/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тот день выдающийся подвиг совершили 28 бойцов 4-й роты                                          2-го батальона 1075-го стрелкового полка во главе с Клочковым,                                    которые занимали оборону в районе разъезда Дубосеково                                                           вблизи Волоколамска. </a:t>
            </a: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172" name="Picture 4" descr="Картинка 32 из 1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074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2066" y="3000372"/>
            <a:ext cx="4071934" cy="357187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Герои-панфиловцы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четырехчасовом бою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подбили 18 вражеских танков,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но почти все погибли,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том числе политрук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Василий Клочков.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4034" name="Picture 2" descr="Картинка 2 из 1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4350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317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857232"/>
            <a:ext cx="564357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latin typeface="Arial" pitchFamily="34" charset="0"/>
                <a:cs typeface="Arial" pitchFamily="34" charset="0"/>
              </a:rPr>
              <a:t>заместитель командира партизанского отряда. Его отряду удалось сжечь вражеский штаб и вынести важные документы. Каратели выследили партизан, Михаил Алексеевич был ранен и взят в плен. После жестоких пыток его отвезли к сожженному зданию штаба, повесили на шею табличку «Вождь партизан» и казнили. Согнанные на площадь жители села услышали последние слова, которые Михаил Алексеевич успел крикнуть перед смертью: «Смерть фашизму! Нас миллионы! Победа будет за нами!».</a:t>
            </a:r>
            <a:endParaRPr lang="ru-RU" sz="23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44291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Михаил Гурьянов -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71414"/>
            <a:ext cx="478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Герой Советского Союза, </a:t>
            </a:r>
            <a:endParaRPr lang="ru-RU" sz="2800" b="1" dirty="0"/>
          </a:p>
        </p:txBody>
      </p:sp>
      <p:pic>
        <p:nvPicPr>
          <p:cNvPr id="98306" name="Picture 2" descr="http://www.pobeda1945.su/upld/avatars/frontoviki/frontovik_19047_fc85600b35e8e85fd637c637aa3714cc_ava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2928958" cy="47529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349230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06" y="0"/>
            <a:ext cx="8786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Партизан Илья Кузин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928670"/>
            <a:ext cx="51435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подрывник в Волоколамском партизанском отряде. Илья славился тем, что находил выход из самых невероятных ситуаций. Он один уничтожил 350 тысяч винтовочных патронов, 100 авиабомб, 300 артиллерийских снарядов, 30 ящиков с гранатами и 5 тонн горючего. Бесстрашному подрывнику было присвоено звание Героя Советского Союза. Скончался Илья Николаевич Кузин уже после войны.</a:t>
            </a:r>
          </a:p>
        </p:txBody>
      </p:sp>
      <p:pic>
        <p:nvPicPr>
          <p:cNvPr id="99330" name="Picture 2" descr="https://upload.wikimedia.org/wikipedia/ru/8/85/%D0%98%D0%BB%D1%8C%D1%8F_%D0%9D%D0%B8%D0%BA%D0%BE%D0%BB%D0%B0%D0%B5%D0%B2%D0%B8%D1%87_%D0%9A%D1%83%D0%B7%D0%B8%D0%B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5"/>
            <a:ext cx="2928958" cy="46212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69095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142852"/>
            <a:ext cx="37758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Вера Волошина - </a:t>
            </a: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3714712" y="1857364"/>
            <a:ext cx="54292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После долгих пыток и допросов немцы казнили ее. О подвиге веры стало известно уже после войны. А в селе Крюково работает музей, посвященный мужественной разведчицы.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0355" name="Picture 3" descr="http://img0.liveinternet.ru/images/attach/c/5/124/56/124056734_RRRRRSR_RRRSSRRyo_S_RRSRRR_2_b0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3456273" cy="37862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1382011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1"/>
          <p:cNvSpPr>
            <a:spLocks noChangeArrowheads="1"/>
          </p:cNvSpPr>
          <p:nvPr/>
        </p:nvSpPr>
        <p:spPr bwMode="auto">
          <a:xfrm>
            <a:off x="2500298" y="1500174"/>
            <a:ext cx="628654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житель села Лишнягы Серебряно-Прудского района Тульской области, повторил подвиг Ивана Сусанина. Он завел 40 автомашин в глухой и глубокий обледенелый лесной овраг. Выбраться оттуда немцы не смогли. Они расстреляли 65-летнего старика.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42852"/>
            <a:ext cx="44264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Иван Петрович Иванов 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20383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507936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285720" y="1000108"/>
            <a:ext cx="50006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молодой историк, выпускник Ленинградского университета. В бою у села Рябинка он закрыл своим телом амбразуру вражеского дзота и открыл путь солдат своей роты для наступления. Это было за несколько дней до подвига Александра Матросова. Сержант В.В. Васильковский в числе первых был удостоен звания Героя Советского Союза.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14290"/>
            <a:ext cx="5587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Сержант В.В. Васильковский 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03" name="Picture 3" descr="Васильковский, Вячеслав Викторов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071546"/>
            <a:ext cx="3494858" cy="39290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3687367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Ncy;&amp;acy;&amp;lcy;&amp;iecy;&amp;tcy; &amp;ncy;&amp;iecy;&amp;mcy;&amp;iecy;&amp;tscy;&amp;kcy;&amp;ocy;&amp;jcy; &amp;acy;&amp;vcy;&amp;icy;&amp;acy;&amp;tscy;&amp;icy;&amp;icy; &amp;ncy;&amp;acy; &amp;Mcy;&amp;ocy;&amp;scy;&amp;kcy;&amp;vcy;&amp;ucy; 26 &amp;icy;&amp;yucy;&amp;lcy;&amp;yacy; 1941 &amp;gcy;&amp;ocy;&amp;dcy;&amp;acy;. &amp;Tcy;&amp;ocy;&amp;ncy;&amp;kcy;&amp;icy;&amp;iecy; &amp;tcy;&amp;rcy;&amp;acy;&amp;scy;&amp;scy;&amp;ycy; — &amp;rcy;&amp;acy;&amp;bcy;&amp;ocy;&amp;tcy;&amp;acy; &amp;Pcy;&amp;Vcy;&amp;Ocy;, &amp;tcy;&amp;ocy;&amp;lcy;&amp;scy;&amp;tcy;&amp;acy;&amp;yacy; &amp;bcy;&amp;iecy;&amp;lcy;&amp;acy;&amp;yacy; &amp;lcy;&amp;icy;&amp;ncy;&amp;icy;&amp;yacy; — &amp;ncy;&amp;iecy;&amp;mcy;&amp;iecy;&amp;tscy;&amp;kcy;&amp;icy;&amp;iecy; &amp;ocy;&amp;scy;&amp;vcy;&amp;iecy;&amp;tcy;&amp;icy;&amp;tcy;&amp;iecy;&amp;lcy;&amp;softcy;&amp;ncy;&amp;ycy;&amp;iecy; &amp;rcy;&amp;acy;&amp;kcy;&amp;iecy;&amp;tcy;&amp;ycy; &amp;ncy;&amp;acy; &amp;pcy;&amp;acy;&amp;rcy;&amp;acy;&amp;shcy;&amp;yucy;&amp;tcy;&amp;acy;&amp;khcy; &amp;dcy;&amp;lcy;&amp;yacy; &amp;pcy;&amp;ocy;&amp;dcy;&amp;scy;&amp;vcy;&amp;iecy;&amp;tcy;&amp;kcy;&amp;icy; &amp;mcy;&amp;iecy;&amp;scy;&amp;tcy;&amp;ncy;&amp;ocy;&amp;scy;&amp;tcy;&amp;icy; &amp;dcy;&amp;lcy;&amp;yacy; &amp;ncy;&amp;acy;&amp;ncy;&amp;iecy;&amp;scy;&amp;iecy;&amp;ncy;&amp;icy;&amp;yacy; &amp;icy; &amp;kcy;&amp;ocy;&amp;rcy;&amp;rcy;&amp;iecy;&amp;kcy;&amp;tcy;&amp;icy;&amp;rcy;&amp;ocy;&amp;vcy;&amp;kcy;&amp;icy; &amp;bcy;&amp;ocy;&amp;mcy;&amp;bcy;&amp;ocy;&amp;vcy;&amp;ycy;&amp;khcy; &amp;ucy;&amp;dcy;&amp;acy;&amp;rcy;&amp;ocy;&amp;vcy; (&amp;icy;&amp;zcy;-&amp;zcy;&amp;acy; &amp;bcy;&amp;ocy;&amp;lcy;&amp;softcy;&amp;shcy;&amp;ocy;&amp;jcy; &amp;vcy;&amp;ycy;&amp;dcy;&amp;iecy;&amp;rcy;&amp;zhcy;&amp;kcy;&amp;icy; &amp;pcy;&amp;rcy;&amp;icy; &amp;fcy;&amp;ocy;&amp;tcy;&amp;ocy;&amp;gcy;&amp;rcy;&amp;acy;&amp;fcy;&amp;icy;&amp;rcy;&amp;ocy;&amp;vcy;&amp;acy;&amp;ncy;&amp;icy;&amp;icy; &amp;scy;&amp;lcy;&amp;iecy;&amp;dcy;&amp;ycy; &amp;scy;&amp;lcy;&amp;icy;&amp;lcy;&amp;icy;&amp;scy;&amp;softcy; &amp;vcy; &amp;ocy;&amp;dcy;&amp;ncy;&amp;ucy; &amp;lcy;&amp;icy;&amp;ncy;&amp;icy;&amp;yucy;). &amp;Ncy;&amp;acy; &amp;scy;&amp;ncy;&amp;icy;&amp;mcy;&amp;kcy;&amp;iecy; &amp;Mcy;&amp;ocy;&amp;scy;&amp;kcy;&amp;vcy;&amp;acy;-&amp;rcy;&amp;iecy;&amp;kcy;&amp;acy;, &amp;Kcy;&amp;rcy;&amp;iecy;&amp;mcy;&amp;lcy;&amp;iecy;&amp;vcy;&amp;scy;&amp;kcy;&amp;acy;&amp;yacy; &amp;ncy;&amp;acy;&amp;bcy;&amp;iecy;&amp;rcy;&amp;iecy;&amp;zhcy;&amp;ncy;&amp;acy;&amp;yacy;, &amp;Kcy;&amp;rcy;&amp;iecy;&amp;mcy;&amp;lcy;&amp;softcy; &amp;scy; &amp;Vcy;&amp;ocy;&amp;dcy;&amp;ocy;&amp;vcy;&amp;zcy;&amp;vcy;&amp;ocy;&amp;dcy;&amp;ncy;&amp;ocy;&amp;jcy; &amp;icy; &amp;Bcy;&amp;ocy;&amp;rcy;&amp;ocy;&amp;vcy;&amp;icy;&amp;tscy;&amp;kcy;&amp;ocy;&amp;jcy; &amp;bcy;&amp;acy;&amp;shcy;&amp;ncy;&amp;yacy;&amp;mcy;&amp;icy;, &amp;Bcy;&amp;ocy;&amp;lcy;&amp;softcy;&amp;shcy;&amp;ocy;&amp;jcy; &amp;Kcy;&amp;acy;&amp;mcy;&amp;iecy;&amp;ncy;&amp;ncy;&amp;ycy;&amp;jcy; &amp;mcy;&amp;ocy;&amp;scy;&amp;tcy;. 26.07.1941. &amp;Acy;&amp;vcy;&amp;tcy;&amp;ocy;&amp;rcy;: &amp;Mcy;&amp;acy;&amp;rcy;&amp;gcy;&amp;acy;&amp;rcy;&amp;iecy;&amp;tcy; &amp;Bcy;&amp;ucy;&amp;rcy;&amp;kcy;-&amp;Ucy;&amp;acy;&amp;jcy;&amp;t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543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3. (20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48"/>
            <a:ext cx="9144000" cy="687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3843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&amp;Bcy;&amp;icy;&amp;tcy;&amp;vcy;&amp;acy; &amp;zcy;&amp;acy; &amp;Mcy;&amp;ocy;&amp;scy;&amp;kcy;&amp;vcy;&amp;ucy;. &amp;Fcy;&amp;ocy;&amp;tcy;&amp;ocy;&amp;gcy;&amp;rcy;&amp;acy;&amp;fcy;&amp;icy;&amp;icy; &amp;vcy;&amp;ocy;&amp;iecy;&amp;ncy;&amp;ncy;&amp;ycy;&amp;khcy; &amp;lcy;&amp;iecy;&amp;tcy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8" y="60170"/>
            <a:ext cx="9117601" cy="679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9100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losinka.mos.ru/Foto/%D0%B1%D0%B0%D1%80%D1%80%D0%B8%D0%BA%D0%B0%D0%B4%D1%8B%20%D0%B8%D0%B7%20%D0%BF%D1%80%D0%BE%D1%82%D0%B8%D0%B2%D0%BE%D1%82%D0%B0%D0%BD%D0%BA%D0%BE%D0%B2%D1%8B%D1%85%20%D0%B5%D0%B6%D0%B5%D0%B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0" y="0"/>
            <a:ext cx="912112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3384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2071670" y="785795"/>
            <a:ext cx="671517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десятиклассница московской школы № 201. В октябре 1941 г. Она ушла добровольцем в партизаны. Во время одной из операций Зоя пробралась в деревню, где был штаб большой немецкой части. Зои удалось перерезать провода полевого телефона, поджечь конюшню, где находились 20 лошадей и оружие. На следующий день Зоя решила уничтожить конюшню, в которой находилось 200 лошадей.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42852"/>
            <a:ext cx="48417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Зоя Космодемьянская </a:t>
            </a: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427" name="Picture 3" descr="https://upload.wikimedia.org/wikipedia/commons/f/f0/%D0%9A%D0%BE%D1%81%D0%BC%D0%BE%D0%B4%D0%B5%D0%BC%D1%8C%D1%8F%D0%BD%D1%81%D0%BA%D0%B0%D1%8F_%D0%97%D0%BE%D1%8F_%D0%90%D0%BD%D0%B0%D1%82%D0%BE%D0%BB%D1%8C%D0%B5%D0%B2%D0%BD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928670"/>
            <a:ext cx="1714500" cy="20574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4000504"/>
            <a:ext cx="9144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	Но немецкие часовые выследили девушку и схватили ее. После страшных пыток и истязаний фашисты казнили Зою. Во время казни, на которую фашисты согнали всех жителей села, Зоя крикнула: «Мне не страшно умирать, товарищи! Это счастье - умереть за свой народ! »</a:t>
            </a:r>
            <a:endParaRPr lang="ru-RU" sz="2200" i="1" dirty="0"/>
          </a:p>
        </p:txBody>
      </p:sp>
    </p:spTree>
    <p:extLst>
      <p:ext uri="{BB962C8B-B14F-4D97-AF65-F5344CB8AC3E}">
        <p14:creationId xmlns:p14="http://schemas.microsoft.com/office/powerpoint/2010/main" val="241989429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214282" y="6027003"/>
            <a:ext cx="89297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Погиб Виктор Талалихин в воздушном бою над московским небом в октябре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42852"/>
            <a:ext cx="4365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Виктор Талалихин - </a:t>
            </a: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452" name="Picture 4" descr="http://images.aif.ru/004/289/9f03cbc830182b4b43bde5d6fa99d4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5"/>
            <a:ext cx="9144000" cy="5357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930866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Маршал Победы - так назвали Георгия Константиновича Жукова.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5474" name="Picture 2" descr="http://p-blagovest.ru/upload/image/marsh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928670"/>
            <a:ext cx="4648232" cy="5715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68857768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losinka.mos.ru/Foto/%D0%B2%D0%B5%D1%87%D0%BD%D1%8B%D0%B9%20%D0%BE%D0%B3%D0%BE%D0%BD%D1%8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76" y="0"/>
            <a:ext cx="91736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91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8. (20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2" y="0"/>
            <a:ext cx="91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15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6. (20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2636912"/>
            <a:ext cx="4762500" cy="450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6. (20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8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783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losinka.mos.ru/Foto/%D0%BA%D0%BE%D0%BD%D1%82%D1%80%D0%BD%D0%B0%D1%81%D1%82%D1%83%D0%BF%D0%BB%D0%B5%D0%BD%D0%B8%D0%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" y="2312"/>
            <a:ext cx="9143960" cy="702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9631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respek.info/postimageswatermark/961/1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496944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037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714884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 descr="0_12d6ce_9d7d3d30_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85794"/>
            <a:ext cx="9144000" cy="52864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6027003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Это была величайшая битва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Великой Отечественной войны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337664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12. (23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88"/>
            <a:ext cx="9144000" cy="683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357562"/>
            <a:ext cx="5500694" cy="35004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8 мая 1965 года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Москве было присвоено почетное звание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«город-герой»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 огромный вклад трудящихся Москвы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дело обороны столицы и разгром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немцев под Москвой.</a:t>
            </a:r>
          </a:p>
          <a:p>
            <a:endParaRPr lang="ru-RU" dirty="0"/>
          </a:p>
        </p:txBody>
      </p:sp>
      <p:pic>
        <p:nvPicPr>
          <p:cNvPr id="1026" name="Picture 2" descr="Картинка 26 из 184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050" y="0"/>
            <a:ext cx="3786214" cy="2841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Картинка 106 из 429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6993" y="2285992"/>
            <a:ext cx="3667008" cy="4572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979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Картинка 42 из 272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2" descr="Картинка 3 из 1873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85728"/>
            <a:ext cx="2331379" cy="435771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08000" y="5429264"/>
            <a:ext cx="8928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8 мая 1965 года </a:t>
            </a:r>
          </a:p>
          <a:p>
            <a:pPr algn="ctr"/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Москве было присвоено почетное звание </a:t>
            </a:r>
          </a:p>
          <a:p>
            <a:pPr algn="ctr"/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«город-герой» </a:t>
            </a:r>
          </a:p>
        </p:txBody>
      </p:sp>
    </p:spTree>
    <p:extLst>
      <p:ext uri="{BB962C8B-B14F-4D97-AF65-F5344CB8AC3E}">
        <p14:creationId xmlns:p14="http://schemas.microsoft.com/office/powerpoint/2010/main" val="382504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1. (28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70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losinka.mos.ru/Foto/1%20%D1%80%D0%B8%D1%81%D1%83%D0%BD%D0%BE%D0%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7668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&amp;Kcy;&amp;acy;&amp;rcy;&amp;tcy;&amp;icy;&amp;ncy;&amp;ycy; &amp;ocy; &amp;Vcy;&amp;iecy;&amp;lcy;&amp;icy;&amp;kcy;&amp;ocy;&amp;jcy; &amp;Ocy;&amp;tcy;&amp;iecy;&amp;chcy;&amp;iecy;&amp;scy;&amp;tcy;&amp;vcy;&amp;iecy;&amp;ncy;&amp;ncy;&amp;ocy;&amp;jcy; &amp;vcy;&amp;ocy;&amp;jcy;&amp;ncy;&amp;iecy;. &amp;CHcy;&amp;acy;&amp;scy;&amp;tcy;&amp;softcy; 4. (20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04" y="32008"/>
            <a:ext cx="9177104" cy="699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6166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4" y="404664"/>
            <a:ext cx="8280920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29722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91351af80f2cbd5254237b67c110c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285728"/>
            <a:ext cx="47377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СПАСИБО…</a:t>
            </a:r>
            <a:endParaRPr lang="ru-RU" sz="72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708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Все на защиту родной Москвы !</a:t>
            </a:r>
          </a:p>
        </p:txBody>
      </p:sp>
      <p:pic>
        <p:nvPicPr>
          <p:cNvPr id="6147" name="Picture 8" descr="i?id=4849729&amp;tov=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4076700"/>
            <a:ext cx="1898650" cy="252095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148" name="Picture 9" descr="Untitled-Scanned-0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2"/>
          <a:stretch>
            <a:fillRect/>
          </a:stretch>
        </p:blipFill>
        <p:spPr>
          <a:xfrm>
            <a:off x="4787900" y="1484313"/>
            <a:ext cx="3671888" cy="2449512"/>
          </a:xfrm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149" name="Picture 10" descr="300px-Battle_of_moscow03">
            <a:hlinkClick r:id="rId4" tooltip="&quot;Белорусский вокзал. Противотанковые сооружения на улицах Москвы&quot;"/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7900" y="4075113"/>
            <a:ext cx="3671888" cy="2517775"/>
          </a:xfrm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150" name="Picture 14" descr="22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484313"/>
            <a:ext cx="3671887" cy="2449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15" descr="150px-Kukr_kleshi_1941">
            <a:hlinkClick r:id="rId7" tooltip="&quot;«Клещи в клещи», Кукрыниксы, 1941, плакат. После начальных успехов — окружения и уничтожения нескольких советских армий — немецкое наступление было остановлено&quot;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076700"/>
            <a:ext cx="1670050" cy="2520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71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respek.info/postimageswatermark/961/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6" y="0"/>
            <a:ext cx="91450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672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&amp;ZHcy;&amp;icy;&amp;zcy;&amp;ncy;&amp;softcy; &amp;vcy; &amp;Scy;&amp;Scy;&amp;Scy;&amp;Rcy;  1931-1941 &amp;gcy;.&amp;gcy;. &amp;gcy;&amp;lcy;&amp;acy;&amp;zcy;&amp;acy;&amp;mcy;&amp;icy; &amp;Mcy;&amp;acy;&amp;rcy;&amp;gcy;&amp;acy;&amp;rcy;&amp;iecy;&amp;tcy; &amp;Bcy;&amp;iecy;&amp;rcy;&amp;kcy;-&amp;Ucy;&amp;acy;&amp;jcy;&amp;tcy;. &amp;CHcy;&amp;acy;&amp;scy;&amp;tcy;&amp;softcy; 1. (25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08" y="0"/>
            <a:ext cx="91531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5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&amp;Mcy;&amp;ocy;&amp;scy;&amp;kcy;&amp;vcy;&amp;acy; 1909 &amp;gcy;&amp;ocy;&amp;dcy;&amp;acy;. &amp;Fcy;&amp;ocy;&amp;tcy;&amp;ocy;&amp;gcy;&amp;rcy;&amp;acy;&amp;fcy;&amp;icy;&amp;icy; &amp;ocy;&amp;tcy; &amp;Mcy;&amp;yucy;&amp;rcy;&amp;rcy;&amp;ecy;&amp;jcy; &amp;KHcy;&amp;ocy;&amp;ucy;&amp;vcy; (Murray Howe). &amp;CHcy;&amp;acy;&amp;scy;&amp;tcy;&amp;softcy; 1. (36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964"/>
            <a:ext cx="9144000" cy="704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284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&amp;Mcy;&amp;ocy;&amp;scy;&amp;kcy;&amp;vcy;&amp;acy; 1909 &amp;gcy;&amp;ocy;&amp;dcy;&amp;acy;. &amp;Fcy;&amp;ocy;&amp;tcy;&amp;ocy;&amp;gcy;&amp;rcy;&amp;acy;&amp;fcy;&amp;icy;&amp;icy; &amp;ocy;&amp;tcy; &amp;Mcy;&amp;yucy;&amp;rcy;&amp;rcy;&amp;ecy;&amp;jcy; &amp;KHcy;&amp;ocy;&amp;ucy;&amp;vcy; (Murray Howe). &amp;CHcy;&amp;acy;&amp;scy;&amp;tcy;&amp;softcy; 1. (36 &amp;fcy;&amp;ocy;&amp;tcy;&amp;ocy;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523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681</TotalTime>
  <Words>636</Words>
  <Application>Microsoft Office PowerPoint</Application>
  <PresentationFormat>Экран (4:3)</PresentationFormat>
  <Paragraphs>47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Апекс</vt:lpstr>
      <vt:lpstr>«75 лет битвы  под Москвой»</vt:lpstr>
      <vt:lpstr>Презентация PowerPoint</vt:lpstr>
      <vt:lpstr>Презентация PowerPoint</vt:lpstr>
      <vt:lpstr>Презентация PowerPoint</vt:lpstr>
      <vt:lpstr>Все на защиту родной Москвы 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</cp:revision>
  <dcterms:created xsi:type="dcterms:W3CDTF">2016-11-03T17:24:06Z</dcterms:created>
  <dcterms:modified xsi:type="dcterms:W3CDTF">2023-04-16T16:58:04Z</dcterms:modified>
</cp:coreProperties>
</file>