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64" r:id="rId2"/>
    <p:sldId id="286" r:id="rId3"/>
    <p:sldId id="287" r:id="rId4"/>
    <p:sldId id="261" r:id="rId5"/>
    <p:sldId id="288" r:id="rId6"/>
    <p:sldId id="289" r:id="rId7"/>
    <p:sldId id="294" r:id="rId8"/>
    <p:sldId id="266" r:id="rId9"/>
    <p:sldId id="295" r:id="rId10"/>
    <p:sldId id="296" r:id="rId11"/>
    <p:sldId id="290" r:id="rId12"/>
    <p:sldId id="262" r:id="rId13"/>
    <p:sldId id="292" r:id="rId14"/>
    <p:sldId id="274" r:id="rId15"/>
    <p:sldId id="293" r:id="rId16"/>
    <p:sldId id="260" r:id="rId17"/>
    <p:sldId id="291" r:id="rId18"/>
    <p:sldId id="257" r:id="rId19"/>
    <p:sldId id="298" r:id="rId20"/>
    <p:sldId id="268" r:id="rId21"/>
    <p:sldId id="29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7620"/>
    <a:srgbClr val="1C2B0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3A3D3-8155-427D-AD65-7045098D211E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BF101E-0F80-4183-B5C8-C2023CB476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0127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002880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鱼不愚\桌面\1副本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71538" y="5143512"/>
            <a:ext cx="7072361" cy="1214447"/>
          </a:xfrm>
        </p:spPr>
        <p:txBody>
          <a:bodyPr>
            <a:normAutofit/>
          </a:bodyPr>
          <a:lstStyle>
            <a:lvl1pPr algn="ctr">
              <a:defRPr sz="3600">
                <a:solidFill>
                  <a:srgbClr val="006600"/>
                </a:solidFill>
                <a:latin typeface="汉仪秀英体简" pitchFamily="49" charset="-122"/>
                <a:ea typeface="汉仪秀英体简" pitchFamily="49" charset="-122"/>
              </a:defRPr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5096C4-186E-490B-B9DB-0049E4FC8DF7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91373-A802-4EE8-AFD0-0987023A8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307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5096C4-186E-490B-B9DB-0049E4FC8DF7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91373-A802-4EE8-AFD0-0987023A8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1906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5096C4-186E-490B-B9DB-0049E4FC8DF7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91373-A802-4EE8-AFD0-0987023A8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5624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096C4-186E-490B-B9DB-0049E4FC8DF7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1373-A802-4EE8-AFD0-0987023A8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0834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46076"/>
            <a:ext cx="8229600" cy="725470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5096C4-186E-490B-B9DB-0049E4FC8DF7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91373-A802-4EE8-AFD0-0987023A8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845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5096C4-186E-490B-B9DB-0049E4FC8DF7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91373-A802-4EE8-AFD0-0987023A8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5857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5096C4-186E-490B-B9DB-0049E4FC8DF7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91373-A802-4EE8-AFD0-0987023A8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581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5096C4-186E-490B-B9DB-0049E4FC8DF7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91373-A802-4EE8-AFD0-0987023A8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9265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5096C4-186E-490B-B9DB-0049E4FC8DF7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91373-A802-4EE8-AFD0-0987023A8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1231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5096C4-186E-490B-B9DB-0049E4FC8DF7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91373-A802-4EE8-AFD0-0987023A8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2694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5096C4-186E-490B-B9DB-0049E4FC8DF7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91373-A802-4EE8-AFD0-0987023A8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5329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5096C4-186E-490B-B9DB-0049E4FC8DF7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91373-A802-4EE8-AFD0-0987023A8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885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Documents and Settings\鱼不愚\桌面\1副本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346075"/>
            <a:ext cx="82296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428750"/>
            <a:ext cx="8229600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05096C4-186E-490B-B9DB-0049E4FC8DF7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92391373-A802-4EE8-AFD0-0987023A8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4602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006600"/>
          </a:solidFill>
          <a:latin typeface="汉仪秀英体简" pitchFamily="49" charset="-122"/>
          <a:ea typeface="汉仪秀英体简" pitchFamily="49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汉仪秀英体简" pitchFamily="49" charset="-122"/>
          <a:ea typeface="汉仪秀英体简" pitchFamily="49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汉仪秀英体简" pitchFamily="49" charset="-122"/>
          <a:ea typeface="汉仪秀英体简" pitchFamily="49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汉仪秀英体简" pitchFamily="49" charset="-122"/>
          <a:ea typeface="汉仪秀英体简" pitchFamily="49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汉仪秀英体简" pitchFamily="49" charset="-122"/>
          <a:ea typeface="汉仪秀英体简" pitchFamily="49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汉仪秀英体简" pitchFamily="49" charset="-122"/>
          <a:ea typeface="汉仪秀英体简" pitchFamily="49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汉仪秀英体简" pitchFamily="49" charset="-122"/>
          <a:ea typeface="汉仪秀英体简" pitchFamily="49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汉仪秀英体简" pitchFamily="49" charset="-122"/>
          <a:ea typeface="汉仪秀英体简" pitchFamily="49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汉仪秀英体简" pitchFamily="49" charset="-122"/>
          <a:ea typeface="汉仪秀英体简" pitchFamily="49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715436" cy="1071570"/>
          </a:xfrm>
        </p:spPr>
        <p:txBody>
          <a:bodyPr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857365"/>
            <a:ext cx="6900882" cy="3571900"/>
          </a:xfrm>
        </p:spPr>
        <p:txBody>
          <a:bodyPr/>
          <a:lstStyle/>
          <a:p>
            <a:r>
              <a:rPr lang="ru-RU" sz="3600" dirty="0" smtClean="0"/>
              <a:t>       </a:t>
            </a:r>
            <a:r>
              <a:rPr lang="ru-RU" sz="3600" dirty="0" smtClean="0">
                <a:solidFill>
                  <a:srgbClr val="FF0000"/>
                </a:solidFill>
              </a:rPr>
              <a:t>Школа после уроков </a:t>
            </a:r>
            <a:r>
              <a:rPr lang="ru-RU" sz="3600" dirty="0" smtClean="0"/>
              <a:t>– это мир     творчества, проявления и раскрытия каждым ребёнком своих интересов, своих увлечений, своего </a:t>
            </a:r>
            <a:r>
              <a:rPr lang="ru-RU" sz="3600" dirty="0" smtClean="0">
                <a:solidFill>
                  <a:srgbClr val="FF0000"/>
                </a:solidFill>
              </a:rPr>
              <a:t>«Я»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0"/>
            <a:ext cx="3000396" cy="78579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17" descr="P:\Планы и отчеты ЦИПР\ПРЕЗЕНТАЦИИ ДЛЯ ВСЕХ 2010!!!\Обложки для презентации Центр Стандарты\Пртим.прогр.внеурочка.jpg"/>
          <p:cNvPicPr>
            <a:picLocks noChangeArrowheads="1"/>
          </p:cNvPicPr>
          <p:nvPr/>
        </p:nvPicPr>
        <p:blipFill>
          <a:blip r:embed="rId3">
            <a:lum bright="-20000" contrast="40000"/>
          </a:blip>
          <a:srcRect/>
          <a:stretch>
            <a:fillRect/>
          </a:stretch>
        </p:blipFill>
        <p:spPr bwMode="auto">
          <a:xfrm>
            <a:off x="0" y="1571612"/>
            <a:ext cx="1584325" cy="2374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1" descr="C:\Documents and Settings\IAntonova\Рабочий стол\Обложки Стандарты\federal_gos_obraz_stand.jpg"/>
          <p:cNvPicPr>
            <a:picLocks noChangeAspect="1" noChangeArrowheads="1"/>
          </p:cNvPicPr>
          <p:nvPr/>
        </p:nvPicPr>
        <p:blipFill>
          <a:blip r:embed="rId4">
            <a:lum bright="-20000" contrast="40000"/>
          </a:blip>
          <a:srcRect/>
          <a:stretch>
            <a:fillRect/>
          </a:stretch>
        </p:blipFill>
        <p:spPr bwMode="auto">
          <a:xfrm>
            <a:off x="285720" y="4071942"/>
            <a:ext cx="1785918" cy="22859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4" descr="C:\Documents and Settings\helen1\Рабочий стол\материалы для публичного доклада от Чернецкой И.Г\план 2012-13\view_files\OQAAAAjswwYKjpaH-RLLhGVbFNpxWxuRT8qG0FtG22aazJHk-HrorUmqc5W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5929331"/>
            <a:ext cx="2286016" cy="928669"/>
          </a:xfrm>
          <a:prstGeom prst="ellipse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-214346" y="500042"/>
            <a:ext cx="9572692" cy="1470025"/>
          </a:xfrm>
        </p:spPr>
        <p:txBody>
          <a:bodyPr/>
          <a:lstStyle/>
          <a:p>
            <a:pPr algn="ctr"/>
            <a:r>
              <a:rPr lang="ru-RU" sz="4800" b="1" dirty="0" smtClean="0"/>
              <a:t>Классификация результатов внеурочной деятельности</a:t>
            </a:r>
            <a:endParaRPr lang="ru-RU" sz="4800" b="1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642910" y="4572008"/>
            <a:ext cx="2143140" cy="642942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Первый</a:t>
            </a:r>
            <a:r>
              <a:rPr lang="ru-RU" dirty="0" smtClean="0"/>
              <a:t> уровень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357554" y="3286124"/>
            <a:ext cx="2143140" cy="642942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Второй</a:t>
            </a:r>
            <a:r>
              <a:rPr lang="ru-RU" dirty="0" smtClean="0"/>
              <a:t> уровень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6072198" y="2428868"/>
            <a:ext cx="2143140" cy="642942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Третий</a:t>
            </a:r>
            <a:r>
              <a:rPr lang="ru-RU" dirty="0" smtClean="0"/>
              <a:t> уровень</a:t>
            </a:r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285720" y="5286389"/>
            <a:ext cx="2928958" cy="78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dirty="0" smtClean="0">
                <a:solidFill>
                  <a:srgbClr val="4D7620"/>
                </a:solidFill>
                <a:latin typeface="微软雅黑" pitchFamily="34" charset="-122"/>
                <a:ea typeface="微软雅黑" pitchFamily="34" charset="-122"/>
              </a:rPr>
              <a:t>Приобретение социальных знаний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3600" dirty="0" smtClean="0">
              <a:solidFill>
                <a:srgbClr val="4D76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4D762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3214678" y="4071942"/>
            <a:ext cx="2500330" cy="78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dirty="0" smtClean="0">
                <a:solidFill>
                  <a:srgbClr val="4D7620"/>
                </a:solidFill>
                <a:latin typeface="微软雅黑" pitchFamily="34" charset="-122"/>
                <a:ea typeface="微软雅黑" pitchFamily="34" charset="-122"/>
              </a:rPr>
              <a:t>Приобретение опыта переживания и позитивного отношения к базовым ценностям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3600" dirty="0" smtClean="0">
              <a:solidFill>
                <a:srgbClr val="4D76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4D762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5929322" y="3357562"/>
            <a:ext cx="2571768" cy="78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dirty="0" smtClean="0">
                <a:solidFill>
                  <a:srgbClr val="4D7620"/>
                </a:solidFill>
                <a:latin typeface="微软雅黑" pitchFamily="34" charset="-122"/>
                <a:ea typeface="微软雅黑" pitchFamily="34" charset="-122"/>
              </a:rPr>
              <a:t>Приобретение опыта самостоятельного общественного действия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3600" dirty="0" smtClean="0">
              <a:solidFill>
                <a:srgbClr val="4D76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4D762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31704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14282" y="500042"/>
            <a:ext cx="8786874" cy="1470025"/>
          </a:xfrm>
        </p:spPr>
        <p:txBody>
          <a:bodyPr/>
          <a:lstStyle/>
          <a:p>
            <a:pPr algn="ctr"/>
            <a:r>
              <a:rPr lang="ru-RU" sz="5400" b="1" dirty="0" smtClean="0"/>
              <a:t>Социальное направление</a:t>
            </a:r>
            <a:endParaRPr lang="ru-RU" sz="5400" b="1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642910" y="2071678"/>
            <a:ext cx="7972452" cy="419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400" dirty="0" smtClean="0">
                <a:latin typeface="微软雅黑" pitchFamily="34" charset="-122"/>
                <a:ea typeface="微软雅黑" pitchFamily="34" charset="-122"/>
              </a:rPr>
              <a:t>Усвоение основных понятий о социальных нормах отношений, в том числе об общечеловеческих ценностях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400" dirty="0" smtClean="0">
                <a:latin typeface="微软雅黑" pitchFamily="34" charset="-122"/>
                <a:ea typeface="微软雅黑" pitchFamily="34" charset="-122"/>
              </a:rPr>
              <a:t>Формирование основных элементов гражданско-патриотического сознания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400" dirty="0" smtClean="0">
                <a:latin typeface="微软雅黑" pitchFamily="34" charset="-122"/>
                <a:ea typeface="微软雅黑" pitchFamily="34" charset="-122"/>
              </a:rPr>
              <a:t>Усвоение основных обобщённых закономерностей жизни и развития общества и человека в нём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400" dirty="0" smtClean="0">
                <a:latin typeface="微软雅黑" pitchFamily="34" charset="-122"/>
                <a:ea typeface="微软雅黑" pitchFamily="34" charset="-122"/>
              </a:rPr>
              <a:t>Усвоение основных понятий культуры социальных отношений, включая экономические и правовые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2800" dirty="0" smtClean="0">
              <a:solidFill>
                <a:srgbClr val="4D76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3600" dirty="0" smtClean="0">
              <a:solidFill>
                <a:srgbClr val="4D76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4D762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31704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ВНЕУРОЧНАЯ ДЕЯТЕЛЬНОСТЬ ООО\Внеурочка в школе\1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59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14282" y="500042"/>
            <a:ext cx="8786874" cy="1470025"/>
          </a:xfrm>
        </p:spPr>
        <p:txBody>
          <a:bodyPr/>
          <a:lstStyle/>
          <a:p>
            <a:pPr algn="ctr"/>
            <a:r>
              <a:rPr lang="ru-RU" sz="5400" b="1" dirty="0" smtClean="0"/>
              <a:t>Общекультурное направление</a:t>
            </a:r>
            <a:endParaRPr lang="ru-RU" sz="5400" b="1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642910" y="2071678"/>
            <a:ext cx="7972452" cy="419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400" dirty="0" smtClean="0">
                <a:latin typeface="微软雅黑" pitchFamily="34" charset="-122"/>
                <a:ea typeface="微软雅黑" pitchFamily="34" charset="-122"/>
              </a:rPr>
              <a:t>Усвоение основных </a:t>
            </a:r>
            <a:r>
              <a:rPr lang="ru-RU" sz="2400" dirty="0" err="1" smtClean="0">
                <a:latin typeface="微软雅黑" pitchFamily="34" charset="-122"/>
                <a:ea typeface="微软雅黑" pitchFamily="34" charset="-122"/>
              </a:rPr>
              <a:t>общеэстетических</a:t>
            </a:r>
            <a:r>
              <a:rPr lang="ru-RU" sz="2400" dirty="0" smtClean="0">
                <a:latin typeface="微软雅黑" pitchFamily="34" charset="-122"/>
                <a:ea typeface="微软雅黑" pitchFamily="34" charset="-122"/>
              </a:rPr>
              <a:t> понятий , связанных с художественно-образным способом познания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400" dirty="0" smtClean="0">
                <a:latin typeface="微软雅黑" pitchFamily="34" charset="-122"/>
                <a:ea typeface="微软雅黑" pitchFamily="34" charset="-122"/>
              </a:rPr>
              <a:t>Усвоение основных экологических понятий, отражающих непосредственное взаимодействие человека с окружающей средой и его последствия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400" dirty="0" smtClean="0">
                <a:latin typeface="微软雅黑" pitchFamily="34" charset="-122"/>
                <a:ea typeface="微软雅黑" pitchFamily="34" charset="-122"/>
              </a:rPr>
              <a:t>Усвоение основных понятий, определяющих управление собой (своим здоровьем, физическим развитием, творческим самосовершенствованием)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2800" dirty="0" smtClean="0">
              <a:solidFill>
                <a:srgbClr val="4D76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3600" dirty="0" smtClean="0">
              <a:solidFill>
                <a:srgbClr val="4D76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4D762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31704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F:\ВНЕУРОЧНАЯ ДЕЯТЕЛЬНОСТЬ ООО\Внеурочка в школе\1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15369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-214346" y="500042"/>
            <a:ext cx="9572692" cy="1470025"/>
          </a:xfrm>
        </p:spPr>
        <p:txBody>
          <a:bodyPr/>
          <a:lstStyle/>
          <a:p>
            <a:pPr algn="ctr"/>
            <a:r>
              <a:rPr lang="ru-RU" sz="4800" b="1" dirty="0" smtClean="0"/>
              <a:t>Спортивно-оздоровительное направление</a:t>
            </a:r>
            <a:endParaRPr lang="ru-RU" sz="4800" b="1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642910" y="2071678"/>
            <a:ext cx="7972452" cy="419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800" dirty="0" smtClean="0">
                <a:latin typeface="微软雅黑" pitchFamily="34" charset="-122"/>
                <a:ea typeface="微软雅黑" pitchFamily="34" charset="-122"/>
              </a:rPr>
              <a:t>Укрепление здоровья средствами физической культуры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800" dirty="0" smtClean="0">
                <a:latin typeface="微软雅黑" pitchFamily="34" charset="-122"/>
                <a:ea typeface="微软雅黑" pitchFamily="34" charset="-122"/>
              </a:rPr>
              <a:t>Гармоничное физическое развитие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800" dirty="0" smtClean="0">
                <a:latin typeface="微软雅黑" pitchFamily="34" charset="-122"/>
                <a:ea typeface="微软雅黑" pitchFamily="34" charset="-122"/>
              </a:rPr>
              <a:t>Обогащение двигательного опыта и развитие двигательных качеств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800" dirty="0" smtClean="0">
                <a:latin typeface="微软雅黑" pitchFamily="34" charset="-122"/>
                <a:ea typeface="微软雅黑" pitchFamily="34" charset="-122"/>
              </a:rPr>
              <a:t>Приобщение к спортивным традициям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3600" dirty="0" smtClean="0">
              <a:solidFill>
                <a:srgbClr val="4D76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4D762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31704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F:\ВНЕУРОЧНАЯ ДЕЯТЕЛЬНОСТЬ ООО\Внеурочка в школе\1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800105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8591205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14282" y="500042"/>
            <a:ext cx="8786874" cy="1470025"/>
          </a:xfrm>
        </p:spPr>
        <p:txBody>
          <a:bodyPr/>
          <a:lstStyle/>
          <a:p>
            <a:pPr algn="ctr"/>
            <a:r>
              <a:rPr lang="ru-RU" sz="5400" b="1" dirty="0" err="1" smtClean="0"/>
              <a:t>Общеинтеллектуальное</a:t>
            </a:r>
            <a:r>
              <a:rPr lang="ru-RU" sz="5400" b="1" dirty="0" smtClean="0"/>
              <a:t> направление</a:t>
            </a:r>
            <a:endParaRPr lang="ru-RU" sz="5400" b="1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642910" y="2071678"/>
            <a:ext cx="7972452" cy="419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400" dirty="0" smtClean="0">
                <a:latin typeface="微软雅黑" pitchFamily="34" charset="-122"/>
                <a:ea typeface="微软雅黑" pitchFamily="34" charset="-122"/>
              </a:rPr>
              <a:t>Усвоение основных понятий об эффективных способах мыслительных действий применительно к решению задач и к другим видам практического применения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400" dirty="0" smtClean="0">
                <a:latin typeface="微软雅黑" pitchFamily="34" charset="-122"/>
                <a:ea typeface="微软雅黑" pitchFamily="34" charset="-122"/>
              </a:rPr>
              <a:t>Усвоение элементов общенаучных методов познания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2800" dirty="0" smtClean="0">
              <a:solidFill>
                <a:srgbClr val="4D76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3600" dirty="0" smtClean="0">
              <a:solidFill>
                <a:srgbClr val="4D76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4D762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31704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14282" y="500042"/>
            <a:ext cx="8786874" cy="1470025"/>
          </a:xfrm>
        </p:spPr>
        <p:txBody>
          <a:bodyPr/>
          <a:lstStyle/>
          <a:p>
            <a:pPr algn="ctr"/>
            <a:r>
              <a:rPr lang="ru-RU" sz="5400" b="1" dirty="0" smtClean="0"/>
              <a:t>Духовно-нравственное направление</a:t>
            </a:r>
            <a:endParaRPr lang="ru-RU" sz="5400" b="1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642910" y="2285992"/>
            <a:ext cx="7972452" cy="419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Формирование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гражданской идентичности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800" baseline="0" dirty="0" smtClean="0">
                <a:latin typeface="微软雅黑" pitchFamily="34" charset="-122"/>
                <a:ea typeface="微软雅黑" pitchFamily="34" charset="-122"/>
              </a:rPr>
              <a:t>Приобщение</a:t>
            </a:r>
            <a:r>
              <a:rPr lang="ru-RU" sz="2800" dirty="0" smtClean="0">
                <a:latin typeface="微软雅黑" pitchFamily="34" charset="-122"/>
                <a:ea typeface="微软雅黑" pitchFamily="34" charset="-122"/>
              </a:rPr>
              <a:t> к культурным ценностям </a:t>
            </a:r>
            <a:r>
              <a:rPr lang="ru-RU" sz="2800" dirty="0" err="1" smtClean="0">
                <a:latin typeface="微软雅黑" pitchFamily="34" charset="-122"/>
                <a:ea typeface="微软雅黑" pitchFamily="34" charset="-122"/>
              </a:rPr>
              <a:t>социокультурной</a:t>
            </a:r>
            <a:r>
              <a:rPr lang="ru-RU" sz="2800" dirty="0" smtClean="0">
                <a:latin typeface="微软雅黑" pitchFamily="34" charset="-122"/>
                <a:ea typeface="微软雅黑" pitchFamily="34" charset="-122"/>
              </a:rPr>
              <a:t> группы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800" dirty="0" smtClean="0">
                <a:latin typeface="微软雅黑" pitchFamily="34" charset="-122"/>
                <a:ea typeface="微软雅黑" pitchFamily="34" charset="-122"/>
              </a:rPr>
              <a:t>Базовым национальным ценностям российского общества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800" dirty="0" smtClean="0">
                <a:latin typeface="微软雅黑" pitchFamily="34" charset="-122"/>
                <a:ea typeface="微软雅黑" pitchFamily="34" charset="-122"/>
              </a:rPr>
              <a:t>Общечеловеческим ценностям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ru-RU" sz="3600" dirty="0" smtClean="0">
              <a:solidFill>
                <a:srgbClr val="4D76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3600" dirty="0" smtClean="0">
              <a:solidFill>
                <a:srgbClr val="4D76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4D762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31704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-214346" y="500042"/>
            <a:ext cx="9572692" cy="1470025"/>
          </a:xfrm>
        </p:spPr>
        <p:txBody>
          <a:bodyPr/>
          <a:lstStyle/>
          <a:p>
            <a:pPr algn="ctr"/>
            <a:r>
              <a:rPr lang="ru-RU" sz="4800" b="1" dirty="0" smtClean="0"/>
              <a:t>Классификация результатов внеурочной деятельности</a:t>
            </a:r>
            <a:endParaRPr lang="ru-RU" sz="4800" b="1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642910" y="4572008"/>
            <a:ext cx="2143140" cy="642942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Первый</a:t>
            </a:r>
            <a:r>
              <a:rPr lang="ru-RU" dirty="0" smtClean="0"/>
              <a:t> уровень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357554" y="3286124"/>
            <a:ext cx="2143140" cy="642942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Второй</a:t>
            </a:r>
            <a:r>
              <a:rPr lang="ru-RU" dirty="0" smtClean="0"/>
              <a:t> уровень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6072198" y="2428868"/>
            <a:ext cx="2143140" cy="642942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Третий</a:t>
            </a:r>
            <a:r>
              <a:rPr lang="ru-RU" dirty="0" smtClean="0"/>
              <a:t> уровень</a:t>
            </a:r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285720" y="5286389"/>
            <a:ext cx="2928958" cy="78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dirty="0" smtClean="0">
                <a:solidFill>
                  <a:srgbClr val="4D7620"/>
                </a:solidFill>
                <a:latin typeface="微软雅黑" pitchFamily="34" charset="-122"/>
                <a:ea typeface="微软雅黑" pitchFamily="34" charset="-122"/>
              </a:rPr>
              <a:t>Приобретение социальных знаний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3600" dirty="0" smtClean="0">
              <a:solidFill>
                <a:srgbClr val="4D76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4D762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3214678" y="4071942"/>
            <a:ext cx="2500330" cy="78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dirty="0" smtClean="0">
                <a:solidFill>
                  <a:srgbClr val="4D7620"/>
                </a:solidFill>
                <a:latin typeface="微软雅黑" pitchFamily="34" charset="-122"/>
                <a:ea typeface="微软雅黑" pitchFamily="34" charset="-122"/>
              </a:rPr>
              <a:t>Приобретение опыта переживания и позитивного отношения к базовым ценностям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3600" dirty="0" smtClean="0">
              <a:solidFill>
                <a:srgbClr val="4D76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4D762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5929322" y="3357562"/>
            <a:ext cx="2571768" cy="78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dirty="0" smtClean="0">
                <a:solidFill>
                  <a:srgbClr val="4D7620"/>
                </a:solidFill>
                <a:latin typeface="微软雅黑" pitchFamily="34" charset="-122"/>
                <a:ea typeface="微软雅黑" pitchFamily="34" charset="-122"/>
              </a:rPr>
              <a:t>Приобретение опыта самостоятельного общественного действия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3600" dirty="0" smtClean="0">
              <a:solidFill>
                <a:srgbClr val="4D76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4D762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31704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725470"/>
          </a:xfrm>
        </p:spPr>
        <p:txBody>
          <a:bodyPr/>
          <a:lstStyle/>
          <a:p>
            <a:pPr algn="ctr"/>
            <a:r>
              <a:rPr lang="ru-RU" sz="5400" b="1" dirty="0" smtClean="0"/>
              <a:t>Внеурочная деятельность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714488"/>
            <a:ext cx="8715436" cy="4429156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4D7620"/>
                </a:solidFill>
              </a:rPr>
              <a:t>Это образовательная деятельность, осуществляемая в формах, отличных от классно-урочной, и </a:t>
            </a:r>
            <a:r>
              <a:rPr lang="ru-RU" sz="3600" b="1" u="sng" dirty="0" smtClean="0">
                <a:solidFill>
                  <a:srgbClr val="4D7620"/>
                </a:solidFill>
              </a:rPr>
              <a:t>направленная на достижение планируемых результатов освоения ООП</a:t>
            </a:r>
            <a:endParaRPr lang="ru-RU" sz="3600" b="1" u="sng" dirty="0">
              <a:solidFill>
                <a:srgbClr val="4D762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Понимание </a:t>
            </a:r>
            <a:r>
              <a:rPr lang="ru-RU" b="1" u="sng" dirty="0" smtClean="0"/>
              <a:t>взаимосвязи результатов и форм</a:t>
            </a:r>
            <a:r>
              <a:rPr lang="ru-RU" b="1" dirty="0" smtClean="0"/>
              <a:t> позволяет: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911741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Разрабатывать образовательные программы ВУД с представлением о результате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Подбирать формы ВУД, гарантирующие достижение результата определённого уровня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Выстраивать логику перехода от результатов одного уровня к результатам другого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Диагностировать результативность и эффективность ВУД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Оценивать качество программ ВУД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25470"/>
          </a:xfrm>
        </p:spPr>
        <p:txBody>
          <a:bodyPr/>
          <a:lstStyle/>
          <a:p>
            <a:pPr algn="ctr"/>
            <a:r>
              <a:rPr lang="ru-RU" sz="4800" b="1" dirty="0" smtClean="0"/>
              <a:t>Литература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9" descr="vneuroc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1643074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8" descr="vneuroch_deya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785794"/>
            <a:ext cx="1643062" cy="2166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928670"/>
            <a:ext cx="1428760" cy="21543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928670"/>
            <a:ext cx="1500198" cy="2158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2" descr="P:\Планы и отчеты ЦИПР\ПРЕЗЕНТАЦИИ ДЛЯ ВСЕХ!!!\Обложки работаем по новым стандартам\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928670"/>
            <a:ext cx="1500198" cy="2144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4" descr="P:\Планы и отчеты ЦИПР\ПРЕЗЕНТАЦИИ ДЛЯ ВСЕХ!!!\Обложки работаем по новым стандартам\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0232" y="3286124"/>
            <a:ext cx="1428759" cy="2215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7" descr="P:\Планы и отчеты ЦИПР\ПРЕЗЕНТАЦИИ ДЛЯ ВСЕХ!!!\Обложки работаем по новым стандартам\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868" y="3286124"/>
            <a:ext cx="1500198" cy="2240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6" descr="P:\Планы и отчеты ЦИПР\ПРЕЗЕНТАЦИИ ДЛЯ ВСЕХ!!!\Обложки работаем по новым стандартам\6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86380" y="3286124"/>
            <a:ext cx="1488905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5" descr="P:\Планы и отчеты ЦИПР\ПРЕЗЕНТАЦИИ ДЛЯ ВСЕХ!!!\Обложки работаем по новым стандартам\10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29454" y="3214686"/>
            <a:ext cx="1497947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8" descr="P:\Планы и отчеты ЦИПР\ПРЕЗЕНТАЦИИ ДЛЯ ВСЕХ!!!\Обложки работаем по новым стандартам\1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8596" y="3286124"/>
            <a:ext cx="1426919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725470"/>
          </a:xfrm>
        </p:spPr>
        <p:txBody>
          <a:bodyPr/>
          <a:lstStyle/>
          <a:p>
            <a:pPr algn="ctr"/>
            <a:r>
              <a:rPr lang="ru-RU" sz="5400" b="1" dirty="0" smtClean="0"/>
              <a:t>Внеурочная деятельность-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14554"/>
            <a:ext cx="8186766" cy="3911609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4D7620"/>
                </a:solidFill>
              </a:rPr>
              <a:t>п</a:t>
            </a:r>
            <a:r>
              <a:rPr lang="ru-RU" sz="3600" smtClean="0">
                <a:solidFill>
                  <a:srgbClr val="4D7620"/>
                </a:solidFill>
              </a:rPr>
              <a:t>онятие</a:t>
            </a:r>
            <a:r>
              <a:rPr lang="ru-RU" sz="3600" dirty="0" smtClean="0">
                <a:solidFill>
                  <a:srgbClr val="4D7620"/>
                </a:solidFill>
              </a:rPr>
              <a:t>, объединяющее </a:t>
            </a:r>
            <a:r>
              <a:rPr lang="ru-RU" sz="3600" b="1" u="sng" dirty="0" smtClean="0">
                <a:solidFill>
                  <a:srgbClr val="4D7620"/>
                </a:solidFill>
              </a:rPr>
              <a:t>все виды деятельности школьников</a:t>
            </a:r>
            <a:r>
              <a:rPr lang="ru-RU" sz="3600" dirty="0" smtClean="0">
                <a:solidFill>
                  <a:srgbClr val="4D7620"/>
                </a:solidFill>
              </a:rPr>
              <a:t> (кроме учебной), в которых возможно и целесообразно решение задач их </a:t>
            </a:r>
            <a:r>
              <a:rPr lang="ru-RU" sz="3600" b="1" u="sng" dirty="0" smtClean="0">
                <a:solidFill>
                  <a:srgbClr val="4D7620"/>
                </a:solidFill>
              </a:rPr>
              <a:t>воспитания и социализации</a:t>
            </a:r>
            <a:endParaRPr lang="ru-RU" sz="3600" b="1" u="sng" dirty="0">
              <a:solidFill>
                <a:srgbClr val="4D762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ВНЕУРОЧНАЯ ДЕЯТЕЛЬНОСТЬ ООО\Внеурочка в школе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753600" cy="72866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18204302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725470"/>
          </a:xfrm>
        </p:spPr>
        <p:txBody>
          <a:bodyPr/>
          <a:lstStyle/>
          <a:p>
            <a:pPr algn="ctr"/>
            <a:r>
              <a:rPr lang="ru-RU" sz="5400" b="1" u="sng" dirty="0" smtClean="0"/>
              <a:t>Цель</a:t>
            </a:r>
            <a:r>
              <a:rPr lang="ru-RU" sz="5400" b="1" dirty="0" smtClean="0"/>
              <a:t> внеурочной деятельности: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71678"/>
            <a:ext cx="8215370" cy="364333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4D7620"/>
                </a:solidFill>
              </a:rPr>
              <a:t>способствовать достижению результатов освоения основной образовательной программы общего образования</a:t>
            </a:r>
            <a:endParaRPr lang="ru-RU" sz="3600" dirty="0">
              <a:solidFill>
                <a:srgbClr val="4D762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725470"/>
          </a:xfrm>
        </p:spPr>
        <p:txBody>
          <a:bodyPr/>
          <a:lstStyle/>
          <a:p>
            <a:pPr algn="ctr"/>
            <a:r>
              <a:rPr lang="ru-RU" sz="5400" b="1" u="sng" dirty="0" smtClean="0"/>
              <a:t>Задачи</a:t>
            </a:r>
            <a:r>
              <a:rPr lang="ru-RU" sz="5400" b="1" dirty="0" smtClean="0"/>
              <a:t> внеурочной деятельности: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928802"/>
            <a:ext cx="7972452" cy="4197361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4D7620"/>
                </a:solidFill>
              </a:rPr>
              <a:t>обеспечить благоприятную адаптацию ребёнка в школе;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4D7620"/>
                </a:solidFill>
              </a:rPr>
              <a:t>оптимизировать учебную нагрузку обучающихся;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4D7620"/>
                </a:solidFill>
              </a:rPr>
              <a:t>создать условия для развития ребёнка</a:t>
            </a:r>
            <a:endParaRPr lang="ru-RU" sz="3600" dirty="0">
              <a:solidFill>
                <a:srgbClr val="4D762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43174" y="1571612"/>
            <a:ext cx="4000528" cy="50006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Реализация внеурочной деятельности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85728"/>
            <a:ext cx="1785950" cy="2143140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Классное руководство </a:t>
            </a:r>
            <a:r>
              <a:rPr lang="ru-RU" dirty="0" smtClean="0"/>
              <a:t>(экскурсии, диспуты, круглые столы и т.д.)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928934"/>
            <a:ext cx="2000264" cy="2500330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Учебный план ОО</a:t>
            </a:r>
          </a:p>
          <a:p>
            <a:pPr algn="ctr"/>
            <a:r>
              <a:rPr lang="ru-RU" dirty="0" smtClean="0"/>
              <a:t>Часть, формируемая участниками ОП (секции, объединения, научные общества)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3214686"/>
            <a:ext cx="2000264" cy="2500330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Дополнительное образование ОО</a:t>
            </a:r>
          </a:p>
          <a:p>
            <a:pPr algn="ctr"/>
            <a:r>
              <a:rPr lang="ru-RU" dirty="0" smtClean="0"/>
              <a:t>(кружки, секции, поисковые и научные исследования )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3571876"/>
            <a:ext cx="2000264" cy="2500330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Дополнительное образование учреждений культуры и УДОД</a:t>
            </a:r>
          </a:p>
          <a:p>
            <a:pPr algn="ctr"/>
            <a:r>
              <a:rPr lang="ru-RU" dirty="0" smtClean="0"/>
              <a:t>(на базе ОО, УДОД, учреждений культуры)</a:t>
            </a:r>
          </a:p>
          <a:p>
            <a:pPr algn="ctr"/>
            <a:endParaRPr lang="ru-RU" b="1" u="sng" dirty="0" smtClean="0"/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929454" y="3214686"/>
            <a:ext cx="1785950" cy="2143140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Группы продлённого дня</a:t>
            </a:r>
          </a:p>
          <a:p>
            <a:pPr algn="ctr"/>
            <a:r>
              <a:rPr lang="ru-RU" dirty="0" smtClean="0"/>
              <a:t>(деятельность воспитателей ГПД)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786578" y="285728"/>
            <a:ext cx="2143140" cy="2714644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Иные педагогические работники </a:t>
            </a:r>
            <a:r>
              <a:rPr lang="ru-RU" dirty="0" smtClean="0"/>
              <a:t>(должностные обязанности педагога-организатора, социального педагога, педагога-психолога)</a:t>
            </a:r>
            <a:endParaRPr lang="ru-RU" dirty="0"/>
          </a:p>
        </p:txBody>
      </p:sp>
      <p:cxnSp>
        <p:nvCxnSpPr>
          <p:cNvPr id="15" name="Прямая со стрелкой 14"/>
          <p:cNvCxnSpPr>
            <a:stCxn id="5" idx="1"/>
          </p:cNvCxnSpPr>
          <p:nvPr/>
        </p:nvCxnSpPr>
        <p:spPr>
          <a:xfrm rot="10800000" flipV="1">
            <a:off x="2143108" y="1821644"/>
            <a:ext cx="500066" cy="3571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1500166" y="2071678"/>
            <a:ext cx="2928958" cy="8572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8" idx="0"/>
          </p:cNvCxnSpPr>
          <p:nvPr/>
        </p:nvCxnSpPr>
        <p:spPr>
          <a:xfrm rot="5400000">
            <a:off x="3428992" y="2214554"/>
            <a:ext cx="1143008" cy="8572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9" idx="0"/>
          </p:cNvCxnSpPr>
          <p:nvPr/>
        </p:nvCxnSpPr>
        <p:spPr>
          <a:xfrm rot="16200000" flipH="1">
            <a:off x="4357686" y="2143116"/>
            <a:ext cx="1500198" cy="135732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429124" y="2071678"/>
            <a:ext cx="2571768" cy="114300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6357950" y="1214422"/>
            <a:ext cx="428628" cy="3571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8131704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1" name="Group 1"/>
          <p:cNvGraphicFramePr>
            <a:graphicFrameLocks noGrp="1"/>
          </p:cNvGraphicFramePr>
          <p:nvPr/>
        </p:nvGraphicFramePr>
        <p:xfrm>
          <a:off x="285720" y="214290"/>
          <a:ext cx="8572560" cy="6357981"/>
        </p:xfrm>
        <a:graphic>
          <a:graphicData uri="http://schemas.openxmlformats.org/drawingml/2006/table">
            <a:tbl>
              <a:tblPr/>
              <a:tblGrid>
                <a:gridCol w="2918002"/>
                <a:gridCol w="2931993"/>
                <a:gridCol w="2722565"/>
              </a:tblGrid>
              <a:tr h="80250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762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НАПРАВЛЕНИЯ</a:t>
                      </a:r>
                    </a:p>
                  </a:txBody>
                  <a:tcPr marL="90000" marR="90000" marT="64440" marB="4680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762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 ДЕЯТЕЛЬНОСТИ</a:t>
                      </a:r>
                    </a:p>
                  </a:txBody>
                  <a:tcPr marL="90000" marR="90000" marT="64440" marB="4680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762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ОРГАНИЗАЦИОННЫЕ ФОРМЫ</a:t>
                      </a:r>
                    </a:p>
                  </a:txBody>
                  <a:tcPr marL="90000" marR="90000" marT="64440" marB="4680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547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Спортивно-оздоровительное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3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*Духовно-нравственное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3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*Общеинтеллектуальное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3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*Общекультурное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3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*Социальное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3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Игровая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 Познавательная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 Проблемно-ценностное общение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Досугово-развлекательная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 деятельность (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досуговое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 общение)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 Художественное творчество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 Социальное творчество (социально преобразующая добровольческая деятельность)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 Техническое творчество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 Трудовая (производственная) деятельность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 Спортивно-оздоровительная деятельность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 Туристско-краеведческая деятельность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CC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Проектная деятельность</a:t>
                      </a:r>
                    </a:p>
                  </a:txBody>
                  <a:tcPr marL="90000" marR="90000" marT="85355" marB="4680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экскурсии,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кружки,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секции,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круглые столы,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конференции,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диспуты,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школьные научные общества,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олимпиады,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соревнования,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поисковые и научные исследования,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общественно -полезные  практики,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тематические лагерные смены,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99"/>
                        </a:buClr>
                        <a:buSzPct val="100000"/>
                        <a:buFont typeface="Wingdings" pitchFamily="2" charset="2"/>
                        <a:buChar char="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летние школы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DejaVu Sans" charset="0"/>
                          <a:cs typeface="DejaVu Sans" charset="0"/>
                        </a:rPr>
                        <a:t> </a:t>
                      </a:r>
                    </a:p>
                  </a:txBody>
                  <a:tcPr marL="90000" marR="90000" marT="89640" marB="4680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-214346" y="500042"/>
            <a:ext cx="9572692" cy="1470025"/>
          </a:xfrm>
        </p:spPr>
        <p:txBody>
          <a:bodyPr/>
          <a:lstStyle/>
          <a:p>
            <a:pPr algn="ctr"/>
            <a:r>
              <a:rPr lang="ru-RU" sz="4800" b="1" dirty="0" smtClean="0"/>
              <a:t>Результаты и эффекты внеурочной деятельности</a:t>
            </a:r>
            <a:endParaRPr lang="ru-RU" sz="4800" b="1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642910" y="2071678"/>
            <a:ext cx="7972452" cy="419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800" b="1" u="sng" dirty="0" smtClean="0">
                <a:solidFill>
                  <a:srgbClr val="4D7620"/>
                </a:solidFill>
                <a:latin typeface="微软雅黑" pitchFamily="34" charset="-122"/>
                <a:ea typeface="微软雅黑" pitchFamily="34" charset="-122"/>
              </a:rPr>
              <a:t>Результат</a:t>
            </a:r>
            <a:r>
              <a:rPr lang="ru-RU" sz="2800" dirty="0" smtClean="0">
                <a:solidFill>
                  <a:srgbClr val="4D7620"/>
                </a:solidFill>
                <a:latin typeface="微软雅黑" pitchFamily="34" charset="-122"/>
                <a:ea typeface="微软雅黑" pitchFamily="34" charset="-122"/>
              </a:rPr>
              <a:t> – итог участия  в деятельности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800" b="1" u="sng" dirty="0" smtClean="0">
                <a:solidFill>
                  <a:srgbClr val="4D7620"/>
                </a:solidFill>
                <a:latin typeface="微软雅黑" pitchFamily="34" charset="-122"/>
                <a:ea typeface="微软雅黑" pitchFamily="34" charset="-122"/>
              </a:rPr>
              <a:t>Эффект</a:t>
            </a:r>
            <a:r>
              <a:rPr lang="ru-RU" sz="2800" dirty="0" smtClean="0">
                <a:solidFill>
                  <a:srgbClr val="4D7620"/>
                </a:solidFill>
                <a:latin typeface="微软雅黑" pitchFamily="34" charset="-122"/>
                <a:ea typeface="微软雅黑" pitchFamily="34" charset="-122"/>
              </a:rPr>
              <a:t> – последствие результата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3600" dirty="0" smtClean="0">
              <a:solidFill>
                <a:srgbClr val="4D76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4D762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31704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552</Words>
  <Application>Microsoft Office PowerPoint</Application>
  <PresentationFormat>Экран (4:3)</PresentationFormat>
  <Paragraphs>105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主题</vt:lpstr>
      <vt:lpstr>Внеурочная деятельность</vt:lpstr>
      <vt:lpstr>Внеурочная деятельность</vt:lpstr>
      <vt:lpstr>Внеурочная деятельность-</vt:lpstr>
      <vt:lpstr>Слайд 4</vt:lpstr>
      <vt:lpstr>Цель внеурочной деятельности:</vt:lpstr>
      <vt:lpstr>Задачи внеурочной деятельности:</vt:lpstr>
      <vt:lpstr>Слайд 7</vt:lpstr>
      <vt:lpstr>Слайд 8</vt:lpstr>
      <vt:lpstr>Результаты и эффекты внеурочной деятельности</vt:lpstr>
      <vt:lpstr>Классификация результатов внеурочной деятельности</vt:lpstr>
      <vt:lpstr>Социальное направление</vt:lpstr>
      <vt:lpstr>Слайд 12</vt:lpstr>
      <vt:lpstr>Общекультурное направление</vt:lpstr>
      <vt:lpstr>Слайд 14</vt:lpstr>
      <vt:lpstr>Спортивно-оздоровительное направление</vt:lpstr>
      <vt:lpstr>Слайд 16</vt:lpstr>
      <vt:lpstr>Общеинтеллектуальное направление</vt:lpstr>
      <vt:lpstr>Духовно-нравственное направление</vt:lpstr>
      <vt:lpstr>Классификация результатов внеурочной деятельности</vt:lpstr>
      <vt:lpstr>Понимание взаимосвязи результатов и форм позволяет:</vt:lpstr>
      <vt:lpstr>Литература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Здоровейка</dc:title>
  <dc:creator>DNA7 X86</dc:creator>
  <cp:lastModifiedBy>user</cp:lastModifiedBy>
  <cp:revision>46</cp:revision>
  <dcterms:created xsi:type="dcterms:W3CDTF">2014-09-08T13:24:36Z</dcterms:created>
  <dcterms:modified xsi:type="dcterms:W3CDTF">2017-04-13T12:06:04Z</dcterms:modified>
</cp:coreProperties>
</file>