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81" r:id="rId3"/>
    <p:sldId id="277" r:id="rId4"/>
    <p:sldId id="260" r:id="rId5"/>
    <p:sldId id="261" r:id="rId6"/>
    <p:sldId id="290" r:id="rId7"/>
    <p:sldId id="262" r:id="rId8"/>
    <p:sldId id="282" r:id="rId9"/>
    <p:sldId id="283" r:id="rId10"/>
    <p:sldId id="263" r:id="rId11"/>
    <p:sldId id="266" r:id="rId12"/>
    <p:sldId id="267" r:id="rId13"/>
    <p:sldId id="268" r:id="rId14"/>
    <p:sldId id="285" r:id="rId15"/>
    <p:sldId id="286" r:id="rId16"/>
    <p:sldId id="269" r:id="rId17"/>
    <p:sldId id="289" r:id="rId18"/>
    <p:sldId id="288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-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748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807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632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007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243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310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393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373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550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286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178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28.03.2018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8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5%D1%83%D0%B4%D0%BE%D0%B6%D0%BD%D0%B8%D0%BA" TargetMode="External"/><Relationship Id="rId7" Type="http://schemas.openxmlformats.org/officeDocument/2006/relationships/image" Target="../media/image35.jpeg"/><Relationship Id="rId2" Type="http://schemas.openxmlformats.org/officeDocument/2006/relationships/hyperlink" Target="https://ru.wikipedia.org/wiki/%D0%9B%D0%B5%D0%BD%D0%B8%D0%BD%D0%B3%D1%80%D0%B0%D0%B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hyperlink" Target="https://ru.wikipedia.org/wiki/%D0%A0%D0%B8%D1%81%D1%83%D0%BD%D0%BE%D0%BA" TargetMode="External"/><Relationship Id="rId4" Type="http://schemas.openxmlformats.org/officeDocument/2006/relationships/hyperlink" Target="https://ru.wikipedia.org/wiki/%D0%9F%D0%BB%D0%B0%D0%BA%D0%B0%D1%8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encspb.ru/image.php?file=big/2803990746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bilmusic.ru/file.php?id=101540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upload.wikimedia.org/wikipedia/commons/d/d2/RIAN_archive_888_Nurses_helping_people_wounded_in_the_first_bombardment_in_Leningrad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13313" y="4442"/>
            <a:ext cx="91546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5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5ECCF3">
                    <a:lumMod val="75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</a:effectLst>
              </a:rPr>
              <a:t>ИСКУССТВО</a:t>
            </a:r>
          </a:p>
          <a:p>
            <a:r>
              <a:rPr lang="ru-RU" sz="4000" b="1" spc="5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5ECCF3">
                    <a:lumMod val="75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</a:effectLst>
              </a:rPr>
              <a:t>		БЛОКАДНОГО</a:t>
            </a:r>
          </a:p>
          <a:p>
            <a:r>
              <a:rPr lang="ru-RU" sz="4000" b="1" spc="50" dirty="0">
                <a:ln w="12700" cmpd="sng">
                  <a:solidFill>
                    <a:srgbClr val="F14124">
                      <a:satMod val="120000"/>
                      <a:shade val="80000"/>
                    </a:srgbClr>
                  </a:solidFill>
                  <a:prstDash val="solid"/>
                </a:ln>
                <a:solidFill>
                  <a:srgbClr val="5ECCF3">
                    <a:lumMod val="75000"/>
                  </a:srgbClr>
                </a:solidFill>
                <a:effectLst>
                  <a:glow rad="53100">
                    <a:srgbClr val="F14124">
                      <a:satMod val="180000"/>
                      <a:alpha val="30000"/>
                    </a:srgbClr>
                  </a:glow>
                </a:effectLst>
              </a:rPr>
              <a:t>				ЛЕНИНГРАДА </a:t>
            </a:r>
          </a:p>
        </p:txBody>
      </p:sp>
      <p:pic>
        <p:nvPicPr>
          <p:cNvPr id="4" name="Picture 4" descr="f_160195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92969" y="3417598"/>
            <a:ext cx="3001942" cy="200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91114" y="2004262"/>
            <a:ext cx="4339281" cy="6076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Стоят монументы. Стихами и в прозе</a:t>
            </a:r>
            <a:b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Взывают к потомкам </a:t>
            </a: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бронзе. святые слова.</a:t>
            </a:r>
            <a:b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память живет не в граните </a:t>
            </a:r>
            <a:b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в людях – без нас эта память мертва</a:t>
            </a: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Молчанов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Автор: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искусства </a:t>
            </a:r>
            <a:r>
              <a:rPr lang="ru-RU" sz="1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Слипец</a:t>
            </a: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Л.В.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МКОУ «Тиличикская средняя школа»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Олюторский р – н, </a:t>
            </a:r>
            <a:r>
              <a:rPr lang="ru-RU" sz="1400" b="1" i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Камчатского края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47" y="2004262"/>
            <a:ext cx="6483179" cy="486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8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фишная тумба занесена снегом и не обновляетс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1628800"/>
            <a:ext cx="24384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03512" y="92532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Один из символов зимы 1941-1942 года: Афишная тумба занесена снегом и не обновляется</a:t>
            </a:r>
            <a:endParaRPr lang="ru-RU" dirty="0"/>
          </a:p>
        </p:txBody>
      </p:sp>
      <p:pic>
        <p:nvPicPr>
          <p:cNvPr id="4" name="Picture 4" descr="Финальная сцена спектакля «Раскинулось море широко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0" y="3140968"/>
            <a:ext cx="5198794" cy="318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52596" y="764705"/>
            <a:ext cx="45365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/>
              <a:t>У хорошего артиста всегда есть желание работать. Широкие возможности для этого давало участие в концертных бригадах, которые выступали в воинских частях, на призывных пунктах, всюду, где нужна музыка.</a:t>
            </a:r>
          </a:p>
        </p:txBody>
      </p:sp>
    </p:spTree>
    <p:extLst>
      <p:ext uri="{BB962C8B-B14F-4D97-AF65-F5344CB8AC3E}">
        <p14:creationId xmlns:p14="http://schemas.microsoft.com/office/powerpoint/2010/main" val="147333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есни, изданные в Ленингра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023" y="1569407"/>
            <a:ext cx="6332745" cy="41806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Песни печатались даже на почтовых открытках и конверт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06" y="2856107"/>
            <a:ext cx="5290705" cy="38440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60171" y="44703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0171" y="101469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1634" y="33389"/>
            <a:ext cx="8496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Кто сказал, что надо бросить Песни на войне? </a:t>
            </a:r>
            <a:r>
              <a:rPr lang="ru-RU" sz="2400" b="1" dirty="0" smtClean="0"/>
              <a:t>              После </a:t>
            </a:r>
            <a:r>
              <a:rPr lang="ru-RU" sz="2400" b="1" dirty="0"/>
              <a:t>боя сердце просит Музыки вдвойне!</a:t>
            </a:r>
          </a:p>
        </p:txBody>
      </p:sp>
    </p:spTree>
    <p:extLst>
      <p:ext uri="{BB962C8B-B14F-4D97-AF65-F5344CB8AC3E}">
        <p14:creationId xmlns:p14="http://schemas.microsoft.com/office/powerpoint/2010/main" val="189603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ormal_Шостакович_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590" y="1497394"/>
            <a:ext cx="3696273" cy="287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03512" y="5447042"/>
            <a:ext cx="874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ru-RU" b="1" i="1" dirty="0">
                <a:solidFill>
                  <a:srgbClr val="0000FF"/>
                </a:solidFill>
                <a:latin typeface="Arial" charset="0"/>
              </a:rPr>
              <a:t>«Нашей победе над фашизмом,</a:t>
            </a:r>
          </a:p>
          <a:p>
            <a:pPr lvl="1" algn="ctr"/>
            <a:r>
              <a:rPr lang="ru-RU" b="1" i="1" dirty="0">
                <a:solidFill>
                  <a:srgbClr val="0000FF"/>
                </a:solidFill>
                <a:latin typeface="Arial" charset="0"/>
              </a:rPr>
              <a:t> нашей грядущей победе над врагом, </a:t>
            </a:r>
          </a:p>
          <a:p>
            <a:pPr lvl="1" algn="ctr"/>
            <a:r>
              <a:rPr lang="ru-RU" b="1" i="1" dirty="0">
                <a:solidFill>
                  <a:srgbClr val="0000FF"/>
                </a:solidFill>
                <a:latin typeface="Arial" charset="0"/>
              </a:rPr>
              <a:t>моему любимому городу Ленинграду </a:t>
            </a:r>
          </a:p>
          <a:p>
            <a:pPr lvl="1" algn="ctr"/>
            <a:r>
              <a:rPr lang="ru-RU" b="1" i="1" dirty="0">
                <a:solidFill>
                  <a:srgbClr val="0000FF"/>
                </a:solidFill>
                <a:latin typeface="Arial" charset="0"/>
              </a:rPr>
              <a:t>я посвящаю свою седьмую симфонию»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63552" y="192974"/>
            <a:ext cx="76267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Дмитрий Дмитриевич Шостакович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«Седьмая симфония»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1276" y="2551837"/>
            <a:ext cx="30644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9 августа </a:t>
            </a:r>
            <a:r>
              <a:rPr lang="ru-RU" dirty="0" smtClean="0"/>
              <a:t>1942 </a:t>
            </a:r>
            <a:r>
              <a:rPr lang="ru-RU" dirty="0"/>
              <a:t>года </a:t>
            </a:r>
            <a:r>
              <a:rPr lang="ru-RU" dirty="0" smtClean="0"/>
              <a:t>немцами  был намечен парад немецких воск в поверженном городе. </a:t>
            </a:r>
          </a:p>
          <a:p>
            <a:r>
              <a:rPr lang="ru-RU" dirty="0" smtClean="0"/>
              <a:t> Но состоялась </a:t>
            </a:r>
            <a:r>
              <a:rPr lang="ru-RU" dirty="0"/>
              <a:t>премьера 7-й симфонии Шостаковича, которую впоследствии назовут "Ленинградской". </a:t>
            </a:r>
          </a:p>
        </p:txBody>
      </p:sp>
      <p:pic>
        <p:nvPicPr>
          <p:cNvPr id="6" name="Picture 4" descr="Рисунок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736" y="1481403"/>
            <a:ext cx="4994891" cy="374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27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31289"/>
            <a:ext cx="903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ЖИВОПИСЬ</a:t>
            </a: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БЛОКАДНОГО ЛЕНИНГРАДА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31505" y="1628801"/>
            <a:ext cx="4230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0017" y="4528538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</a:t>
            </a:r>
            <a:r>
              <a:rPr lang="ru-RU" b="1" dirty="0"/>
              <a:t>Боевой карандаш</a:t>
            </a:r>
            <a:r>
              <a:rPr lang="ru-RU" dirty="0"/>
              <a:t>» — творческое объединение </a:t>
            </a:r>
            <a:r>
              <a:rPr lang="ru-RU" dirty="0">
                <a:hlinkClick r:id="rId2" tooltip="Ленинград"/>
              </a:rPr>
              <a:t>Ленинградских</a:t>
            </a:r>
            <a:r>
              <a:rPr lang="ru-RU" dirty="0"/>
              <a:t> </a:t>
            </a:r>
            <a:r>
              <a:rPr lang="ru-RU" dirty="0">
                <a:hlinkClick r:id="rId3" tooltip="Художник"/>
              </a:rPr>
              <a:t>художников</a:t>
            </a:r>
            <a:r>
              <a:rPr lang="ru-RU" dirty="0"/>
              <a:t>, выпускавших агитационные </a:t>
            </a:r>
            <a:r>
              <a:rPr lang="ru-RU" dirty="0">
                <a:hlinkClick r:id="rId4" tooltip="Плакат"/>
              </a:rPr>
              <a:t>плакаты</a:t>
            </a:r>
            <a:r>
              <a:rPr lang="ru-RU" dirty="0"/>
              <a:t> и сборники сатирических </a:t>
            </a:r>
            <a:r>
              <a:rPr lang="ru-RU" dirty="0">
                <a:hlinkClick r:id="rId5" tooltip="Рисунок"/>
              </a:rPr>
              <a:t>рисунков</a:t>
            </a:r>
            <a:r>
              <a:rPr lang="ru-RU" dirty="0"/>
              <a:t> в середине ХХ века. Часто так называют и само это явление массового искусства.</a:t>
            </a:r>
          </a:p>
        </p:txBody>
      </p:sp>
      <p:pic>
        <p:nvPicPr>
          <p:cNvPr id="9218" name="Picture 2" descr="Первый лист плод коллективного труда В.А.Гальбы, И.М.Еца, В.И.Курдова Н. Е.Муратова и Г.Р.Петрова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086" y="1414617"/>
            <a:ext cx="4158841" cy="312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001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68" y="1354728"/>
            <a:ext cx="5960883" cy="419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70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ровь ленинградцев взывает к мести. Кровь ленинградцев взывает к мести!: советские плакат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4104" y="66913"/>
            <a:ext cx="3919609" cy="490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фото - Православные знакомства - Православная Социальная Се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1" y="66913"/>
            <a:ext cx="3521841" cy="468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В.Н. Селиванов. Плакат «Окно ТАСС» № 3, август 1943 г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193" y="3319085"/>
            <a:ext cx="5045445" cy="342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41663" y="933561"/>
            <a:ext cx="4556504" cy="1218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Плакаты военного художественными произведениями, но и подлинно историческими документами. времени являются  не только  оригинальными </a:t>
            </a:r>
          </a:p>
        </p:txBody>
      </p:sp>
    </p:spTree>
    <p:extLst>
      <p:ext uri="{BB962C8B-B14F-4D97-AF65-F5344CB8AC3E}">
        <p14:creationId xmlns:p14="http://schemas.microsoft.com/office/powerpoint/2010/main" val="167985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51" y="192559"/>
            <a:ext cx="6123336" cy="504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pic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2"/>
          <a:stretch/>
        </p:blipFill>
        <p:spPr bwMode="auto">
          <a:xfrm>
            <a:off x="6507891" y="197765"/>
            <a:ext cx="5329881" cy="666023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3852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1 из 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19416" y="764703"/>
            <a:ext cx="3672529" cy="52458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847529" y="74375"/>
            <a:ext cx="8308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«Ленинград в дни блокады и освобождения»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А.Ф.Пахомов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7507" y="6108105"/>
            <a:ext cx="2753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«На Неву за водой»</a:t>
            </a:r>
          </a:p>
        </p:txBody>
      </p:sp>
      <p:pic>
        <p:nvPicPr>
          <p:cNvPr id="6" name="Picture 4" descr="Пахомов 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698" y="764704"/>
            <a:ext cx="3630594" cy="52458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83919" y="6108105"/>
            <a:ext cx="4443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«Пленные немцы в Ленинграде»</a:t>
            </a:r>
          </a:p>
        </p:txBody>
      </p:sp>
    </p:spTree>
    <p:extLst>
      <p:ext uri="{BB962C8B-B14F-4D97-AF65-F5344CB8AC3E}">
        <p14:creationId xmlns:p14="http://schemas.microsoft.com/office/powerpoint/2010/main" val="337448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2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62" y="3026"/>
            <a:ext cx="4333660" cy="3226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6" descr="Плакаты блокадного Ленингра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62" y="3294029"/>
            <a:ext cx="4608731" cy="344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Фото-00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12025" y="91626"/>
            <a:ext cx="4493517" cy="6646926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99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mageup.ru/img230/1321954/1296117233_24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4" y="2195765"/>
            <a:ext cx="7488832" cy="461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47528" y="-99392"/>
            <a:ext cx="856895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Прорыв блокады 18 января 1943 года»</a:t>
            </a:r>
            <a:r>
              <a:rPr lang="ru-RU" sz="2800" dirty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353535"/>
                </a:solidFill>
                <a:latin typeface="Times New Roman" pitchFamily="18" charset="0"/>
                <a:cs typeface="Times New Roman" pitchFamily="18" charset="0"/>
              </a:rPr>
              <a:t>написанная коллективом ленинградских художников в составе А. А. Казанцева, И. А. Серебряного, В. А. Серова. 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353535"/>
                </a:solidFill>
                <a:latin typeface="Georgia" pitchFamily="18" charset="0"/>
                <a:cs typeface="Arial" pitchFamily="34" charset="0"/>
              </a:rPr>
              <a:t>  </a:t>
            </a:r>
            <a:endParaRPr lang="ru-RU" sz="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62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obeda1945-art.ru/gal2/7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179790"/>
            <a:ext cx="3688199" cy="523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9457" y="86469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Я. Николаев. Ленинград. Зима 1941-1942 гг. Очередь за хлебом. 1942</a:t>
            </a:r>
          </a:p>
        </p:txBody>
      </p:sp>
      <p:pic>
        <p:nvPicPr>
          <p:cNvPr id="4" name="Picture 4" descr="7-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275" y="1916832"/>
            <a:ext cx="4896544" cy="356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49536" y="5805264"/>
            <a:ext cx="3633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А.Мыльников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«Ленинград» 1941</a:t>
            </a:r>
          </a:p>
        </p:txBody>
      </p:sp>
    </p:spTree>
    <p:extLst>
      <p:ext uri="{BB962C8B-B14F-4D97-AF65-F5344CB8AC3E}">
        <p14:creationId xmlns:p14="http://schemas.microsoft.com/office/powerpoint/2010/main" val="187754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БОМБЕЖКА ЛЕНИНГРАДА. Фото из архивов Министерства обороны СССР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812" y="3852570"/>
            <a:ext cx="4558112" cy="271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48492267_0_3884_bd97a39c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08" y="3762454"/>
            <a:ext cx="3017108" cy="289599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1511752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762" y="198738"/>
            <a:ext cx="4313538" cy="2834611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img_1_12_0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08" y="87850"/>
            <a:ext cx="4015334" cy="294549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77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762" y="3482348"/>
            <a:ext cx="4313538" cy="31761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27 января. День окончательного снятия блокады Ленинграда. Фото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3" r="3606"/>
          <a:stretch/>
        </p:blipFill>
        <p:spPr bwMode="auto">
          <a:xfrm>
            <a:off x="4412086" y="407327"/>
            <a:ext cx="3196282" cy="230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11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951" y="304800"/>
            <a:ext cx="10203027" cy="1886465"/>
          </a:xfrm>
        </p:spPr>
        <p:txBody>
          <a:bodyPr/>
          <a:lstStyle/>
          <a:p>
            <a:pPr marL="36576" indent="0">
              <a:buNone/>
              <a:defRPr/>
            </a:pPr>
            <a:r>
              <a:rPr lang="ru-RU" sz="1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18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БЛОКАДА ЛЕНИНГРАДА длилась с 8 сентября 1941 по 27 января 1944 г. (прорвана 18 января 1943) — </a:t>
            </a:r>
            <a:r>
              <a:rPr lang="ru-RU" sz="1800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871 день</a:t>
            </a:r>
            <a:r>
              <a:rPr lang="ru-RU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br>
              <a:rPr lang="ru-RU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ru-RU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18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1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27 января по решению правительства РФ объявлен Днем Воинской славы России</a:t>
            </a: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12big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613" y="2276605"/>
            <a:ext cx="4767649" cy="4293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10154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788" y="3983066"/>
            <a:ext cx="1280618" cy="1459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7" y="2276605"/>
            <a:ext cx="4516394" cy="458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02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123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БЛОКАДНОГО ЛЕНИНГРАДА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47528" y="148237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Каждый со­ветский писатель готов все, свои силы, весь свой опыт и талант, всю свою кровь, если это понадо­бится, отдать делу священной народной войны против врагов нашей Родины».</a:t>
            </a:r>
          </a:p>
        </p:txBody>
      </p:sp>
      <p:pic>
        <p:nvPicPr>
          <p:cNvPr id="8194" name="Picture 2" descr="http://biblio-rezh.ucoz.ru/NEW/2014/SAM_1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284985"/>
            <a:ext cx="1944216" cy="315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biblio-rezh.ucoz.ru/NEW/2014/SAM_19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532" y="3272896"/>
            <a:ext cx="2458588" cy="316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biblio-rezh.ucoz.ru/NEW/2014/01-leningrad_deystvuet-kniga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259" y="3260254"/>
            <a:ext cx="1972174" cy="318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27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Vera Inber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4509120"/>
            <a:ext cx="278826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75520" y="3688079"/>
            <a:ext cx="29177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Вера Михайловна </a:t>
            </a:r>
            <a:r>
              <a:rPr lang="ru-RU" b="1" dirty="0" err="1"/>
              <a:t>Инбер</a:t>
            </a:r>
            <a:endParaRPr lang="ru-RU" dirty="0"/>
          </a:p>
        </p:txBody>
      </p:sp>
      <p:pic>
        <p:nvPicPr>
          <p:cNvPr id="7172" name="Picture 4" descr="Olga Berghol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279" y="1844825"/>
            <a:ext cx="2381250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69611" y="1268760"/>
            <a:ext cx="3374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Ольга Федоровна </a:t>
            </a:r>
            <a:r>
              <a:rPr lang="ru-RU" b="1" dirty="0" err="1"/>
              <a:t>Берггольц</a:t>
            </a:r>
            <a:endParaRPr lang="ru-RU" dirty="0"/>
          </a:p>
        </p:txBody>
      </p:sp>
      <p:pic>
        <p:nvPicPr>
          <p:cNvPr id="7174" name="Picture 6" descr="Nikolai Chukovski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5" y="807198"/>
            <a:ext cx="20669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251356"/>
            <a:ext cx="3734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b="1" dirty="0"/>
              <a:t>Никола́й Корне́евич Чуко́вский</a:t>
            </a:r>
            <a:endParaRPr lang="ru-RU" dirty="0"/>
          </a:p>
        </p:txBody>
      </p:sp>
      <p:pic>
        <p:nvPicPr>
          <p:cNvPr id="7176" name="Picture 8" descr="Журнал &quot;Сеанс&quot; &quot; Последнее интервью с Лидией Яковлевной Гинзбург / seance.ru / Surfingbird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4" y="4382435"/>
            <a:ext cx="3118938" cy="234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Eremeev pantelee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4" y="821932"/>
            <a:ext cx="2158060" cy="285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112224" y="255411"/>
            <a:ext cx="1757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Л. </a:t>
            </a:r>
            <a:r>
              <a:rPr lang="ru-RU" b="1" dirty="0" err="1"/>
              <a:t>Пантеле́ев</a:t>
            </a:r>
            <a:r>
              <a:rPr lang="ru-RU" dirty="0"/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92144" y="3964414"/>
            <a:ext cx="3239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/>
              <a:t>Ли́дия</a:t>
            </a:r>
            <a:r>
              <a:rPr lang="ru-RU" b="1" dirty="0"/>
              <a:t> </a:t>
            </a:r>
            <a:r>
              <a:rPr lang="ru-RU" b="1" dirty="0" err="1"/>
              <a:t>Я́ковлевна</a:t>
            </a:r>
            <a:r>
              <a:rPr lang="ru-RU" b="1" dirty="0"/>
              <a:t> </a:t>
            </a:r>
            <a:r>
              <a:rPr lang="ru-RU" b="1" dirty="0" err="1"/>
              <a:t>Ги́нзбург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00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Olga Berghol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7" y="661175"/>
            <a:ext cx="2381250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67112" y="188097"/>
            <a:ext cx="5421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Ольга </a:t>
            </a:r>
            <a:r>
              <a:rPr lang="ru-RU" b="1" dirty="0"/>
              <a:t>Федоровна </a:t>
            </a:r>
            <a:r>
              <a:rPr lang="ru-RU" b="1" dirty="0" err="1" smtClean="0"/>
              <a:t>Берггольц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18912" y="193377"/>
            <a:ext cx="331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«ФЕВРАЛЬСКИЙ ДНЕВНИК»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32671" y="-25611437"/>
            <a:ext cx="3591698" cy="35573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г.</a:t>
            </a:r>
            <a:endParaRPr lang="ru-RU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322" y="661175"/>
            <a:ext cx="8923128" cy="59799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5319">
            <a:off x="322922" y="4345557"/>
            <a:ext cx="19050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43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8619" y="1"/>
            <a:ext cx="83709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МУЗЫКА И ТЕАТР</a:t>
            </a: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БЛОКАДНОГО ЛЕНИНГРАДА</a:t>
            </a:r>
          </a:p>
        </p:txBody>
      </p:sp>
      <p:pic>
        <p:nvPicPr>
          <p:cNvPr id="9" name="Содержимое 4" descr="Файл:RIAN archive 888 Nurses helping people wounded in the first bombardment in Leningrad.jpg">
            <a:hlinkClick r:id="rId2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7605" y="1556792"/>
            <a:ext cx="4752528" cy="50405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72064" y="2091913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 музыканты, и слушатели, как и все жители осажденного города, терпели лишения и муки голода и холода, умирали. Однако голос искусства не умолк…</a:t>
            </a:r>
          </a:p>
        </p:txBody>
      </p:sp>
    </p:spTree>
    <p:extLst>
      <p:ext uri="{BB962C8B-B14F-4D97-AF65-F5344CB8AC3E}">
        <p14:creationId xmlns:p14="http://schemas.microsoft.com/office/powerpoint/2010/main" val="306066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imgpreviewCAZW0SP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0650" y="1209814"/>
            <a:ext cx="5401344" cy="43210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90999" y="692696"/>
            <a:ext cx="295232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/>
              <a:t>Кольцо блокады замкнулось 8 сентября 41-го. В этот день в Театре музыкальной комедии прошел спектакль «Летучая мышь». Коллектив театра не был эвакуирован. В начале войны ему приходилось выступать при полупустом зале. Однако по мере того, как положение вокруг Ленинграда и в самом городе стабилизировалось, число зрителей стало увеличиваться.</a:t>
            </a:r>
          </a:p>
        </p:txBody>
      </p:sp>
    </p:spTree>
    <p:extLst>
      <p:ext uri="{BB962C8B-B14F-4D97-AF65-F5344CB8AC3E}">
        <p14:creationId xmlns:p14="http://schemas.microsoft.com/office/powerpoint/2010/main" val="252719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Афиша к спектаклю «Кармен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90" y="188640"/>
            <a:ext cx="3812588" cy="27822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Сцена из оперы «Евгений Онегин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90" y="3284984"/>
            <a:ext cx="3800400" cy="24494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Сцена из балета «Эсмеральда»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236" y="3255795"/>
            <a:ext cx="3656150" cy="25078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Афиша к спектаклю «Травиата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236" y="188640"/>
            <a:ext cx="3729036" cy="2763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0" y="5805264"/>
            <a:ext cx="4283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Сцена из оперы «Евгений Онегин», 1942 г. Фото предоставлено Крюковым А. Н.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951984" y="5814753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Сцена из балета «Эсмеральда», 1942 г. Фото предоставлено Крюковым А. 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41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7148</TotalTime>
  <Words>272</Words>
  <Application>Microsoft Office PowerPoint</Application>
  <PresentationFormat>Широкоэкранный</PresentationFormat>
  <Paragraphs>63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  БЛОКАДА ЛЕНИНГРАДА длилась с 8 сентября 1941 по 27 января 1944 г. (прорвана 18 января 1943) — 871 день.    27 января по решению правительства РФ объявлен Днем Воинской славы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26</cp:revision>
  <dcterms:created xsi:type="dcterms:W3CDTF">2018-01-23T05:18:02Z</dcterms:created>
  <dcterms:modified xsi:type="dcterms:W3CDTF">2018-03-28T04:23:11Z</dcterms:modified>
</cp:coreProperties>
</file>