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88" r:id="rId4"/>
    <p:sldId id="289" r:id="rId5"/>
    <p:sldId id="259" r:id="rId6"/>
    <p:sldId id="258" r:id="rId7"/>
    <p:sldId id="286" r:id="rId8"/>
    <p:sldId id="270" r:id="rId9"/>
    <p:sldId id="290" r:id="rId10"/>
    <p:sldId id="28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Процент несформированности</c:v>
                </c:pt>
              </c:strCache>
            </c:strRef>
          </c:tx>
          <c:spPr>
            <a:ln w="76200"/>
          </c:spPr>
          <c:marker>
            <c:symbol val="none"/>
          </c:marker>
          <c:cat>
            <c:strRef>
              <c:f>Лист1!$A$2:$A$6</c:f>
              <c:strCache>
                <c:ptCount val="5"/>
                <c:pt idx="0">
                  <c:v>Организация деятельности</c:v>
                </c:pt>
                <c:pt idx="1">
                  <c:v>Речь </c:v>
                </c:pt>
                <c:pt idx="2">
                  <c:v>Моторика </c:v>
                </c:pt>
                <c:pt idx="3">
                  <c:v>Зрительно-пространственные восприятие</c:v>
                </c:pt>
                <c:pt idx="4">
                  <c:v>Интегративные функции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>
                  <c:v>0.60000000000000064</c:v>
                </c:pt>
                <c:pt idx="1">
                  <c:v>0.60000000000000064</c:v>
                </c:pt>
                <c:pt idx="2">
                  <c:v>0.30000000000000032</c:v>
                </c:pt>
                <c:pt idx="3">
                  <c:v>0.35000000000000031</c:v>
                </c:pt>
                <c:pt idx="4">
                  <c:v>0.4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31E-43BE-8AAD-F9D101CDEF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7717376"/>
        <c:axId val="127718912"/>
      </c:lineChart>
      <c:catAx>
        <c:axId val="1277173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27718912"/>
        <c:crosses val="autoZero"/>
        <c:auto val="1"/>
        <c:lblAlgn val="ctr"/>
        <c:lblOffset val="100"/>
        <c:noMultiLvlLbl val="0"/>
      </c:catAx>
      <c:valAx>
        <c:axId val="127718912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crossAx val="1277173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7FB48-C65B-4862-98AA-A3E2DF7A0ACF}" type="datetimeFigureOut">
              <a:rPr lang="ru-RU" smtClean="0"/>
              <a:pPr/>
              <a:t>25.09.2019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3AEA-07B4-498B-B587-D1EC4066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7FB48-C65B-4862-98AA-A3E2DF7A0ACF}" type="datetimeFigureOut">
              <a:rPr lang="ru-RU" smtClean="0"/>
              <a:pPr/>
              <a:t>25.09.2019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3AEA-07B4-498B-B587-D1EC4066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7FB48-C65B-4862-98AA-A3E2DF7A0ACF}" type="datetimeFigureOut">
              <a:rPr lang="ru-RU" smtClean="0"/>
              <a:pPr/>
              <a:t>25.09.2019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3AEA-07B4-498B-B587-D1EC4066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7FB48-C65B-4862-98AA-A3E2DF7A0ACF}" type="datetimeFigureOut">
              <a:rPr lang="ru-RU" smtClean="0"/>
              <a:pPr/>
              <a:t>25.09.2019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3AEA-07B4-498B-B587-D1EC4066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7FB48-C65B-4862-98AA-A3E2DF7A0ACF}" type="datetimeFigureOut">
              <a:rPr lang="ru-RU" smtClean="0"/>
              <a:pPr/>
              <a:t>25.09.2019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3AEA-07B4-498B-B587-D1EC4066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7FB48-C65B-4862-98AA-A3E2DF7A0ACF}" type="datetimeFigureOut">
              <a:rPr lang="ru-RU" smtClean="0"/>
              <a:pPr/>
              <a:t>25.09.2019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3AEA-07B4-498B-B587-D1EC4066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7FB48-C65B-4862-98AA-A3E2DF7A0ACF}" type="datetimeFigureOut">
              <a:rPr lang="ru-RU" smtClean="0"/>
              <a:pPr/>
              <a:t>25.09.2019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3AEA-07B4-498B-B587-D1EC4066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7FB48-C65B-4862-98AA-A3E2DF7A0ACF}" type="datetimeFigureOut">
              <a:rPr lang="ru-RU" smtClean="0"/>
              <a:pPr/>
              <a:t>25.09.2019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3AEA-07B4-498B-B587-D1EC4066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7FB48-C65B-4862-98AA-A3E2DF7A0ACF}" type="datetimeFigureOut">
              <a:rPr lang="ru-RU" smtClean="0"/>
              <a:pPr/>
              <a:t>25.09.2019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3AEA-07B4-498B-B587-D1EC4066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7FB48-C65B-4862-98AA-A3E2DF7A0ACF}" type="datetimeFigureOut">
              <a:rPr lang="ru-RU" smtClean="0"/>
              <a:pPr/>
              <a:t>25.09.2019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3AEA-07B4-498B-B587-D1EC4066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7FB48-C65B-4862-98AA-A3E2DF7A0ACF}" type="datetimeFigureOut">
              <a:rPr lang="ru-RU" smtClean="0"/>
              <a:pPr/>
              <a:t>25.09.2019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63AEA-07B4-498B-B587-D1EC4066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7FB48-C65B-4862-98AA-A3E2DF7A0ACF}" type="datetimeFigureOut">
              <a:rPr lang="ru-RU" smtClean="0"/>
              <a:pPr/>
              <a:t>25.09.2019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63AEA-07B4-498B-B587-D1EC4066F61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2835746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собенности</a:t>
            </a:r>
            <a:r>
              <a:rPr lang="ru-RU" b="1" dirty="0" smtClean="0"/>
              <a:t> </a:t>
            </a:r>
            <a:r>
              <a:rPr lang="ru-RU" b="1" dirty="0"/>
              <a:t>подготовки </a:t>
            </a:r>
            <a:r>
              <a:rPr lang="ru" b="1" dirty="0"/>
              <a:t/>
            </a:r>
            <a:br>
              <a:rPr lang="ru" b="1" dirty="0"/>
            </a:br>
            <a:r>
              <a:rPr lang="ru-RU" b="1" dirty="0"/>
              <a:t>старших дошкольников </a:t>
            </a:r>
            <a:r>
              <a:rPr lang="ru" b="1" dirty="0"/>
              <a:t/>
            </a:r>
            <a:br>
              <a:rPr lang="ru" b="1" dirty="0"/>
            </a:br>
            <a:r>
              <a:rPr lang="ru-RU" b="1" dirty="0"/>
              <a:t>к </a:t>
            </a:r>
            <a:r>
              <a:rPr lang="ru" b="1" dirty="0"/>
              <a:t>формированию навыка письма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88219" y="5393530"/>
            <a:ext cx="6784181" cy="1464469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</a:pPr>
            <a:endParaRPr lang="en-US" sz="2400" dirty="0"/>
          </a:p>
          <a:p>
            <a:pPr algn="l">
              <a:spcBef>
                <a:spcPts val="0"/>
              </a:spcBef>
            </a:pPr>
            <a:r>
              <a:rPr lang="ru-RU" sz="2400" dirty="0"/>
              <a:t>Маковская Л.А.</a:t>
            </a:r>
          </a:p>
          <a:p>
            <a:pPr algn="l">
              <a:spcBef>
                <a:spcPts val="0"/>
              </a:spcBef>
            </a:pPr>
            <a:r>
              <a:rPr lang="ru-RU" sz="2400" dirty="0"/>
              <a:t>Воспитатель МБДОУ</a:t>
            </a:r>
          </a:p>
          <a:p>
            <a:pPr algn="l">
              <a:spcBef>
                <a:spcPts val="0"/>
              </a:spcBef>
            </a:pPr>
            <a:r>
              <a:rPr lang="ru-RU" sz="2400" dirty="0"/>
              <a:t>«Детский сад №8»</a:t>
            </a:r>
            <a:endParaRPr lang="ru" sz="2400" dirty="0"/>
          </a:p>
          <a:p>
            <a:pPr algn="l">
              <a:spcBef>
                <a:spcPts val="0"/>
              </a:spcBef>
            </a:pPr>
            <a:r>
              <a:rPr lang="ru" sz="2400" dirty="0"/>
              <a:t>пгт. </a:t>
            </a:r>
            <a:r>
              <a:rPr lang="ru" sz="2400"/>
              <a:t>Ревда</a:t>
            </a:r>
            <a:endParaRPr lang="ru-RU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DBDD707D-EAFB-4F6A-AEBB-8A2DA9A89F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1031" y="3462456"/>
            <a:ext cx="4702969" cy="33955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38338"/>
          </a:xfrm>
        </p:spPr>
        <p:txBody>
          <a:bodyPr>
            <a:normAutofit/>
          </a:bodyPr>
          <a:lstStyle/>
          <a:p>
            <a:pPr algn="r"/>
            <a:r>
              <a:rPr lang="ru-RU" sz="2700" dirty="0"/>
              <a:t>«… Знание и понимание основных закономерностей и возрастных особенностей развития мозга не является основанием ограничений для воспитания и обучения дошкольников, а наоборот, раскрывает новые возможности для эффективного развития ребенка.»</a:t>
            </a:r>
            <a:br>
              <a:rPr lang="ru-RU" sz="2700" dirty="0"/>
            </a:br>
            <a:r>
              <a:rPr lang="ru-RU" dirty="0"/>
              <a:t>М.М. Безруких</a:t>
            </a:r>
          </a:p>
        </p:txBody>
      </p:sp>
      <p:pic>
        <p:nvPicPr>
          <p:cNvPr id="7" name="Содержимое 6" descr="http://loviknigu.ru/data/image_author/05/55/2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708920"/>
            <a:ext cx="2520280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EDB45AF-C5B7-47FE-9166-2DD506BC9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Психофизиологическая структура процессов </a:t>
            </a:r>
            <a:r>
              <a:rPr lang="ru" sz="2800" b="1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" sz="2800" b="1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письма и чтения</a:t>
            </a:r>
            <a:endParaRPr lang="ru-RU" sz="2800" dirty="0">
              <a:latin typeface="+mn-lt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7CA586E6-EB5D-4E16-9373-D1C9D9A991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4353848"/>
              </p:ext>
            </p:extLst>
          </p:nvPr>
        </p:nvGraphicFramePr>
        <p:xfrm>
          <a:off x="457200" y="1397000"/>
          <a:ext cx="8229599" cy="5317744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4114369">
                  <a:extLst>
                    <a:ext uri="{9D8B030D-6E8A-4147-A177-3AD203B41FA5}">
                      <a16:colId xmlns="" xmlns:a16="http://schemas.microsoft.com/office/drawing/2014/main" val="708771822"/>
                    </a:ext>
                  </a:extLst>
                </a:gridCol>
                <a:gridCol w="4115230">
                  <a:extLst>
                    <a:ext uri="{9D8B030D-6E8A-4147-A177-3AD203B41FA5}">
                      <a16:colId xmlns="" xmlns:a16="http://schemas.microsoft.com/office/drawing/2014/main" val="1274006230"/>
                    </a:ext>
                  </a:extLst>
                </a:gridCol>
              </a:tblGrid>
              <a:tr h="279052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Письмо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0438" marR="504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Чтение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438" marR="50438" marT="0" marB="0" anchor="ctr"/>
                </a:tc>
                <a:extLst>
                  <a:ext uri="{0D108BD9-81ED-4DB2-BD59-A6C34878D82A}">
                    <a16:rowId xmlns="" xmlns:a16="http://schemas.microsoft.com/office/drawing/2014/main" val="3271548486"/>
                  </a:ext>
                </a:extLst>
              </a:tr>
              <a:tr h="45390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•</a:t>
                      </a:r>
                      <a:r>
                        <a:rPr lang="ru-RU" sz="1600" dirty="0">
                          <a:effectLst/>
                        </a:rPr>
                        <a:t>Развитие речи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•Фонетико-фонематическое  восприятие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•Произвольная организация и регуляция деятельности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•Внимание (избирательное внимание)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•Восприятие (дифференцированное,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помехоустойчивость, константность)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•Зрительная память, зрительный контроль и коррекция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•Зрительно-пространственное восприятие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•Рабочая память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•Зрительно-моторные координации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•Фиксация позы (тоническое напряжение)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•Координация движений пальцев, кисти, руки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•Нервно-мышечная интеграция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•Звукобуквенный анализ (перевод фонемы в графему)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438" marR="5043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•</a:t>
                      </a:r>
                      <a:r>
                        <a:rPr lang="ru-RU" sz="1600" dirty="0">
                          <a:effectLst/>
                        </a:rPr>
                        <a:t>Развитие речи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•Фонетико-фонематическое восприятие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•Произвольная организация и регуляция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деятельности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•Внимание (избирательное внимание)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•Восприятие (дифференцированное,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помехоустойчивость, константность)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•Зрительная память, зрительный контроль и коррекция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•Зрительно-пространственное восприятие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•Рабочая память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•Координация и регуляция артикуляционных движений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•Перевод графемы в фонему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•Последовательное «слияние» фонем (звуков)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•Семантический анализ слова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0438" marR="50438" marT="0" marB="0"/>
                </a:tc>
                <a:extLst>
                  <a:ext uri="{0D108BD9-81ED-4DB2-BD59-A6C34878D82A}">
                    <a16:rowId xmlns="" xmlns:a16="http://schemas.microsoft.com/office/drawing/2014/main" val="1969971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77580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51445E9-8E18-4B36-8B57-E32E9911F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Этапы формирования навыка письма</a:t>
            </a:r>
            <a:endParaRPr lang="ru-RU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E7FD20D-12D3-4D7B-8502-F52CAFEEE1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Аналитический</a:t>
            </a:r>
            <a:r>
              <a:rPr lang="ru-RU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-  фиксированное внимание к каждому элементу действия (каждый элемент буквы – отдельное действие). </a:t>
            </a:r>
            <a:endParaRPr lang="ru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Синтетический</a:t>
            </a:r>
            <a:r>
              <a:rPr lang="ru-RU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– связное выполнение отдельных элементов, букв или сочетаний. </a:t>
            </a:r>
          </a:p>
          <a:p>
            <a:pPr lvl="0"/>
            <a:r>
              <a:rPr lang="ru-RU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Автоматизация</a:t>
            </a:r>
            <a:r>
              <a:rPr lang="ru-RU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– когда человек пишет слово не думая, как написать элементы, контроль за действиями уходит.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8097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26CCB82-FB4F-4833-8CF3-D6B48B1FE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У</a:t>
            </a:r>
            <a:r>
              <a:rPr lang="ru" b="1" dirty="0"/>
              <a:t>словия формирования навыка письма</a:t>
            </a:r>
            <a:endParaRPr lang="ru-RU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B40A7F0-F893-45D9-A7FF-8D8CEBCBF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600" dirty="0">
                <a:effectLst/>
                <a:latin typeface="+mj-lt"/>
                <a:ea typeface="Times New Roman" panose="02020603050405020304" pitchFamily="18" charset="0"/>
              </a:rPr>
              <a:t>Сформированность базовых познавательных функций.</a:t>
            </a:r>
            <a:endParaRPr lang="ru" sz="3600" dirty="0">
              <a:effectLst/>
              <a:latin typeface="+mj-lt"/>
              <a:ea typeface="Times New Roman" panose="02020603050405020304" pitchFamily="18" charset="0"/>
            </a:endParaRPr>
          </a:p>
          <a:p>
            <a:pPr lvl="0"/>
            <a:r>
              <a:rPr lang="ru-RU" sz="36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Соответствие методики обучения (инструкция, пошаговость, медленный темп, постепенное изложение задач). </a:t>
            </a:r>
            <a:endParaRPr lang="ru" sz="3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sz="36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Адекватные требования. </a:t>
            </a:r>
            <a:endParaRPr lang="ru" sz="3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sz="36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Учёт индивидуальных особенностей развития детей.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0680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Познавательное развитие детей,</a:t>
            </a:r>
            <a:br>
              <a:rPr lang="ru-RU" b="1" dirty="0"/>
            </a:br>
            <a:r>
              <a:rPr lang="ru-RU" b="1" dirty="0"/>
              <a:t>поступающих в 1 класс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683568" y="1662112"/>
          <a:ext cx="7920880" cy="4719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" sz="2800" b="1" dirty="0"/>
              <a:t>Развитие нейронных связей, отвечающих за произвольность внимания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/>
              <a:t>в 6 лет                                          в 19 лет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7"/>
            <a:ext cx="4032448" cy="4686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628800"/>
            <a:ext cx="4054369" cy="486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="" xmlns:a16="http://schemas.microsoft.com/office/drawing/2014/main" id="{08F4B66C-BB58-424E-87B0-E6810A6D9D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6211246"/>
              </p:ext>
            </p:extLst>
          </p:nvPr>
        </p:nvGraphicFramePr>
        <p:xfrm>
          <a:off x="928686" y="1368645"/>
          <a:ext cx="7453315" cy="4637501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2703004">
                  <a:extLst>
                    <a:ext uri="{9D8B030D-6E8A-4147-A177-3AD203B41FA5}">
                      <a16:colId xmlns="" xmlns:a16="http://schemas.microsoft.com/office/drawing/2014/main" val="715166948"/>
                    </a:ext>
                  </a:extLst>
                </a:gridCol>
                <a:gridCol w="2128295">
                  <a:extLst>
                    <a:ext uri="{9D8B030D-6E8A-4147-A177-3AD203B41FA5}">
                      <a16:colId xmlns="" xmlns:a16="http://schemas.microsoft.com/office/drawing/2014/main" val="1188582803"/>
                    </a:ext>
                  </a:extLst>
                </a:gridCol>
                <a:gridCol w="2622016">
                  <a:extLst>
                    <a:ext uri="{9D8B030D-6E8A-4147-A177-3AD203B41FA5}">
                      <a16:colId xmlns="" xmlns:a16="http://schemas.microsoft.com/office/drawing/2014/main" val="3184963360"/>
                    </a:ext>
                  </a:extLst>
                </a:gridCol>
              </a:tblGrid>
              <a:tr h="30383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Экзогенные факторы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636" marR="6763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Смешанные факторы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636" marR="6763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Эндогенные факторы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636" marR="67636" marT="0" marB="0"/>
                </a:tc>
                <a:extLst>
                  <a:ext uri="{0D108BD9-81ED-4DB2-BD59-A6C34878D82A}">
                    <a16:rowId xmlns="" xmlns:a16="http://schemas.microsoft.com/office/drawing/2014/main" val="3654306695"/>
                  </a:ext>
                </a:extLst>
              </a:tr>
              <a:tr h="2578053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itchFamily="2" charset="2"/>
                        <a:buChar char=""/>
                      </a:pPr>
                      <a:r>
                        <a:rPr lang="ru-RU" sz="1800" dirty="0">
                          <a:effectLst/>
                        </a:rPr>
                        <a:t>Социокультурные условия жизни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itchFamily="2" charset="2"/>
                        <a:buChar char=""/>
                      </a:pPr>
                      <a:r>
                        <a:rPr lang="ru-RU" sz="1800" dirty="0">
                          <a:effectLst/>
                        </a:rPr>
                        <a:t>Сверхраннее обучение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itchFamily="2" charset="2"/>
                        <a:buChar char=""/>
                      </a:pPr>
                      <a:r>
                        <a:rPr lang="ru-RU" sz="1800" dirty="0">
                          <a:effectLst/>
                        </a:rPr>
                        <a:t>Неадекватные методики обучения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itchFamily="2" charset="2"/>
                        <a:buChar char=""/>
                      </a:pPr>
                      <a:r>
                        <a:rPr lang="ru-RU" sz="1800" dirty="0">
                          <a:effectLst/>
                        </a:rPr>
                        <a:t>Школьные факторы риска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36" marR="6763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Трудности обучения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Первичная безграмотность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Функциональная неграмотность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636" marR="67636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itchFamily="2" charset="2"/>
                        <a:buChar char=""/>
                      </a:pPr>
                      <a:r>
                        <a:rPr lang="ru-RU" sz="1400" dirty="0">
                          <a:effectLst/>
                        </a:rPr>
                        <a:t>Нарушение раннего развития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itchFamily="2" charset="2"/>
                        <a:buChar char=""/>
                      </a:pPr>
                      <a:r>
                        <a:rPr lang="ru-RU" sz="1400" dirty="0">
                          <a:effectLst/>
                        </a:rPr>
                        <a:t>Функциональная незрелость мозга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itchFamily="2" charset="2"/>
                        <a:buChar char=""/>
                      </a:pPr>
                      <a:r>
                        <a:rPr lang="ru-RU" sz="1400" dirty="0">
                          <a:effectLst/>
                        </a:rPr>
                        <a:t>Нарушение </a:t>
                      </a:r>
                      <a:r>
                        <a:rPr lang="ru-RU" sz="1400" dirty="0" err="1">
                          <a:effectLst/>
                        </a:rPr>
                        <a:t>нейросенсорного</a:t>
                      </a:r>
                      <a:r>
                        <a:rPr lang="ru-RU" sz="1400" dirty="0">
                          <a:effectLst/>
                        </a:rPr>
                        <a:t> развития</a:t>
                      </a:r>
                      <a:endParaRPr lang="ru-RU" sz="1100" dirty="0">
                        <a:effectLst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itchFamily="2" charset="2"/>
                        <a:buChar char=""/>
                      </a:pPr>
                      <a:r>
                        <a:rPr lang="ru-RU" sz="1400" dirty="0">
                          <a:effectLst/>
                        </a:rPr>
                        <a:t>Возрастная </a:t>
                      </a:r>
                      <a:r>
                        <a:rPr lang="ru-RU" sz="1400" dirty="0" err="1">
                          <a:effectLst/>
                        </a:rPr>
                        <a:t>несформировнность</a:t>
                      </a:r>
                      <a:r>
                        <a:rPr lang="ru-RU" sz="1400" dirty="0">
                          <a:effectLst/>
                        </a:rPr>
                        <a:t> школьно-значимых функций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36" marR="67636" marT="0" marB="0"/>
                </a:tc>
                <a:extLst>
                  <a:ext uri="{0D108BD9-81ED-4DB2-BD59-A6C34878D82A}">
                    <a16:rowId xmlns="" xmlns:a16="http://schemas.microsoft.com/office/drawing/2014/main" val="1460808971"/>
                  </a:ext>
                </a:extLst>
              </a:tr>
              <a:tr h="1755615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ОСОБАЯ ГРУППА РИСКА</a:t>
                      </a:r>
                    </a:p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itchFamily="2" charset="2"/>
                        <a:buChar char=""/>
                      </a:pPr>
                      <a:r>
                        <a:rPr lang="ru-RU" sz="2000" dirty="0">
                          <a:effectLst/>
                        </a:rPr>
                        <a:t>Часто болеющие дети</a:t>
                      </a:r>
                    </a:p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itchFamily="2" charset="2"/>
                        <a:buChar char=""/>
                      </a:pPr>
                      <a:r>
                        <a:rPr lang="ru-RU" sz="2000" dirty="0">
                          <a:effectLst/>
                        </a:rPr>
                        <a:t>Медлительные дети</a:t>
                      </a:r>
                    </a:p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itchFamily="2" charset="2"/>
                        <a:buChar char=""/>
                      </a:pPr>
                      <a:r>
                        <a:rPr lang="ru-RU" sz="2000" dirty="0" err="1">
                          <a:effectLst/>
                        </a:rPr>
                        <a:t>Леворукие</a:t>
                      </a:r>
                      <a:r>
                        <a:rPr lang="ru-RU" sz="2000" dirty="0">
                          <a:effectLst/>
                        </a:rPr>
                        <a:t> дети</a:t>
                      </a:r>
                    </a:p>
                    <a:p>
                      <a:pPr marL="342900" lvl="0" indent="-34290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itchFamily="2" charset="2"/>
                        <a:buChar char=""/>
                      </a:pPr>
                      <a:r>
                        <a:rPr lang="ru-RU" sz="2000" dirty="0" err="1">
                          <a:effectLst/>
                        </a:rPr>
                        <a:t>Гиперактивные</a:t>
                      </a:r>
                      <a:r>
                        <a:rPr lang="ru-RU" sz="2000" dirty="0">
                          <a:effectLst/>
                        </a:rPr>
                        <a:t> дети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636" marR="676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74238802"/>
                  </a:ext>
                </a:extLst>
              </a:tr>
            </a:tbl>
          </a:graphicData>
        </a:graphic>
      </p:graphicFrame>
      <p:sp>
        <p:nvSpPr>
          <p:cNvPr id="6" name="Title 5">
            <a:extLst>
              <a:ext uri="{FF2B5EF4-FFF2-40B4-BE49-F238E27FC236}">
                <a16:creationId xmlns="" xmlns:a16="http://schemas.microsoft.com/office/drawing/2014/main" id="{32CA1300-CE2F-49FB-BE41-46A788242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Ф</a:t>
            </a:r>
            <a:r>
              <a:rPr lang="ru" b="1" dirty="0"/>
              <a:t>акторы риска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90351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Calibri" panose="020F0502020204030204" pitchFamily="34" charset="0"/>
              </a:rPr>
              <a:t>Этапы подготовки к письму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853135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/>
              <a:t>Правильно сидеть за столом.</a:t>
            </a:r>
          </a:p>
          <a:p>
            <a:pPr lvl="0"/>
            <a:r>
              <a:rPr lang="ru-RU" dirty="0"/>
              <a:t>Правильно держать ручку.</a:t>
            </a:r>
          </a:p>
          <a:p>
            <a:pPr lvl="0"/>
            <a:r>
              <a:rPr lang="ru-RU" dirty="0"/>
              <a:t>Правильно класть тетрадь.</a:t>
            </a:r>
          </a:p>
          <a:p>
            <a:pPr lvl="0"/>
            <a:r>
              <a:rPr lang="ru-RU" dirty="0"/>
              <a:t>Учить писать ровные, прямые, параллельные линии.</a:t>
            </a:r>
          </a:p>
          <a:p>
            <a:pPr lvl="0"/>
            <a:r>
              <a:rPr lang="ru-RU" dirty="0"/>
              <a:t>Писать овалы в полную величину строки и в половину строки.</a:t>
            </a:r>
          </a:p>
          <a:p>
            <a:pPr lvl="0"/>
            <a:r>
              <a:rPr lang="ru-RU" dirty="0"/>
              <a:t>Научить соблюдать высоту, ширину, параллельность элементов (нельзя учить писать буквы).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908920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Хвалить за любые проявления волевых действий.</a:t>
            </a:r>
          </a:p>
          <a:p>
            <a:r>
              <a:rPr lang="ru-RU" dirty="0"/>
              <a:t>Не торопить процесс обучения.</a:t>
            </a:r>
          </a:p>
          <a:p>
            <a:r>
              <a:rPr lang="ru-RU" dirty="0"/>
              <a:t>Убрать всё лишнее (помехи)!!!</a:t>
            </a:r>
          </a:p>
        </p:txBody>
      </p:sp>
      <p:pic>
        <p:nvPicPr>
          <p:cNvPr id="4098" name="Picture 2" descr="http://s019.radikal.ru/i611/1301/5f/d3be717af47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956786"/>
            <a:ext cx="3879751" cy="25885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="" xmlns:a16="http://schemas.microsoft.com/office/drawing/2014/main" id="{0E70B4AD-084D-4F84-BC11-29798F82C2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" sz="6000" b="1" dirty="0"/>
              <a:t>вывод</a:t>
            </a:r>
            <a:endParaRPr lang="ru-RU" sz="6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18AE651-975D-447E-A041-16BAAAFC33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dirty="0"/>
              <a:t>З</a:t>
            </a:r>
            <a:r>
              <a:rPr lang="ru" sz="2800" dirty="0"/>
              <a:t>нание психофизиологических особенностей развития детей,</a:t>
            </a:r>
          </a:p>
          <a:p>
            <a:r>
              <a:rPr lang="ru-RU" sz="2800" dirty="0"/>
              <a:t>П</a:t>
            </a:r>
            <a:r>
              <a:rPr lang="ru" sz="2800" dirty="0"/>
              <a:t>одбор адекватных методик обучения,</a:t>
            </a:r>
          </a:p>
          <a:p>
            <a:r>
              <a:rPr lang="ru-RU" sz="2800" dirty="0"/>
              <a:t>С</a:t>
            </a:r>
            <a:r>
              <a:rPr lang="ru" sz="2800" dirty="0"/>
              <a:t>облюдение условий и этапов обучения,</a:t>
            </a:r>
          </a:p>
          <a:p>
            <a:r>
              <a:rPr lang="ru-RU" sz="2800" dirty="0"/>
              <a:t>У</a:t>
            </a:r>
            <a:r>
              <a:rPr lang="ru" sz="2800" dirty="0"/>
              <a:t>чёт индивидуальных особенностей </a:t>
            </a:r>
            <a:r>
              <a:rPr lang="ru" sz="3400" dirty="0"/>
              <a:t>при подготовки старших дошкольников</a:t>
            </a:r>
            <a:r>
              <a:rPr lang="ru" sz="3600" dirty="0"/>
              <a:t> к формированию навыка письма</a:t>
            </a:r>
            <a:r>
              <a:rPr lang="ru" dirty="0"/>
              <a:t> </a:t>
            </a:r>
            <a:r>
              <a:rPr lang="ru" sz="3800" dirty="0"/>
              <a:t>позволяет достичь оптимальных результатов</a:t>
            </a:r>
            <a:r>
              <a:rPr lang="ru" dirty="0"/>
              <a:t> </a:t>
            </a:r>
          </a:p>
          <a:p>
            <a:pPr marL="0" indent="0">
              <a:buNone/>
            </a:pPr>
            <a:r>
              <a:rPr lang="ru" sz="4000" dirty="0"/>
              <a:t>   </a:t>
            </a:r>
            <a:r>
              <a:rPr lang="ru" sz="3900" dirty="0"/>
              <a:t>при подготовки к обучению в школе.</a:t>
            </a:r>
            <a:endParaRPr lang="ru-RU" sz="3900" dirty="0"/>
          </a:p>
        </p:txBody>
      </p:sp>
    </p:spTree>
    <p:extLst>
      <p:ext uri="{BB962C8B-B14F-4D97-AF65-F5344CB8AC3E}">
        <p14:creationId xmlns:p14="http://schemas.microsoft.com/office/powerpoint/2010/main" val="18373443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447</Words>
  <Application>Microsoft Office PowerPoint</Application>
  <PresentationFormat>Экран (4:3)</PresentationFormat>
  <Paragraphs>89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собенности подготовки  старших дошкольников  к формированию навыка письма</vt:lpstr>
      <vt:lpstr>Психофизиологическая структура процессов  письма и чтения</vt:lpstr>
      <vt:lpstr>Этапы формирования навыка письма</vt:lpstr>
      <vt:lpstr>Условия формирования навыка письма</vt:lpstr>
      <vt:lpstr>Познавательное развитие детей, поступающих в 1 класс</vt:lpstr>
      <vt:lpstr>Развитие нейронных связей, отвечающих за произвольность внимания в 6 лет                                          в 19 лет</vt:lpstr>
      <vt:lpstr>Факторы риска</vt:lpstr>
      <vt:lpstr>Этапы подготовки к письму</vt:lpstr>
      <vt:lpstr>вывод</vt:lpstr>
      <vt:lpstr>«… Знание и понимание основных закономерностей и возрастных особенностей развития мозга не является основанием ограничений для воспитания и обучения дошкольников, а наоборот, раскрывает новые возможности для эффективного развития ребенка.» М.М. Безруких</vt:lpstr>
    </vt:vector>
  </TitlesOfParts>
  <Company>MAGU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Internet</dc:creator>
  <cp:lastModifiedBy>Home</cp:lastModifiedBy>
  <cp:revision>24</cp:revision>
  <dcterms:created xsi:type="dcterms:W3CDTF">2017-11-15T08:10:14Z</dcterms:created>
  <dcterms:modified xsi:type="dcterms:W3CDTF">2019-09-25T12:36:16Z</dcterms:modified>
</cp:coreProperties>
</file>