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  <p:sldId id="270" r:id="rId13"/>
    <p:sldId id="268" r:id="rId14"/>
    <p:sldId id="269" r:id="rId15"/>
    <p:sldId id="267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96" d="100"/>
          <a:sy n="96" d="100"/>
        </p:scale>
        <p:origin x="86" y="1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FB8C7-E927-4C40-9B54-72DAF25B48F7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05E46ED8-F15B-4953-BEC0-113BBB6806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36668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FB8C7-E927-4C40-9B54-72DAF25B48F7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5E46ED8-F15B-4953-BEC0-113BBB6806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26716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FB8C7-E927-4C40-9B54-72DAF25B48F7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5E46ED8-F15B-4953-BEC0-113BBB6806B7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352481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FB8C7-E927-4C40-9B54-72DAF25B48F7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5E46ED8-F15B-4953-BEC0-113BBB6806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61134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FB8C7-E927-4C40-9B54-72DAF25B48F7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5E46ED8-F15B-4953-BEC0-113BBB6806B7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996682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FB8C7-E927-4C40-9B54-72DAF25B48F7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5E46ED8-F15B-4953-BEC0-113BBB6806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5139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FB8C7-E927-4C40-9B54-72DAF25B48F7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46ED8-F15B-4953-BEC0-113BBB6806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61854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FB8C7-E927-4C40-9B54-72DAF25B48F7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46ED8-F15B-4953-BEC0-113BBB6806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9811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FB8C7-E927-4C40-9B54-72DAF25B48F7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46ED8-F15B-4953-BEC0-113BBB6806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1004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FB8C7-E927-4C40-9B54-72DAF25B48F7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5E46ED8-F15B-4953-BEC0-113BBB6806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8749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FB8C7-E927-4C40-9B54-72DAF25B48F7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05E46ED8-F15B-4953-BEC0-113BBB6806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7996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FB8C7-E927-4C40-9B54-72DAF25B48F7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05E46ED8-F15B-4953-BEC0-113BBB6806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48178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FB8C7-E927-4C40-9B54-72DAF25B48F7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46ED8-F15B-4953-BEC0-113BBB6806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07737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FB8C7-E927-4C40-9B54-72DAF25B48F7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46ED8-F15B-4953-BEC0-113BBB6806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535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FB8C7-E927-4C40-9B54-72DAF25B48F7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46ED8-F15B-4953-BEC0-113BBB6806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74339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FB8C7-E927-4C40-9B54-72DAF25B48F7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5E46ED8-F15B-4953-BEC0-113BBB6806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4310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5FB8C7-E927-4C40-9B54-72DAF25B48F7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05E46ED8-F15B-4953-BEC0-113BBB6806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8307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  <p:sldLayoutId id="2147483884" r:id="rId10"/>
    <p:sldLayoutId id="2147483885" r:id="rId11"/>
    <p:sldLayoutId id="2147483886" r:id="rId12"/>
    <p:sldLayoutId id="2147483887" r:id="rId13"/>
    <p:sldLayoutId id="2147483888" r:id="rId14"/>
    <p:sldLayoutId id="2147483889" r:id="rId15"/>
    <p:sldLayoutId id="214748389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89213" y="858741"/>
            <a:ext cx="8915399" cy="4595853"/>
          </a:xfrm>
        </p:spPr>
        <p:txBody>
          <a:bodyPr>
            <a:noAutofit/>
          </a:bodyPr>
          <a:lstStyle/>
          <a:p>
            <a:pPr algn="ctr"/>
            <a:r>
              <a:rPr lang="ru-RU" sz="7200" b="1" i="1" dirty="0">
                <a:solidFill>
                  <a:srgbClr val="C00000"/>
                </a:solidFill>
              </a:rPr>
              <a:t>Военачальники крымской наступательной операции</a:t>
            </a:r>
            <a:endParaRPr lang="ru-RU" sz="7200" i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00632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60397" y="2514600"/>
            <a:ext cx="6344215" cy="3389062"/>
          </a:xfrm>
        </p:spPr>
        <p:txBody>
          <a:bodyPr>
            <a:noAutofit/>
          </a:bodyPr>
          <a:lstStyle/>
          <a:p>
            <a:pPr algn="just"/>
            <a:r>
              <a:rPr lang="ru-RU" sz="1800" b="1" dirty="0" err="1">
                <a:solidFill>
                  <a:srgbClr val="C00000"/>
                </a:solidFill>
                <a:latin typeface="Open Sans"/>
              </a:rPr>
              <a:t>Хрюкин</a:t>
            </a:r>
            <a:r>
              <a:rPr lang="ru-RU" sz="1800" b="1" dirty="0">
                <a:solidFill>
                  <a:srgbClr val="C00000"/>
                </a:solidFill>
                <a:latin typeface="Open Sans"/>
              </a:rPr>
              <a:t> Тимофей Тимофеевич</a:t>
            </a:r>
            <a:r>
              <a:rPr lang="ru-RU" sz="1800" dirty="0">
                <a:solidFill>
                  <a:srgbClr val="C00000"/>
                </a:solidFill>
                <a:latin typeface="Open Sans"/>
              </a:rPr>
              <a:t> (1910-1953) – советский военачальник, генерал-полковник авиации, дважды Герой Советского Союза, награжден многими орденами и медалями СССР и иностранных государств. Участник войны в Испании (1936-1939), Японско-китайской (1937-1945) и Великой Отечественной войн. </a:t>
            </a:r>
            <a:br>
              <a:rPr lang="ru-RU" sz="1800" dirty="0">
                <a:solidFill>
                  <a:srgbClr val="C00000"/>
                </a:solidFill>
                <a:latin typeface="Open Sans"/>
              </a:rPr>
            </a:br>
            <a:r>
              <a:rPr lang="ru-RU" sz="1800" dirty="0">
                <a:solidFill>
                  <a:srgbClr val="C00000"/>
                </a:solidFill>
                <a:latin typeface="Open Sans"/>
              </a:rPr>
              <a:t>В годы Великой Отечественной войны на командных должностях принимал участие в оборонительных операциях под Харьковом и Сталинградом, а также в освобождении территории России, Украины, Белоруссии от немецко-фашистских захватчиков. В ходе Крымской наступательной операции командовал 8-ой воздушной армией, содействовавшей наступлению сухопутных войск с воздуха при форсировании Сиваша, прорыве </a:t>
            </a:r>
            <a:r>
              <a:rPr lang="ru-RU" sz="1800" dirty="0" err="1">
                <a:solidFill>
                  <a:srgbClr val="C00000"/>
                </a:solidFill>
                <a:latin typeface="Open Sans"/>
              </a:rPr>
              <a:t>Перекопского</a:t>
            </a:r>
            <a:r>
              <a:rPr lang="ru-RU" sz="1800" dirty="0">
                <a:solidFill>
                  <a:srgbClr val="C00000"/>
                </a:solidFill>
                <a:latin typeface="Open Sans"/>
              </a:rPr>
              <a:t> оборонительного рубежа, продвижению вглубь Крымского полуострова, а также при штурме Сапун-горы и освобождении Севастополя.</a:t>
            </a:r>
            <a:br>
              <a:rPr lang="ru-RU" sz="1800" dirty="0">
                <a:solidFill>
                  <a:srgbClr val="C00000"/>
                </a:solidFill>
                <a:latin typeface="Open Sans"/>
              </a:rPr>
            </a:br>
            <a:endParaRPr lang="ru-RU" sz="1800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972" y="993912"/>
            <a:ext cx="3203711" cy="4712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0370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8667" y="944804"/>
            <a:ext cx="3101386" cy="487203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64981" y="2943971"/>
            <a:ext cx="7010475" cy="2262781"/>
          </a:xfrm>
        </p:spPr>
        <p:txBody>
          <a:bodyPr>
            <a:normAutofit/>
          </a:bodyPr>
          <a:lstStyle/>
          <a:p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64981" y="944804"/>
            <a:ext cx="6439631" cy="4958859"/>
          </a:xfrm>
        </p:spPr>
        <p:txBody>
          <a:bodyPr>
            <a:normAutofit/>
          </a:bodyPr>
          <a:lstStyle/>
          <a:p>
            <a:pPr algn="just"/>
            <a:r>
              <a:rPr lang="ru-RU" b="1" dirty="0">
                <a:solidFill>
                  <a:srgbClr val="C00000"/>
                </a:solidFill>
                <a:latin typeface="Open Sans"/>
              </a:rPr>
              <a:t>Кошевой Пётр Кириллович</a:t>
            </a:r>
            <a:r>
              <a:rPr lang="ru-RU" dirty="0">
                <a:solidFill>
                  <a:srgbClr val="C00000"/>
                </a:solidFill>
                <a:latin typeface="Open Sans"/>
              </a:rPr>
              <a:t> (1904-1976) – советский военачальник, Маршал Советского Союза, дважды Герой Советского Союза, награжден многими орденами и медалями СССР и иностранных государств. Участник Великой Отечественной войны.</a:t>
            </a:r>
          </a:p>
          <a:p>
            <a:pPr algn="just"/>
            <a:r>
              <a:rPr lang="ru-RU" dirty="0">
                <a:solidFill>
                  <a:srgbClr val="C00000"/>
                </a:solidFill>
                <a:latin typeface="Open Sans"/>
              </a:rPr>
              <a:t>В ходе Крымской наступательной операции в звании генерал-майора командовал 63-им стрелковым корпусом (51-я армия, 4-й Украинский фронт). Особо отличился в апреле-мае 1944 года при освобождении городов Джанкой, Симферополь и при штурме Сапун-горы на подступах к Севастополю. За умелое руководство воинскими соединениями при освобождении Крыма и проявленные при этом личное мужество и героизм Указом Президиума Верховного Совета СССР от 16 мая 1944 года генерал-майору Кошевому Петру Кирилловичу присвоено звание Героя Советского Союза с вручением ордена Ленина и медали «Золотая Звезда».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48213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83033" y="2514600"/>
            <a:ext cx="6121579" cy="3313706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000" b="1" dirty="0">
                <a:solidFill>
                  <a:srgbClr val="C00000"/>
                </a:solidFill>
                <a:latin typeface="Open Sans"/>
              </a:rPr>
              <a:t>Васильев Иван Дмитриевич</a:t>
            </a:r>
            <a:r>
              <a:rPr lang="ru-RU" sz="2000" dirty="0">
                <a:solidFill>
                  <a:srgbClr val="C00000"/>
                </a:solidFill>
                <a:latin typeface="Open Sans"/>
              </a:rPr>
              <a:t> (1897-1964) – советский военачальник, генерал-полковник танковых войск, Герой Советского Союза, кавалер многих почетных наград СССР. Участник Первой мировой, Гражданской и Великой Отечественной войн, Советско-японской войны 1945г. В годы Великой Отечественной войны, находясь на командных должностях, принимал участие в битве на Курской дуге, освобождении Украины, Прибалтики. В ходе Крымской наступательной операции командовал 19-ым танковым корпусом, входившим в состав 4-ого Украинского фронта. Под его руководством войска корпуса приняли участие во взятии </a:t>
            </a:r>
            <a:r>
              <a:rPr lang="ru-RU" sz="2000" dirty="0" err="1">
                <a:solidFill>
                  <a:srgbClr val="C00000"/>
                </a:solidFill>
                <a:latin typeface="Open Sans"/>
              </a:rPr>
              <a:t>Перекопского</a:t>
            </a:r>
            <a:r>
              <a:rPr lang="ru-RU" sz="2000" dirty="0">
                <a:solidFill>
                  <a:srgbClr val="C00000"/>
                </a:solidFill>
                <a:latin typeface="Open Sans"/>
              </a:rPr>
              <a:t> перешейка, за что корпусу было присвоено почётное наименование «</a:t>
            </a:r>
            <a:r>
              <a:rPr lang="ru-RU" sz="2000" dirty="0" err="1">
                <a:solidFill>
                  <a:srgbClr val="C00000"/>
                </a:solidFill>
                <a:latin typeface="Open Sans"/>
              </a:rPr>
              <a:t>Перекопский</a:t>
            </a:r>
            <a:r>
              <a:rPr lang="ru-RU" sz="2000" dirty="0">
                <a:solidFill>
                  <a:srgbClr val="C00000"/>
                </a:solidFill>
                <a:latin typeface="Open Sans"/>
              </a:rPr>
              <a:t>», сам он в ходе боев был тяжело ранен. В дальнейшем корпус под командованием полковника И.А. </a:t>
            </a:r>
            <a:r>
              <a:rPr lang="ru-RU" sz="2000" dirty="0" err="1">
                <a:solidFill>
                  <a:srgbClr val="C00000"/>
                </a:solidFill>
                <a:latin typeface="Open Sans"/>
              </a:rPr>
              <a:t>Поцелуева</a:t>
            </a:r>
            <a:r>
              <a:rPr lang="ru-RU" sz="2000" dirty="0">
                <a:solidFill>
                  <a:srgbClr val="C00000"/>
                </a:solidFill>
                <a:latin typeface="Open Sans"/>
              </a:rPr>
              <a:t> принял участие в освобождении Джанкоя, Симферополя и Севастополя.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550" y="890546"/>
            <a:ext cx="3597483" cy="4691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4042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35610" y="2514600"/>
            <a:ext cx="6869002" cy="3265998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000" b="1" dirty="0">
                <a:solidFill>
                  <a:srgbClr val="C00000"/>
                </a:solidFill>
                <a:latin typeface="Open Sans"/>
              </a:rPr>
              <a:t>Ревякин Василий Дмитриевич </a:t>
            </a:r>
            <a:r>
              <a:rPr lang="ru-RU" sz="2000" dirty="0">
                <a:solidFill>
                  <a:srgbClr val="C00000"/>
                </a:solidFill>
                <a:latin typeface="Open Sans"/>
              </a:rPr>
              <a:t>(1918–1944) – руководитель севастопольского подполья, Герой Советского Союза.</a:t>
            </a:r>
            <a:br>
              <a:rPr lang="ru-RU" sz="2000" dirty="0">
                <a:solidFill>
                  <a:srgbClr val="C00000"/>
                </a:solidFill>
                <a:latin typeface="Open Sans"/>
              </a:rPr>
            </a:br>
            <a:r>
              <a:rPr lang="ru-RU" sz="2000" dirty="0">
                <a:solidFill>
                  <a:srgbClr val="C00000"/>
                </a:solidFill>
                <a:latin typeface="Open Sans"/>
              </a:rPr>
              <a:t>В ряды Красной Армии призван в 1940 году. С началом Великой Отечественной войны участвовал в обороне Одессы и Севастополя. Под Севастополем попал в плен, откуда бежал. После побега устроился работать в школу учителем химии и вскоре создал подпольную группу, которая насчитывала более 120 членов. Подпольщики в оккупированном Севастополе, в 1943–1944 гг., выпускали газету «За Родину», осуществляли диверсии на железной дороге, предприятиях города, в порту. Немецко-фашистским захватчикам удалось в марте 1944г. раскрыть организацию и арестовать большинство членов группы вместе с В.Д. Ревякиным. После жестоких пыток они были расстреляны.</a:t>
            </a:r>
            <a:br>
              <a:rPr lang="ru-RU" sz="2000" dirty="0">
                <a:solidFill>
                  <a:srgbClr val="C00000"/>
                </a:solidFill>
                <a:latin typeface="Open Sans"/>
              </a:rPr>
            </a:br>
            <a:r>
              <a:rPr lang="ru-RU" sz="2000" dirty="0">
                <a:solidFill>
                  <a:srgbClr val="C00000"/>
                </a:solidFill>
                <a:latin typeface="Open Sans"/>
              </a:rPr>
              <a:t>8 мая 1965 года В. Д. Ревякину было посмертно присвоено звание Героя Советского Союза.</a:t>
            </a:r>
            <a:br>
              <a:rPr lang="ru-RU" sz="2000" dirty="0">
                <a:solidFill>
                  <a:srgbClr val="C00000"/>
                </a:solidFill>
                <a:latin typeface="Open Sans"/>
              </a:rPr>
            </a:b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871" y="1127737"/>
            <a:ext cx="2918179" cy="4318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062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985468" y="2514600"/>
            <a:ext cx="6519144" cy="3623807"/>
          </a:xfrm>
        </p:spPr>
        <p:txBody>
          <a:bodyPr>
            <a:noAutofit/>
          </a:bodyPr>
          <a:lstStyle/>
          <a:p>
            <a:pPr algn="just"/>
            <a:r>
              <a:rPr lang="ru-RU" sz="1800" dirty="0">
                <a:solidFill>
                  <a:srgbClr val="C00000"/>
                </a:solidFill>
                <a:latin typeface="Open Sans"/>
              </a:rPr>
              <a:t>Авдеев Михаил Васильевич (1913–1979) – герой Советского Союза, участник героической обороны (1941–1942 гг.) и освобождения Севастополя (1944г.), генерал-майор авиации.</a:t>
            </a:r>
            <a:br>
              <a:rPr lang="ru-RU" sz="1800" dirty="0">
                <a:solidFill>
                  <a:srgbClr val="C00000"/>
                </a:solidFill>
                <a:latin typeface="Open Sans"/>
              </a:rPr>
            </a:br>
            <a:r>
              <a:rPr lang="ru-RU" sz="1800" dirty="0">
                <a:solidFill>
                  <a:srgbClr val="C00000"/>
                </a:solidFill>
                <a:latin typeface="Open Sans"/>
              </a:rPr>
              <a:t>Великую Отечественную войну Михаил Авдеев встретил в Крыму, будучи заместителем командира эскадрильи 32-го истребительного авиационного полка ЧФ. К ноябрю 1941 г. старший лейтенант М.В. Авдеев уже командовал эскадрильей. В небе осажденного Севастополя воевал с первого и до последнего дня обороны.</a:t>
            </a:r>
            <a:br>
              <a:rPr lang="ru-RU" sz="1800" dirty="0">
                <a:solidFill>
                  <a:srgbClr val="C00000"/>
                </a:solidFill>
                <a:latin typeface="Open Sans"/>
              </a:rPr>
            </a:br>
            <a:r>
              <a:rPr lang="ru-RU" sz="1800" dirty="0">
                <a:solidFill>
                  <a:srgbClr val="C00000"/>
                </a:solidFill>
                <a:latin typeface="Open Sans"/>
              </a:rPr>
              <a:t>В мае 1943 года гвардии майор М.В. Авдеев был назначен командиром 6-го гвардейского истребительного авиаполка. Во главе своего подразделения принимал участие в освобождении Севастополя. В дни боев за Севастополь летчики 6-го авиаполка сбили 19 вражеских самолетов. За мужество и отвагу, проявленные в боях за город, полку присвоено почетное наименование «Севастопольский».</a:t>
            </a:r>
            <a:br>
              <a:rPr lang="ru-RU" sz="1800" dirty="0">
                <a:solidFill>
                  <a:srgbClr val="C00000"/>
                </a:solidFill>
                <a:latin typeface="Open Sans"/>
              </a:rPr>
            </a:br>
            <a:endParaRPr lang="ru-RU" sz="1800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9530" y="765369"/>
            <a:ext cx="3156668" cy="5306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2506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985468" y="2514600"/>
            <a:ext cx="6519144" cy="2518576"/>
          </a:xfrm>
        </p:spPr>
        <p:txBody>
          <a:bodyPr>
            <a:noAutofit/>
          </a:bodyPr>
          <a:lstStyle/>
          <a:p>
            <a:pPr algn="just"/>
            <a:r>
              <a:rPr lang="ru-RU" sz="2000" b="1" dirty="0">
                <a:solidFill>
                  <a:srgbClr val="C00000"/>
                </a:solidFill>
                <a:latin typeface="Open Sans"/>
              </a:rPr>
              <a:t>Василевский Александр Михайлович</a:t>
            </a:r>
            <a:r>
              <a:rPr lang="ru-RU" sz="2000" dirty="0">
                <a:solidFill>
                  <a:srgbClr val="C00000"/>
                </a:solidFill>
                <a:latin typeface="Open Sans"/>
              </a:rPr>
              <a:t> (1895–1977) – советский государственный и военный деятель, полководец. Маршал Советского Союза (1943). Дважды Герой Советского Союза (1944, 1945). По поручению Ставки ВГК в 1943–1944 гг. он координировал действия советских фронтов: Воронежского и Степного фронтов в Курской битве (1943 г.); Юго-Западного и Южного фронтов при освобождении Донбасса (1943 г.); 4-го Украинского фронта и Черноморского флота при освобождении Крыма (1944 г.). При проведении Крымской операции Василевский был контужен.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5180" y="1001865"/>
            <a:ext cx="3098588" cy="4444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8740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94352" y="500932"/>
            <a:ext cx="5351228" cy="5486399"/>
          </a:xfrm>
        </p:spPr>
        <p:txBody>
          <a:bodyPr>
            <a:normAutofit/>
          </a:bodyPr>
          <a:lstStyle/>
          <a:p>
            <a:pPr algn="just"/>
            <a:r>
              <a:rPr lang="ru-RU" sz="2000" b="1" dirty="0" err="1">
                <a:solidFill>
                  <a:srgbClr val="C00000"/>
                </a:solidFill>
                <a:latin typeface="Open Sans"/>
              </a:rPr>
              <a:t>Закуренков</a:t>
            </a:r>
            <a:r>
              <a:rPr lang="ru-RU" sz="2000" b="1" dirty="0">
                <a:solidFill>
                  <a:srgbClr val="C00000"/>
                </a:solidFill>
                <a:latin typeface="Open Sans"/>
              </a:rPr>
              <a:t> Николай Кузьмич</a:t>
            </a:r>
            <a:r>
              <a:rPr lang="ru-RU" sz="2000" dirty="0">
                <a:solidFill>
                  <a:srgbClr val="C00000"/>
                </a:solidFill>
                <a:latin typeface="Open Sans"/>
              </a:rPr>
              <a:t> (1906 -1980) – советский военачальник, генерал-майор, кавалер многих орденов и медалей СССР. Участник Великой Отечественной войны. В годы войны принимал участие в обороне Москвы, Новороссийска, освобождении Кавказа и Крыма. В ходе Крымской наступательной операции, находясь в звании генерал-майора, командовал 32-ой гвардейской стрелковой дивизией, входившей в составе Отдельной Приморской армия. Под его руководством дивизия освобождала Керчь, штурмовала Сапун-гору, освобождала Севастополь. За героизм, проявленный военнослужащими, все полки дивизии получили почетное наименование Севастопольских.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7412" y="781339"/>
            <a:ext cx="2754218" cy="3442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4532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8936" y="2514600"/>
            <a:ext cx="6105676" cy="2844579"/>
          </a:xfrm>
        </p:spPr>
        <p:txBody>
          <a:bodyPr>
            <a:noAutofit/>
          </a:bodyPr>
          <a:lstStyle/>
          <a:p>
            <a:pPr algn="just"/>
            <a:r>
              <a:rPr lang="ru-RU" sz="2000" b="1" dirty="0" err="1">
                <a:solidFill>
                  <a:srgbClr val="C00000"/>
                </a:solidFill>
                <a:latin typeface="Open Sans"/>
              </a:rPr>
              <a:t>Толбухин</a:t>
            </a:r>
            <a:r>
              <a:rPr lang="ru-RU" sz="2000" b="1" dirty="0">
                <a:solidFill>
                  <a:srgbClr val="C00000"/>
                </a:solidFill>
                <a:latin typeface="Open Sans"/>
              </a:rPr>
              <a:t> Фёдор Иванович</a:t>
            </a:r>
            <a:r>
              <a:rPr lang="ru-RU" sz="2000" dirty="0">
                <a:solidFill>
                  <a:srgbClr val="C00000"/>
                </a:solidFill>
                <a:latin typeface="Open Sans"/>
              </a:rPr>
              <a:t> (1894–1949) – советский военачальник, Маршал Советского Союза, Герой Советского Союза, кавалер многих почетных наград СССР, Болгарии и Югославии. Участник Первой мировой, Гражданской и Великой Отечественной войн. В годы Великой Отечественной войны принимал участие в обороне Кавказа и Сталинграда, а также в 12 наступательных операциях по освобождению территории России, Украины, Молдавии и стран Европы. В Крымской наступательной операции командовал войсками 4-ого Украинского фронта, освобождавшими полуостров от немецко-фашистских захватчиков.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2279" y="1054270"/>
            <a:ext cx="320992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0176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88550" y="2514600"/>
            <a:ext cx="5716062" cy="3273950"/>
          </a:xfrm>
        </p:spPr>
        <p:txBody>
          <a:bodyPr>
            <a:noAutofit/>
          </a:bodyPr>
          <a:lstStyle/>
          <a:p>
            <a:pPr algn="just"/>
            <a:r>
              <a:rPr lang="ru-RU" sz="2000" b="1" dirty="0">
                <a:solidFill>
                  <a:srgbClr val="C00000"/>
                </a:solidFill>
                <a:latin typeface="Open Sans"/>
              </a:rPr>
              <a:t>Ерёменко Андрей Иванович</a:t>
            </a:r>
            <a:r>
              <a:rPr lang="ru-RU" sz="2000" dirty="0">
                <a:solidFill>
                  <a:srgbClr val="C00000"/>
                </a:solidFill>
                <a:latin typeface="Open Sans"/>
              </a:rPr>
              <a:t> (1892–1970) – советский военачальник, Маршал Советского Союза, Герой Советского Союза, видный политический деятель – награжден многими советскими и зарубежными наградами. Участник Первой мировой, Гражданской и Великой Отечественной войн. В годы Великой Отечественной принимал участие в 10 оборонительных и наступательных операциях Красной армии. В Крымской наступательной операции с февраля по 15 апреля 1944г. командовал Отдельной Приморской армией, задачей которой было с Керченского плацдарма разгромить силы противника в восточном Крыму и соединиться с 4-м Украинским фронтом. С поставленной задачей успешно справился.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0926" y="979902"/>
            <a:ext cx="3946449" cy="4277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0781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03520" y="2514600"/>
            <a:ext cx="6201092" cy="3389062"/>
          </a:xfrm>
        </p:spPr>
        <p:txBody>
          <a:bodyPr>
            <a:noAutofit/>
          </a:bodyPr>
          <a:lstStyle/>
          <a:p>
            <a:pPr algn="just"/>
            <a:r>
              <a:rPr lang="ru-RU" sz="2000" b="1" dirty="0">
                <a:solidFill>
                  <a:srgbClr val="C00000"/>
                </a:solidFill>
                <a:latin typeface="Open Sans"/>
              </a:rPr>
              <a:t>Мельник Кондрат Семёнович</a:t>
            </a:r>
            <a:r>
              <a:rPr lang="ru-RU" sz="2000" dirty="0">
                <a:solidFill>
                  <a:srgbClr val="C00000"/>
                </a:solidFill>
                <a:latin typeface="Open Sans"/>
              </a:rPr>
              <a:t> (1900–1971) – советский военачальник, генерал-лейтенант, награжден многими орденами и медалями. Участник Гражданской, Великой Отечественной войн, а также боев с японскими милитаристами на Дальнем Востоке. В годы Великой Отечественной войны принимал участие в 6 оборонительных и наступательных операциях Красной армии. Среди них битва за Москву, Кавказ и др. В ходе Крымской наступательной операции с 15 апреля и по 12 мая 1944г. руководил Отдельной Приморской армией, заменив на должности командующего </a:t>
            </a:r>
            <a:r>
              <a:rPr lang="ru-RU" sz="2000" dirty="0" err="1">
                <a:solidFill>
                  <a:srgbClr val="C00000"/>
                </a:solidFill>
                <a:latin typeface="Open Sans"/>
              </a:rPr>
              <a:t>А.И.Еременко</a:t>
            </a:r>
            <a:r>
              <a:rPr lang="ru-RU" sz="2000" dirty="0">
                <a:solidFill>
                  <a:srgbClr val="C00000"/>
                </a:solidFill>
                <a:latin typeface="Open Sans"/>
              </a:rPr>
              <a:t>. Под командованием К.С. Мельника Приморская армия штурмовала Сапун-гору и освобождала Севастополь.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654" y="1061873"/>
            <a:ext cx="3356694" cy="4738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9625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14838" y="2514600"/>
            <a:ext cx="6089774" cy="3389062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000" b="1" dirty="0">
                <a:solidFill>
                  <a:srgbClr val="C00000"/>
                </a:solidFill>
                <a:latin typeface="Open Sans"/>
              </a:rPr>
              <a:t>Октябрьский Филипп Сергеевич</a:t>
            </a:r>
            <a:r>
              <a:rPr lang="ru-RU" sz="2000" dirty="0">
                <a:solidFill>
                  <a:srgbClr val="C00000"/>
                </a:solidFill>
                <a:latin typeface="Open Sans"/>
              </a:rPr>
              <a:t> (1899-1969) – советский военачальник, адмирал, Герой Советского Союза, кавалер почетных наград СССР, Болгарии и США. Участник Гражданской, Великой Отечественной войн, а также боев с японскими милитаристами на Дальнем Востоке. С 1941 по 1942гг. являлся командующим Черноморским флотом и возглавлял оборону </a:t>
            </a:r>
            <a:r>
              <a:rPr lang="ru-RU" sz="2000" dirty="0" err="1">
                <a:solidFill>
                  <a:srgbClr val="C00000"/>
                </a:solidFill>
                <a:latin typeface="Open Sans"/>
              </a:rPr>
              <a:t>г.Севастополя</a:t>
            </a:r>
            <a:r>
              <a:rPr lang="ru-RU" sz="2000" dirty="0">
                <a:solidFill>
                  <a:srgbClr val="C00000"/>
                </a:solidFill>
                <a:latin typeface="Open Sans"/>
              </a:rPr>
              <a:t>. В апреле-мае 1944г. Черноморский флот под его руководством содействовал сухопутным войскам в Крымской наступательной операции. Суда Черноморского флота поддерживали наступление Красной армии артиллерийским огнем, а на море топили суда противника.</a:t>
            </a:r>
            <a:br>
              <a:rPr lang="ru-RU" sz="2000" dirty="0">
                <a:solidFill>
                  <a:srgbClr val="C00000"/>
                </a:solidFill>
                <a:latin typeface="Open Sans"/>
              </a:rPr>
            </a:br>
            <a:r>
              <a:rPr lang="ru-RU" sz="2000" dirty="0">
                <a:solidFill>
                  <a:srgbClr val="C00000"/>
                </a:solidFill>
                <a:latin typeface="Open Sans"/>
              </a:rPr>
              <a:t>После войны занимал многие ответственные должности, среди которых с 1957 по 1960 г. в Севастополе являлся начальником Черноморского высшего военно-морского училища им. П.С. Нахимова.</a:t>
            </a:r>
            <a:br>
              <a:rPr lang="ru-RU" sz="2000" dirty="0">
                <a:solidFill>
                  <a:srgbClr val="C00000"/>
                </a:solidFill>
                <a:latin typeface="Open Sans"/>
              </a:rPr>
            </a:b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4895" y="644057"/>
            <a:ext cx="3585038" cy="5031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2524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82749" y="2514600"/>
            <a:ext cx="5421864" cy="2975068"/>
          </a:xfrm>
        </p:spPr>
        <p:txBody>
          <a:bodyPr>
            <a:noAutofit/>
          </a:bodyPr>
          <a:lstStyle/>
          <a:p>
            <a:pPr algn="just"/>
            <a:r>
              <a:rPr lang="ru-RU" sz="1600" b="1" dirty="0">
                <a:solidFill>
                  <a:srgbClr val="C00000"/>
                </a:solidFill>
                <a:latin typeface="Open Sans"/>
              </a:rPr>
              <a:t>Горшков Сергей Георгиевич</a:t>
            </a:r>
            <a:r>
              <a:rPr lang="ru-RU" sz="1600" dirty="0">
                <a:solidFill>
                  <a:srgbClr val="C00000"/>
                </a:solidFill>
                <a:latin typeface="Open Sans"/>
              </a:rPr>
              <a:t> (1910-1988) – советский военачальник, адмирал флота, заместитель Министра обороны СССР, видный партийный деятель, дважды Герой Советского Союза, кавалер многих почетных наград СССР и иностранных государств. Участник Великой Отечественной войны, а также участник боев с японскими милитаристами на Дальнем Востоке.</a:t>
            </a:r>
            <a:br>
              <a:rPr lang="ru-RU" sz="1600" dirty="0">
                <a:solidFill>
                  <a:srgbClr val="C00000"/>
                </a:solidFill>
                <a:latin typeface="Open Sans"/>
              </a:rPr>
            </a:br>
            <a:r>
              <a:rPr lang="ru-RU" sz="1600" dirty="0">
                <a:solidFill>
                  <a:srgbClr val="C00000"/>
                </a:solidFill>
                <a:latin typeface="Open Sans"/>
              </a:rPr>
              <a:t>С 1941 по 1942 и 1943 по 1944 гг. – командующий Азовской военной флотилией.</a:t>
            </a:r>
            <a:br>
              <a:rPr lang="ru-RU" sz="1600" dirty="0">
                <a:solidFill>
                  <a:srgbClr val="C00000"/>
                </a:solidFill>
                <a:latin typeface="Open Sans"/>
              </a:rPr>
            </a:br>
            <a:r>
              <a:rPr lang="ru-RU" sz="1600" dirty="0">
                <a:solidFill>
                  <a:srgbClr val="C00000"/>
                </a:solidFill>
                <a:latin typeface="Open Sans"/>
              </a:rPr>
              <a:t>В ходе </a:t>
            </a:r>
            <a:r>
              <a:rPr lang="ru-RU" sz="1600" dirty="0" err="1">
                <a:solidFill>
                  <a:srgbClr val="C00000"/>
                </a:solidFill>
                <a:latin typeface="Open Sans"/>
              </a:rPr>
              <a:t>Керченско-Эльтигенской</a:t>
            </a:r>
            <a:r>
              <a:rPr lang="ru-RU" sz="1600" dirty="0">
                <a:solidFill>
                  <a:srgbClr val="C00000"/>
                </a:solidFill>
                <a:latin typeface="Open Sans"/>
              </a:rPr>
              <a:t> десантной операции 1943 г. С.Г. Горшков лично руководил подготовкой и высадкой морских десантов на Керченском полуострове. В ходе Крымской наступательной операции Азовская флотилия содействовала сухопутным войскам Красной армии в освобождении полуострова от немецко-фашистских захватчиков.</a:t>
            </a:r>
            <a:br>
              <a:rPr lang="ru-RU" sz="1600" dirty="0">
                <a:solidFill>
                  <a:srgbClr val="C00000"/>
                </a:solidFill>
                <a:latin typeface="Open Sans"/>
              </a:rPr>
            </a:br>
            <a:endParaRPr lang="ru-RU" sz="1600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9990" y="1159707"/>
            <a:ext cx="4146025" cy="4329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0150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66845" y="2514600"/>
            <a:ext cx="5437767" cy="3464781"/>
          </a:xfrm>
        </p:spPr>
        <p:txBody>
          <a:bodyPr>
            <a:noAutofit/>
          </a:bodyPr>
          <a:lstStyle/>
          <a:p>
            <a:pPr algn="just"/>
            <a:r>
              <a:rPr lang="ru-RU" sz="2000" b="1" dirty="0" err="1">
                <a:solidFill>
                  <a:srgbClr val="C00000"/>
                </a:solidFill>
                <a:latin typeface="Open Sans"/>
              </a:rPr>
              <a:t>Крейзер</a:t>
            </a:r>
            <a:r>
              <a:rPr lang="ru-RU" sz="2000" b="1" dirty="0">
                <a:solidFill>
                  <a:srgbClr val="C00000"/>
                </a:solidFill>
                <a:latin typeface="Open Sans"/>
              </a:rPr>
              <a:t> Яков Григорьевич</a:t>
            </a:r>
            <a:r>
              <a:rPr lang="ru-RU" sz="2000" dirty="0">
                <a:solidFill>
                  <a:srgbClr val="C00000"/>
                </a:solidFill>
                <a:latin typeface="Open Sans"/>
              </a:rPr>
              <a:t> (1905-1969) – советский военачальник, генерал армии, Герой Советского Союза, кавалер многих почетных наград СССР. В годы Великой Отечественной войны занимал разные командные должности, на которых принимал участи в 10 оборонительных и наступательных операциях Красной армии. Среди них Елецкая наступательная операция, Сталинградская битва и др. В ходе Крымской наступательной операции командовал 51-й армией, входившей в состав 4-ого Украинского фронта. Под его руководством войска 51-й армии овладели </a:t>
            </a:r>
            <a:r>
              <a:rPr lang="ru-RU" sz="2000" dirty="0" err="1">
                <a:solidFill>
                  <a:srgbClr val="C00000"/>
                </a:solidFill>
                <a:latin typeface="Open Sans"/>
              </a:rPr>
              <a:t>Перекопскими</a:t>
            </a:r>
            <a:r>
              <a:rPr lang="ru-RU" sz="2000" dirty="0">
                <a:solidFill>
                  <a:srgbClr val="C00000"/>
                </a:solidFill>
                <a:latin typeface="Open Sans"/>
              </a:rPr>
              <a:t> укреплениями, Симферополем, Сапун-горой, освобождали Севастополь.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7826" y="852413"/>
            <a:ext cx="3768918" cy="5096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4153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17273" y="2514600"/>
            <a:ext cx="6487339" cy="2604715"/>
          </a:xfrm>
        </p:spPr>
        <p:txBody>
          <a:bodyPr>
            <a:noAutofit/>
          </a:bodyPr>
          <a:lstStyle/>
          <a:p>
            <a:pPr algn="just"/>
            <a:r>
              <a:rPr lang="ru-RU" sz="2000" b="1" dirty="0">
                <a:solidFill>
                  <a:srgbClr val="C00000"/>
                </a:solidFill>
                <a:latin typeface="Open Sans"/>
              </a:rPr>
              <a:t>Захаров Георгий Фёдорович</a:t>
            </a:r>
            <a:r>
              <a:rPr lang="ru-RU" sz="2000" dirty="0">
                <a:solidFill>
                  <a:srgbClr val="C00000"/>
                </a:solidFill>
                <a:latin typeface="Open Sans"/>
              </a:rPr>
              <a:t> (1897-1957) – советский военачальник, генерал армии, кавалер многих почетных наград СССР. В годы Великой Отечественной войны, находясь на командных должностях, принимал участие в контрнаступлениях Красной армии под Москвой, Сталинградом. Участвовал в освобождении Украины и Белоруссии. В ходе Крымской наступательной операции командовал 2-ой гвардейской армией, входившей в состав 4-ого Украинского фронта. Под его руководством войска 2-ой гвардейской армии приняли участие в освобождении Армянска, Евпатории, Севастополя.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5433" y="1170166"/>
            <a:ext cx="3159319" cy="3949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691193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104</TotalTime>
  <Words>82</Words>
  <Application>Microsoft Office PowerPoint</Application>
  <PresentationFormat>Широкоэкранный</PresentationFormat>
  <Paragraphs>16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Century Gothic</vt:lpstr>
      <vt:lpstr>Open Sans</vt:lpstr>
      <vt:lpstr>Wingdings 3</vt:lpstr>
      <vt:lpstr>Легкий дым</vt:lpstr>
      <vt:lpstr>Военачальники крымской наступательной операции</vt:lpstr>
      <vt:lpstr>Закуренков Николай Кузьмич (1906 -1980) – советский военачальник, генерал-майор, кавалер многих орденов и медалей СССР. Участник Великой Отечественной войны. В годы войны принимал участие в обороне Москвы, Новороссийска, освобождении Кавказа и Крыма. В ходе Крымской наступательной операции, находясь в звании генерал-майора, командовал 32-ой гвардейской стрелковой дивизией, входившей в составе Отдельной Приморской армия. Под его руководством дивизия освобождала Керчь, штурмовала Сапун-гору, освобождала Севастополь. За героизм, проявленный военнослужащими, все полки дивизии получили почетное наименование Севастопольских.</vt:lpstr>
      <vt:lpstr>Толбухин Фёдор Иванович (1894–1949) – советский военачальник, Маршал Советского Союза, Герой Советского Союза, кавалер многих почетных наград СССР, Болгарии и Югославии. Участник Первой мировой, Гражданской и Великой Отечественной войн. В годы Великой Отечественной войны принимал участие в обороне Кавказа и Сталинграда, а также в 12 наступательных операциях по освобождению территории России, Украины, Молдавии и стран Европы. В Крымской наступательной операции командовал войсками 4-ого Украинского фронта, освобождавшими полуостров от немецко-фашистских захватчиков.</vt:lpstr>
      <vt:lpstr>Ерёменко Андрей Иванович (1892–1970) – советский военачальник, Маршал Советского Союза, Герой Советского Союза, видный политический деятель – награжден многими советскими и зарубежными наградами. Участник Первой мировой, Гражданской и Великой Отечественной войн. В годы Великой Отечественной принимал участие в 10 оборонительных и наступательных операциях Красной армии. В Крымской наступательной операции с февраля по 15 апреля 1944г. командовал Отдельной Приморской армией, задачей которой было с Керченского плацдарма разгромить силы противника в восточном Крыму и соединиться с 4-м Украинским фронтом. С поставленной задачей успешно справился.</vt:lpstr>
      <vt:lpstr>Мельник Кондрат Семёнович (1900–1971) – советский военачальник, генерал-лейтенант, награжден многими орденами и медалями. Участник Гражданской, Великой Отечественной войн, а также боев с японскими милитаристами на Дальнем Востоке. В годы Великой Отечественной войны принимал участие в 6 оборонительных и наступательных операциях Красной армии. Среди них битва за Москву, Кавказ и др. В ходе Крымской наступательной операции с 15 апреля и по 12 мая 1944г. руководил Отдельной Приморской армией, заменив на должности командующего А.И.Еременко. Под командованием К.С. Мельника Приморская армия штурмовала Сапун-гору и освобождала Севастополь.</vt:lpstr>
      <vt:lpstr>Октябрьский Филипп Сергеевич (1899-1969) – советский военачальник, адмирал, Герой Советского Союза, кавалер почетных наград СССР, Болгарии и США. Участник Гражданской, Великой Отечественной войн, а также боев с японскими милитаристами на Дальнем Востоке. С 1941 по 1942гг. являлся командующим Черноморским флотом и возглавлял оборону г.Севастополя. В апреле-мае 1944г. Черноморский флот под его руководством содействовал сухопутным войскам в Крымской наступательной операции. Суда Черноморского флота поддерживали наступление Красной армии артиллерийским огнем, а на море топили суда противника. После войны занимал многие ответственные должности, среди которых с 1957 по 1960 г. в Севастополе являлся начальником Черноморского высшего военно-морского училища им. П.С. Нахимова. </vt:lpstr>
      <vt:lpstr>Горшков Сергей Георгиевич (1910-1988) – советский военачальник, адмирал флота, заместитель Министра обороны СССР, видный партийный деятель, дважды Герой Советского Союза, кавалер многих почетных наград СССР и иностранных государств. Участник Великой Отечественной войны, а также участник боев с японскими милитаристами на Дальнем Востоке. С 1941 по 1942 и 1943 по 1944 гг. – командующий Азовской военной флотилией. В ходе Керченско-Эльтигенской десантной операции 1943 г. С.Г. Горшков лично руководил подготовкой и высадкой морских десантов на Керченском полуострове. В ходе Крымской наступательной операции Азовская флотилия содействовала сухопутным войскам Красной армии в освобождении полуострова от немецко-фашистских захватчиков. </vt:lpstr>
      <vt:lpstr>Крейзер Яков Григорьевич (1905-1969) – советский военачальник, генерал армии, Герой Советского Союза, кавалер многих почетных наград СССР. В годы Великой Отечественной войны занимал разные командные должности, на которых принимал участи в 10 оборонительных и наступательных операциях Красной армии. Среди них Елецкая наступательная операция, Сталинградская битва и др. В ходе Крымской наступательной операции командовал 51-й армией, входившей в состав 4-ого Украинского фронта. Под его руководством войска 51-й армии овладели Перекопскими укреплениями, Симферополем, Сапун-горой, освобождали Севастополь.</vt:lpstr>
      <vt:lpstr>Захаров Георгий Фёдорович (1897-1957) – советский военачальник, генерал армии, кавалер многих почетных наград СССР. В годы Великой Отечественной войны, находясь на командных должностях, принимал участие в контрнаступлениях Красной армии под Москвой, Сталинградом. Участвовал в освобождении Украины и Белоруссии. В ходе Крымской наступательной операции командовал 2-ой гвардейской армией, входившей в состав 4-ого Украинского фронта. Под его руководством войска 2-ой гвардейской армии приняли участие в освобождении Армянска, Евпатории, Севастополя.</vt:lpstr>
      <vt:lpstr>Хрюкин Тимофей Тимофеевич (1910-1953) – советский военачальник, генерал-полковник авиации, дважды Герой Советского Союза, награжден многими орденами и медалями СССР и иностранных государств. Участник войны в Испании (1936-1939), Японско-китайской (1937-1945) и Великой Отечественной войн.  В годы Великой Отечественной войны на командных должностях принимал участие в оборонительных операциях под Харьковом и Сталинградом, а также в освобождении территории России, Украины, Белоруссии от немецко-фашистских захватчиков. В ходе Крымской наступательной операции командовал 8-ой воздушной армией, содействовавшей наступлению сухопутных войск с воздуха при форсировании Сиваша, прорыве Перекопского оборонительного рубежа, продвижению вглубь Крымского полуострова, а также при штурме Сапун-горы и освобождении Севастополя. </vt:lpstr>
      <vt:lpstr>Презентация PowerPoint</vt:lpstr>
      <vt:lpstr>Васильев Иван Дмитриевич (1897-1964) – советский военачальник, генерал-полковник танковых войск, Герой Советского Союза, кавалер многих почетных наград СССР. Участник Первой мировой, Гражданской и Великой Отечественной войн, Советско-японской войны 1945г. В годы Великой Отечественной войны, находясь на командных должностях, принимал участие в битве на Курской дуге, освобождении Украины, Прибалтики. В ходе Крымской наступательной операции командовал 19-ым танковым корпусом, входившим в состав 4-ого Украинского фронта. Под его руководством войска корпуса приняли участие во взятии Перекопского перешейка, за что корпусу было присвоено почётное наименование «Перекопский», сам он в ходе боев был тяжело ранен. В дальнейшем корпус под командованием полковника И.А. Поцелуева принял участие в освобождении Джанкоя, Симферополя и Севастополя.</vt:lpstr>
      <vt:lpstr>Ревякин Василий Дмитриевич (1918–1944) – руководитель севастопольского подполья, Герой Советского Союза. В ряды Красной Армии призван в 1940 году. С началом Великой Отечественной войны участвовал в обороне Одессы и Севастополя. Под Севастополем попал в плен, откуда бежал. После побега устроился работать в школу учителем химии и вскоре создал подпольную группу, которая насчитывала более 120 членов. Подпольщики в оккупированном Севастополе, в 1943–1944 гг., выпускали газету «За Родину», осуществляли диверсии на железной дороге, предприятиях города, в порту. Немецко-фашистским захватчикам удалось в марте 1944г. раскрыть организацию и арестовать большинство членов группы вместе с В.Д. Ревякиным. После жестоких пыток они были расстреляны. 8 мая 1965 года В. Д. Ревякину было посмертно присвоено звание Героя Советского Союза. </vt:lpstr>
      <vt:lpstr>Авдеев Михаил Васильевич (1913–1979) – герой Советского Союза, участник героической обороны (1941–1942 гг.) и освобождения Севастополя (1944г.), генерал-майор авиации. Великую Отечественную войну Михаил Авдеев встретил в Крыму, будучи заместителем командира эскадрильи 32-го истребительного авиационного полка ЧФ. К ноябрю 1941 г. старший лейтенант М.В. Авдеев уже командовал эскадрильей. В небе осажденного Севастополя воевал с первого и до последнего дня обороны. В мае 1943 года гвардии майор М.В. Авдеев был назначен командиром 6-го гвардейского истребительного авиаполка. Во главе своего подразделения принимал участие в освобождении Севастополя. В дни боев за Севастополь летчики 6-го авиаполка сбили 19 вражеских самолетов. За мужество и отвагу, проявленные в боях за город, полку присвоено почетное наименование «Севастопольский». </vt:lpstr>
      <vt:lpstr>Василевский Александр Михайлович (1895–1977) – советский государственный и военный деятель, полководец. Маршал Советского Союза (1943). Дважды Герой Советского Союза (1944, 1945). По поручению Ставки ВГК в 1943–1944 гг. он координировал действия советских фронтов: Воронежского и Степного фронтов в Курской битве (1943 г.); Юго-Западного и Южного фронтов при освобождении Донбасса (1943 г.); 4-го Украинского фронта и Черноморского флота при освобождении Крыма (1944 г.). При проведении Крымской операции Василевский был контужен.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Военачальники крымской наступательной операции</dc:title>
  <dc:creator>Ульяна</dc:creator>
  <cp:lastModifiedBy>Ульяна</cp:lastModifiedBy>
  <cp:revision>19</cp:revision>
  <dcterms:created xsi:type="dcterms:W3CDTF">2024-05-14T11:27:49Z</dcterms:created>
  <dcterms:modified xsi:type="dcterms:W3CDTF">2024-05-14T13:11:52Z</dcterms:modified>
</cp:coreProperties>
</file>