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333" r:id="rId3"/>
    <p:sldId id="354" r:id="rId4"/>
    <p:sldId id="355" r:id="rId5"/>
    <p:sldId id="356" r:id="rId6"/>
    <p:sldId id="337" r:id="rId7"/>
    <p:sldId id="342" r:id="rId8"/>
    <p:sldId id="346" r:id="rId9"/>
    <p:sldId id="319" r:id="rId10"/>
    <p:sldId id="343" r:id="rId11"/>
    <p:sldId id="344" r:id="rId12"/>
    <p:sldId id="347" r:id="rId13"/>
    <p:sldId id="348" r:id="rId14"/>
    <p:sldId id="357" r:id="rId15"/>
    <p:sldId id="353" r:id="rId16"/>
    <p:sldId id="31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FF99"/>
    <a:srgbClr val="3333FF"/>
    <a:srgbClr val="FF0000"/>
    <a:srgbClr val="FF3300"/>
    <a:srgbClr val="7E94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14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57378-FA93-4557-9F79-D4FD2499BAC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C712C-B848-4F87-A00C-39A4BAA6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75A4D-7080-46C4-AC86-E16E89AAD5B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75A4D-7080-46C4-AC86-E16E89AAD5B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75A4D-7080-46C4-AC86-E16E89AAD5B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096C-1D29-4292-87F0-F655754A8AE9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74F7D-45D5-40C6-91E8-9F437FFAA8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34B0-4025-4244-A332-F6D28D8584EA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E925-36B0-4427-B0FE-0DFD6CAD06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3629"/>
            <a:ext cx="2056320" cy="58542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0720" cy="58542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E1D6-75F0-4B98-8AAC-CC4E3034BCFA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F70E-979D-46FA-96AB-E7B77F29B7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6F08C-B045-479C-8404-BE51AF99D318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68BA7-2DC8-437D-890C-029898A749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4B4E-FBF5-45CC-993C-2A2EA93F30FF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3D3C3-5956-4E51-9B04-5B9A94FBCC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0A66-2C00-413B-9396-23F955E3B91D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87C9-71E4-4A1E-92CC-B50B9B19DB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182AF-44D9-488E-9214-8BA0778D7928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37503-4A1C-40C8-AE6B-0FDF7299D0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265E9-BB17-446D-BE76-9DB71542EA09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1EE4F-C309-4E4A-9C28-1B0A52017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F2F39-22D1-45C5-A645-5FBA0115751A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ED69-CBE0-4341-920B-E249C7089C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A3568-6524-46EF-B166-49F09FF54109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E5C45-EADC-4476-9187-E2E6F6A8BA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C84A0-38C9-419F-9AE3-16A36B57225D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120C-3807-40F9-95AD-A7E4FBB8FB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0ACD6-1085-4FB9-89CD-D91CD70FA984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8954-344E-4619-B77E-3D11A5A532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0" y="273629"/>
            <a:ext cx="8225280" cy="11420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604329"/>
            <a:ext cx="8225280" cy="45235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47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8856F08C-B045-479C-8404-BE51AF99D318}" type="datetimeFigureOut">
              <a:rPr lang="ru-RU" smtClean="0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1" y="6247376"/>
            <a:ext cx="289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ECF68BA7-2DC8-437D-890C-029898A749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spd="slow"/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815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541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268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90;&#1082;&#1088;&#1099;&#1090;&#1099;&#1081;%20&#1091;&#1088;&#1086;&#1082;%20&#1084;&#1072;&#1090;&#1077;&#1084;\01.%20Beethoven%20-%20Moonlight%20Sonata.mp3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90;&#1082;&#1088;&#1099;&#1090;&#1099;&#1081;%20&#1091;&#1088;&#1086;&#1082;%20&#1084;&#1072;&#1090;&#1077;&#1084;\Ulybka-minus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16016" y="4869160"/>
            <a:ext cx="41764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Семка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Екатерина Ивановна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599" y="980728"/>
            <a:ext cx="7272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МКОУ ДО ДДТ ст. Старолеушковская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1916832"/>
            <a:ext cx="532859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Тема: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Знаки «больше» и «меньше».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слово «больше» мы будем обозначать знаком</a:t>
            </a:r>
            <a:endParaRPr lang="ru-RU" dirty="0"/>
          </a:p>
        </p:txBody>
      </p:sp>
      <p:grpSp>
        <p:nvGrpSpPr>
          <p:cNvPr id="4" name="Содержимое 3"/>
          <p:cNvGrpSpPr>
            <a:grpSpLocks noGrp="1"/>
          </p:cNvGrpSpPr>
          <p:nvPr>
            <p:ph idx="1"/>
          </p:nvPr>
        </p:nvGrpSpPr>
        <p:grpSpPr>
          <a:xfrm>
            <a:off x="-1116632" y="1988840"/>
            <a:ext cx="8224838" cy="3136447"/>
            <a:chOff x="171432" y="131300"/>
            <a:chExt cx="4851520" cy="634115"/>
          </a:xfrm>
        </p:grpSpPr>
        <p:sp>
          <p:nvSpPr>
            <p:cNvPr id="5" name="TextBox 4"/>
            <p:cNvSpPr txBox="1"/>
            <p:nvPr/>
          </p:nvSpPr>
          <p:spPr>
            <a:xfrm>
              <a:off x="171432" y="153330"/>
              <a:ext cx="4851520" cy="105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оловина рамки 5"/>
            <p:cNvSpPr/>
            <p:nvPr/>
          </p:nvSpPr>
          <p:spPr>
            <a:xfrm rot="2796166" flipH="1">
              <a:off x="1917355" y="-397092"/>
              <a:ext cx="634115" cy="1690899"/>
            </a:xfrm>
            <a:prstGeom prst="halfFrame">
              <a:avLst>
                <a:gd name="adj1" fmla="val 17120"/>
                <a:gd name="adj2" fmla="val 15479"/>
              </a:avLst>
            </a:prstGeom>
            <a:solidFill>
              <a:srgbClr val="FF0000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8"/>
          <p:cNvGrpSpPr/>
          <p:nvPr/>
        </p:nvGrpSpPr>
        <p:grpSpPr>
          <a:xfrm>
            <a:off x="6215042" y="3717032"/>
            <a:ext cx="2928958" cy="2500330"/>
            <a:chOff x="5214942" y="2500306"/>
            <a:chExt cx="2928958" cy="2500330"/>
          </a:xfrm>
        </p:grpSpPr>
        <p:sp>
          <p:nvSpPr>
            <p:cNvPr id="11" name="Выноска-облако 10"/>
            <p:cNvSpPr/>
            <p:nvPr/>
          </p:nvSpPr>
          <p:spPr>
            <a:xfrm>
              <a:off x="5429256" y="4357694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24621" t="9967" r="10984" b="15282"/>
            <a:stretch>
              <a:fillRect/>
            </a:stretch>
          </p:blipFill>
          <p:spPr bwMode="auto">
            <a:xfrm flipH="1">
              <a:off x="5214942" y="2500306"/>
              <a:ext cx="2419368" cy="2143140"/>
            </a:xfrm>
            <a:prstGeom prst="rect">
              <a:avLst/>
            </a:prstGeom>
            <a:noFill/>
          </p:spPr>
        </p:pic>
        <p:pic>
          <p:nvPicPr>
            <p:cNvPr id="13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41667" t="77243" r="45075" b="15282"/>
            <a:stretch>
              <a:fillRect/>
            </a:stretch>
          </p:blipFill>
          <p:spPr bwMode="auto">
            <a:xfrm flipH="1">
              <a:off x="5929322" y="4429132"/>
              <a:ext cx="490542" cy="210232"/>
            </a:xfrm>
            <a:prstGeom prst="rect">
              <a:avLst/>
            </a:prstGeom>
            <a:noFill/>
          </p:spPr>
        </p:pic>
      </p:grpSp>
      <p:sp>
        <p:nvSpPr>
          <p:cNvPr id="14" name="Прямоугольник 13"/>
          <p:cNvSpPr/>
          <p:nvPr/>
        </p:nvSpPr>
        <p:spPr>
          <a:xfrm rot="20815342">
            <a:off x="6224037" y="3443399"/>
            <a:ext cx="8204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87824" y="5460326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На, что он похож?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слово «меньше» мы будем обозначать знаком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V="1">
            <a:off x="1117569" y="4085759"/>
            <a:ext cx="1800200" cy="6498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13556639" flipH="1">
            <a:off x="4845725" y="2402957"/>
            <a:ext cx="3189953" cy="2915564"/>
          </a:xfrm>
          <a:prstGeom prst="halfFrame">
            <a:avLst>
              <a:gd name="adj1" fmla="val 17120"/>
              <a:gd name="adj2" fmla="val 15479"/>
            </a:avLst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19" name="Группа 22"/>
          <p:cNvGrpSpPr/>
          <p:nvPr/>
        </p:nvGrpSpPr>
        <p:grpSpPr>
          <a:xfrm>
            <a:off x="539552" y="3933056"/>
            <a:ext cx="2714644" cy="2428892"/>
            <a:chOff x="857224" y="2500306"/>
            <a:chExt cx="2714644" cy="2428892"/>
          </a:xfrm>
        </p:grpSpPr>
        <p:sp>
          <p:nvSpPr>
            <p:cNvPr id="20" name="Выноска-облако 19"/>
            <p:cNvSpPr/>
            <p:nvPr/>
          </p:nvSpPr>
          <p:spPr>
            <a:xfrm>
              <a:off x="857224" y="4286256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24621" t="9967" r="10984" b="15282"/>
            <a:stretch>
              <a:fillRect/>
            </a:stretch>
          </p:blipFill>
          <p:spPr bwMode="auto">
            <a:xfrm>
              <a:off x="1000100" y="2500306"/>
              <a:ext cx="2428892" cy="2143140"/>
            </a:xfrm>
            <a:prstGeom prst="rect">
              <a:avLst/>
            </a:prstGeom>
            <a:noFill/>
          </p:spPr>
        </p:pic>
        <p:pic>
          <p:nvPicPr>
            <p:cNvPr id="2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41667" t="77243" r="45075" b="15282"/>
            <a:stretch>
              <a:fillRect/>
            </a:stretch>
          </p:blipFill>
          <p:spPr bwMode="auto">
            <a:xfrm>
              <a:off x="2214546" y="4429132"/>
              <a:ext cx="500066" cy="214314"/>
            </a:xfrm>
            <a:prstGeom prst="rect">
              <a:avLst/>
            </a:prstGeom>
            <a:noFill/>
          </p:spPr>
        </p:pic>
      </p:grpSp>
      <p:sp>
        <p:nvSpPr>
          <p:cNvPr id="28" name="Прямоугольник 27"/>
          <p:cNvSpPr/>
          <p:nvPr/>
        </p:nvSpPr>
        <p:spPr>
          <a:xfrm rot="321790">
            <a:off x="2252364" y="3712939"/>
            <a:ext cx="17437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1700808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Уголок знака всегда указывает на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меньшее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число.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ai-cdr.ucoz.ru/kartinki_6/list_kle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18875">
            <a:off x="280856" y="204602"/>
            <a:ext cx="1466850" cy="1819276"/>
          </a:xfrm>
          <a:prstGeom prst="rect">
            <a:avLst/>
          </a:prstGeom>
          <a:noFill/>
        </p:spPr>
      </p:pic>
      <p:pic>
        <p:nvPicPr>
          <p:cNvPr id="8" name="Picture 6" descr="http://forest.geoman.ru/forest/item/f00/s03/e0003020/pic/000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149080"/>
            <a:ext cx="2285984" cy="1868793"/>
          </a:xfrm>
          <a:prstGeom prst="rect">
            <a:avLst/>
          </a:prstGeom>
          <a:noFill/>
        </p:spPr>
      </p:pic>
      <p:pic>
        <p:nvPicPr>
          <p:cNvPr id="9" name="Picture 4" descr="http://ai-cdr.ucoz.ru/kartinki_6/list_kle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822030">
            <a:off x="0" y="1571612"/>
            <a:ext cx="1466850" cy="1819276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Рабочий стол\Катя\images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9467" y="0"/>
            <a:ext cx="2094533" cy="2257425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Рабочий стол\Катя\images (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933056"/>
            <a:ext cx="2483768" cy="2736304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59631" y="624337"/>
            <a:ext cx="691276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Физ. минутка для глаз.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Закройте, ребята, глаза. Посмотрите вверх, вниз, вправо, влево, прислушайтесь. Слышите, как в нашем волшебном лесу поют птички.</a:t>
            </a:r>
          </a:p>
        </p:txBody>
      </p:sp>
      <p:pic>
        <p:nvPicPr>
          <p:cNvPr id="10" name="01. Beethoven - Moonlight Sona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358214" y="2571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11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1052736"/>
            <a:ext cx="2099296" cy="11420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С.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260648"/>
            <a:ext cx="6034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Работа в рабочей тетради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193" name="Picture 1" descr="C:\Documents and Settings\Admin\Рабочий стол\Катя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836713"/>
            <a:ext cx="1835696" cy="1656184"/>
          </a:xfrm>
          <a:prstGeom prst="rect">
            <a:avLst/>
          </a:prstGeom>
          <a:noFill/>
        </p:spPr>
      </p:pic>
      <p:pic>
        <p:nvPicPr>
          <p:cNvPr id="8194" name="Picture 2" descr="C:\Documents and Settings\Admin\Рабочий стол\2019-10 (окт)\сканирование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0"/>
            <a:ext cx="5256584" cy="594928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b="1" dirty="0" smtClean="0"/>
              <a:t>Итог урока.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Ребята, что интересного и нового вы сегодня узнали на уроке?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Скажите, с какими знаками вы сегодня познакомились? («знак больше», «знак меньше»)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 чем должны помнить, когда ставим знаки сравнения?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(-Что острие знака всегда показывает на меньшее число).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Documents and Settings\Admin\Рабочий стол\Катя\Без названия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143125" cy="2143125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Катя\Без названия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988840"/>
            <a:ext cx="2543175" cy="1800225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атя\Без названия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50100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ifzona.ru/i/spas/177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2" y="-1089"/>
            <a:ext cx="9145452" cy="75345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http://ksar.me/wordpress/wp-content/themes/eGallery/phpThumb/phpThumb.php?src=/home/ksarme96/public_html/galleries/vector/2.jpg"/>
          <p:cNvPicPr>
            <a:picLocks noChangeAspect="1" noChangeArrowheads="1"/>
          </p:cNvPicPr>
          <p:nvPr/>
        </p:nvPicPr>
        <p:blipFill>
          <a:blip r:embed="rId3" cstate="print"/>
          <a:srcRect l="37000" t="12824" r="28000" b="16055"/>
          <a:stretch>
            <a:fillRect/>
          </a:stretch>
        </p:blipFill>
        <p:spPr bwMode="auto">
          <a:xfrm>
            <a:off x="3438827" y="4077072"/>
            <a:ext cx="1152128" cy="1256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066668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0lik.ru/uploads/posts/2008-10/1225051515_0lik.ru_001_224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7170">
            <a:off x="551566" y="234433"/>
            <a:ext cx="1528718" cy="115722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Устный счет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Посчитайте 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 до 7; от 5 до 1; от 4 до 8; от 9 до 5.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Назовите соседей числа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3, 2, 4, 1, 5.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Работа с веером цифр: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Покажите, какое число следует при счете за числом 2, 4, 3, 1, 5.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Покажите, какое число стоит перед числом 2, 4, 3, 5.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Покажите, какое число стоит между числами 2 и 4? 1 и 2? 3 и 5?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373216"/>
            <a:ext cx="2159000" cy="1016000"/>
          </a:xfrm>
          <a:prstGeom prst="rect">
            <a:avLst/>
          </a:prstGeom>
          <a:noFill/>
        </p:spPr>
      </p:pic>
      <p:pic>
        <p:nvPicPr>
          <p:cNvPr id="10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373216"/>
            <a:ext cx="2159000" cy="1016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920" y="1340768"/>
            <a:ext cx="4039200" cy="4785635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Ежик по лесу шел,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обед грибы нашел: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Два — под березой,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Один — у осины,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Сколько их будет.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плетеной корзине? </a:t>
            </a:r>
          </a:p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9" name="Picture 3" descr="аеж и г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212976"/>
            <a:ext cx="2592288" cy="2649894"/>
          </a:xfrm>
          <a:prstGeom prst="rect">
            <a:avLst/>
          </a:prstGeom>
          <a:noFill/>
        </p:spPr>
      </p:pic>
      <p:pic>
        <p:nvPicPr>
          <p:cNvPr id="11" name="Picture 4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5445224"/>
            <a:ext cx="2159000" cy="1016000"/>
          </a:xfrm>
          <a:prstGeom prst="rect">
            <a:avLst/>
          </a:prstGeom>
          <a:noFill/>
        </p:spPr>
      </p:pic>
      <p:pic>
        <p:nvPicPr>
          <p:cNvPr id="13" name="Picture 12" descr="http://900igr.net/datai/rastenija-i-griby/Griby-4.files/0004-002-Belyj-grib.jpg"/>
          <p:cNvPicPr>
            <a:picLocks noChangeAspect="1" noChangeArrowheads="1"/>
          </p:cNvPicPr>
          <p:nvPr/>
        </p:nvPicPr>
        <p:blipFill>
          <a:blip r:embed="rId4" cstate="print"/>
          <a:srcRect b="25804"/>
          <a:stretch>
            <a:fillRect/>
          </a:stretch>
        </p:blipFill>
        <p:spPr bwMode="auto">
          <a:xfrm>
            <a:off x="4932040" y="4293096"/>
            <a:ext cx="1447588" cy="1433945"/>
          </a:xfrm>
          <a:prstGeom prst="rect">
            <a:avLst/>
          </a:prstGeom>
          <a:noFill/>
        </p:spPr>
      </p:pic>
      <p:pic>
        <p:nvPicPr>
          <p:cNvPr id="16" name="Picture 9" descr="tani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0"/>
            <a:ext cx="1531937" cy="1441450"/>
          </a:xfrm>
          <a:prstGeom prst="rect">
            <a:avLst/>
          </a:prstGeom>
          <a:noFill/>
        </p:spPr>
      </p:pic>
      <p:pic>
        <p:nvPicPr>
          <p:cNvPr id="22529" name="Picture 1" descr="C:\Documents and Settings\Admin\Рабочий стол\Катя\9247c9336e61d6869b167d3572ff0d31-family-histor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340768"/>
            <a:ext cx="2209428" cy="49000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200" b="1" u="sng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Задачи в стихах</a:t>
            </a:r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(Ответ показать на веере цифр)</a:t>
            </a:r>
            <a:b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476672"/>
            <a:ext cx="4039200" cy="5649731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Три  бельчонка в футбол играли,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Одного домой позвали.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глядит в окно, считает: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их теперь играет? </a:t>
            </a:r>
          </a:p>
          <a:p>
            <a:endParaRPr lang="ru-RU" dirty="0"/>
          </a:p>
        </p:txBody>
      </p:sp>
      <p:pic>
        <p:nvPicPr>
          <p:cNvPr id="11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373216"/>
            <a:ext cx="2159000" cy="1016000"/>
          </a:xfrm>
          <a:prstGeom prst="rect">
            <a:avLst/>
          </a:prstGeom>
          <a:noFill/>
        </p:spPr>
      </p:pic>
      <p:pic>
        <p:nvPicPr>
          <p:cNvPr id="12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445224"/>
            <a:ext cx="2159000" cy="1016000"/>
          </a:xfrm>
          <a:prstGeom prst="rect">
            <a:avLst/>
          </a:prstGeom>
          <a:noFill/>
        </p:spPr>
      </p:pic>
      <p:pic>
        <p:nvPicPr>
          <p:cNvPr id="13" name="Picture 9" descr="tani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2063" y="0"/>
            <a:ext cx="1531937" cy="1441450"/>
          </a:xfrm>
          <a:prstGeom prst="rect">
            <a:avLst/>
          </a:prstGeom>
          <a:noFill/>
        </p:spPr>
      </p:pic>
      <p:pic>
        <p:nvPicPr>
          <p:cNvPr id="14" name="Picture 4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445224"/>
            <a:ext cx="2159000" cy="1016000"/>
          </a:xfrm>
          <a:prstGeom prst="rect">
            <a:avLst/>
          </a:prstGeom>
          <a:noFill/>
        </p:spPr>
      </p:pic>
      <p:pic>
        <p:nvPicPr>
          <p:cNvPr id="21505" name="Picture 1" descr="C:\Documents and Settings\Admin\Рабочий стол\Катя\_33070-34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52936"/>
            <a:ext cx="1656184" cy="1656184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Рабочий стол\Катя\Без назван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052736"/>
            <a:ext cx="2590800" cy="1762125"/>
          </a:xfrm>
          <a:prstGeom prst="rect">
            <a:avLst/>
          </a:prstGeom>
          <a:noFill/>
        </p:spPr>
      </p:pic>
      <p:pic>
        <p:nvPicPr>
          <p:cNvPr id="15" name="Picture 1" descr="C:\Documents and Settings\Admin\Рабочий стол\Катя\_33070-34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547664" y="3284984"/>
            <a:ext cx="1935832" cy="1820409"/>
          </a:xfrm>
          <a:prstGeom prst="rect">
            <a:avLst/>
          </a:prstGeom>
          <a:noFill/>
        </p:spPr>
      </p:pic>
      <p:pic>
        <p:nvPicPr>
          <p:cNvPr id="21509" name="Picture 5" descr="C:\Documents and Settings\Admin\Рабочий стол\Катя\no-translate-detected_42886-13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380312" y="4581128"/>
            <a:ext cx="1532961" cy="190120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548680"/>
            <a:ext cx="4039200" cy="5577723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Две  ромашки-желтоглазки,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Два веселых василька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Подарили маме дети.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же цветов в букете?  </a:t>
            </a:r>
          </a:p>
          <a:p>
            <a:endParaRPr lang="ru-RU" dirty="0"/>
          </a:p>
        </p:txBody>
      </p:sp>
      <p:pic>
        <p:nvPicPr>
          <p:cNvPr id="7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373216"/>
            <a:ext cx="2159000" cy="1016000"/>
          </a:xfrm>
          <a:prstGeom prst="rect">
            <a:avLst/>
          </a:prstGeom>
          <a:noFill/>
        </p:spPr>
      </p:pic>
      <p:pic>
        <p:nvPicPr>
          <p:cNvPr id="8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373216"/>
            <a:ext cx="2159000" cy="1016000"/>
          </a:xfrm>
          <a:prstGeom prst="rect">
            <a:avLst/>
          </a:prstGeom>
          <a:noFill/>
        </p:spPr>
      </p:pic>
      <p:pic>
        <p:nvPicPr>
          <p:cNvPr id="9" name="Picture 15" descr="trava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301208"/>
            <a:ext cx="2159000" cy="1016000"/>
          </a:xfrm>
          <a:prstGeom prst="rect">
            <a:avLst/>
          </a:prstGeom>
          <a:noFill/>
        </p:spPr>
      </p:pic>
      <p:pic>
        <p:nvPicPr>
          <p:cNvPr id="6" name="Picture 9" descr="tani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04664"/>
            <a:ext cx="1531937" cy="1441450"/>
          </a:xfrm>
          <a:prstGeom prst="rect">
            <a:avLst/>
          </a:prstGeom>
          <a:noFill/>
        </p:spPr>
      </p:pic>
      <p:pic>
        <p:nvPicPr>
          <p:cNvPr id="20481" name="Picture 1" descr="C:\Documents and Settings\Admin\Рабочий стол\Катя\Цветочные мордашки-1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01008"/>
            <a:ext cx="1579563" cy="1951037"/>
          </a:xfrm>
          <a:prstGeom prst="rect">
            <a:avLst/>
          </a:prstGeom>
          <a:noFill/>
        </p:spPr>
      </p:pic>
      <p:pic>
        <p:nvPicPr>
          <p:cNvPr id="20482" name="Picture 2" descr="C:\Documents and Settings\Admin\Рабочий стол\Катя\Цветочные мордашки-1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2018">
            <a:off x="1619672" y="3356992"/>
            <a:ext cx="1579563" cy="1951037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Рабочий стол\Катя\Цветочные мордашки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501008"/>
            <a:ext cx="1487487" cy="1951037"/>
          </a:xfrm>
          <a:prstGeom prst="rect">
            <a:avLst/>
          </a:prstGeom>
          <a:noFill/>
        </p:spPr>
      </p:pic>
      <p:pic>
        <p:nvPicPr>
          <p:cNvPr id="20484" name="Picture 4" descr="C:\Documents and Settings\Admin\Рабочий стол\Катя\Цветочные мордашки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501008"/>
            <a:ext cx="1487487" cy="1951037"/>
          </a:xfrm>
          <a:prstGeom prst="rect">
            <a:avLst/>
          </a:prstGeom>
          <a:noFill/>
        </p:spPr>
      </p:pic>
      <p:pic>
        <p:nvPicPr>
          <p:cNvPr id="20485" name="Picture 5" descr="C:\Documents and Settings\Admin\Рабочий стол\Катя\Без названия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492896"/>
            <a:ext cx="855538" cy="855538"/>
          </a:xfrm>
          <a:prstGeom prst="rect">
            <a:avLst/>
          </a:prstGeom>
          <a:noFill/>
        </p:spPr>
      </p:pic>
      <p:pic>
        <p:nvPicPr>
          <p:cNvPr id="20486" name="Picture 6" descr="C:\Documents and Settings\Admin\Рабочий стол\Катя\Без названия (7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1556792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" descr="C:\Documents and Settings\Admin\Рабочий стол\Катя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://www.gazeta.lv/images/431_b.jpg"/>
          <p:cNvPicPr>
            <a:picLocks noChangeAspect="1" noChangeArrowheads="1"/>
          </p:cNvPicPr>
          <p:nvPr/>
        </p:nvPicPr>
        <p:blipFill>
          <a:blip r:embed="rId4" cstate="print"/>
          <a:srcRect b="7533"/>
          <a:stretch>
            <a:fillRect/>
          </a:stretch>
        </p:blipFill>
        <p:spPr bwMode="auto">
          <a:xfrm>
            <a:off x="755576" y="3429000"/>
            <a:ext cx="2638425" cy="321471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99592" y="4149080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B0F0"/>
                </a:solidFill>
                <a:latin typeface="+mj-lt"/>
              </a:rPr>
              <a:t>1</a:t>
            </a:r>
            <a:endParaRPr lang="ru-RU" sz="7200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4077072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1</a:t>
            </a: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924944"/>
            <a:ext cx="774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+mj-lt"/>
              </a:rPr>
              <a:t>2</a:t>
            </a:r>
            <a:endParaRPr lang="ru-RU" sz="7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1750" name="Picture 6" descr="http://www.gazeta.lv/images/431_b.jpg"/>
          <p:cNvPicPr>
            <a:picLocks noChangeAspect="1" noChangeArrowheads="1"/>
          </p:cNvPicPr>
          <p:nvPr/>
        </p:nvPicPr>
        <p:blipFill>
          <a:blip r:embed="rId4" cstate="print"/>
          <a:srcRect b="9588"/>
          <a:stretch>
            <a:fillRect/>
          </a:stretch>
        </p:blipFill>
        <p:spPr bwMode="auto">
          <a:xfrm>
            <a:off x="4283968" y="3501008"/>
            <a:ext cx="2638425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2708920"/>
            <a:ext cx="561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+mj-lt"/>
              </a:rPr>
              <a:t>3</a:t>
            </a:r>
            <a:endParaRPr lang="ru-RU" sz="7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5229200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C000"/>
                </a:solidFill>
                <a:latin typeface="+mj-lt"/>
              </a:rPr>
              <a:t>2</a:t>
            </a:r>
            <a:endParaRPr lang="ru-RU" sz="72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4077072"/>
            <a:ext cx="581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3333FF"/>
                </a:solidFill>
                <a:latin typeface="+mj-lt"/>
              </a:rPr>
              <a:t>1</a:t>
            </a:r>
            <a:endParaRPr lang="ru-RU" sz="7200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407707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FF99"/>
                </a:solidFill>
                <a:latin typeface="+mj-lt"/>
              </a:rPr>
              <a:t>2</a:t>
            </a:r>
            <a:endParaRPr lang="ru-RU" sz="7200" dirty="0">
              <a:solidFill>
                <a:srgbClr val="FFFF99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51571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1</a:t>
            </a:r>
            <a:endParaRPr lang="ru-RU" sz="72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3" grpId="0"/>
      <p:bldP spid="14" grpId="0"/>
      <p:bldP spid="1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997839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зарядку солнышко поднимает нас,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Поднимаем руки мы по команде раз,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над нами весело шелестит листва,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Опускаем руки мы по команде два.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Соберём в корзину ягоды, грибы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Дружно наклоняемся по команде три.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четыре и на пять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Будем дружно мы скакать.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Ну, а по команде шесть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Всем за парты тихо сесть!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i-cdr.ucoz.ru/kartinki_6/list_kle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196752"/>
            <a:ext cx="1466850" cy="1819276"/>
          </a:xfrm>
          <a:prstGeom prst="rect">
            <a:avLst/>
          </a:prstGeom>
          <a:noFill/>
        </p:spPr>
      </p:pic>
      <p:pic>
        <p:nvPicPr>
          <p:cNvPr id="8" name="Picture 4" descr="http://ai-cdr.ucoz.ru/kartinki_6/list_kle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18875">
            <a:off x="467544" y="2204864"/>
            <a:ext cx="1466850" cy="1819276"/>
          </a:xfrm>
          <a:prstGeom prst="rect">
            <a:avLst/>
          </a:prstGeom>
          <a:noFill/>
        </p:spPr>
      </p:pic>
      <p:pic>
        <p:nvPicPr>
          <p:cNvPr id="9" name="Picture 6" descr="http://forest.geoman.ru/forest/item/f00/s03/e0003020/pic/000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365104"/>
            <a:ext cx="2285984" cy="1868793"/>
          </a:xfrm>
          <a:prstGeom prst="rect">
            <a:avLst/>
          </a:prstGeom>
          <a:noFill/>
        </p:spPr>
      </p:pic>
      <p:pic>
        <p:nvPicPr>
          <p:cNvPr id="10" name="Ulybka-min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001024" y="1428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35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ub.foto.ru/gallery/images/photo/2009/10/13/1447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74244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15140" y="1928802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+mj-lt"/>
              </a:rPr>
              <a:t>2</a:t>
            </a:r>
            <a:endParaRPr lang="ru-RU" sz="72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33796" name="Picture 4" descr="http://www.metod-kopilka.ru/pics/090.jpg"/>
          <p:cNvPicPr>
            <a:picLocks noChangeAspect="1" noChangeArrowheads="1"/>
          </p:cNvPicPr>
          <p:nvPr/>
        </p:nvPicPr>
        <p:blipFill>
          <a:blip r:embed="rId3" cstate="print"/>
          <a:srcRect b="6898"/>
          <a:stretch>
            <a:fillRect/>
          </a:stretch>
        </p:blipFill>
        <p:spPr bwMode="auto">
          <a:xfrm>
            <a:off x="7215206" y="285728"/>
            <a:ext cx="1504090" cy="1785950"/>
          </a:xfrm>
          <a:prstGeom prst="rect">
            <a:avLst/>
          </a:prstGeom>
          <a:noFill/>
        </p:spPr>
      </p:pic>
      <p:pic>
        <p:nvPicPr>
          <p:cNvPr id="33798" name="Picture 6" descr="http://www.metod-kopilka.ru/pics/090.jpg"/>
          <p:cNvPicPr>
            <a:picLocks noChangeAspect="1" noChangeArrowheads="1"/>
          </p:cNvPicPr>
          <p:nvPr/>
        </p:nvPicPr>
        <p:blipFill>
          <a:blip r:embed="rId3" cstate="print"/>
          <a:srcRect b="8240"/>
          <a:stretch>
            <a:fillRect/>
          </a:stretch>
        </p:blipFill>
        <p:spPr bwMode="auto">
          <a:xfrm>
            <a:off x="5786446" y="285728"/>
            <a:ext cx="1571636" cy="1785950"/>
          </a:xfrm>
          <a:prstGeom prst="rect">
            <a:avLst/>
          </a:prstGeom>
          <a:noFill/>
        </p:spPr>
      </p:pic>
      <p:pic>
        <p:nvPicPr>
          <p:cNvPr id="33800" name="Picture 8" descr="http://900igr.net/datai/rastenija-i-griby/Griby-4.files/0004-002-Belyj-grib.jpg"/>
          <p:cNvPicPr>
            <a:picLocks noChangeAspect="1" noChangeArrowheads="1"/>
          </p:cNvPicPr>
          <p:nvPr/>
        </p:nvPicPr>
        <p:blipFill>
          <a:blip r:embed="rId4" cstate="print"/>
          <a:srcRect b="24242"/>
          <a:stretch>
            <a:fillRect/>
          </a:stretch>
        </p:blipFill>
        <p:spPr bwMode="auto">
          <a:xfrm>
            <a:off x="3357554" y="285728"/>
            <a:ext cx="1765770" cy="1785950"/>
          </a:xfrm>
          <a:prstGeom prst="rect">
            <a:avLst/>
          </a:prstGeom>
          <a:noFill/>
        </p:spPr>
      </p:pic>
      <p:pic>
        <p:nvPicPr>
          <p:cNvPr id="33802" name="Picture 10" descr="http://900igr.net/datai/rastenija-i-griby/Griby-4.files/0004-002-Belyj-grib.jpg"/>
          <p:cNvPicPr>
            <a:picLocks noChangeAspect="1" noChangeArrowheads="1"/>
          </p:cNvPicPr>
          <p:nvPr/>
        </p:nvPicPr>
        <p:blipFill>
          <a:blip r:embed="rId4" cstate="print"/>
          <a:srcRect b="21875"/>
          <a:stretch>
            <a:fillRect/>
          </a:stretch>
        </p:blipFill>
        <p:spPr bwMode="auto">
          <a:xfrm>
            <a:off x="1785918" y="285728"/>
            <a:ext cx="1712280" cy="1785950"/>
          </a:xfrm>
          <a:prstGeom prst="rect">
            <a:avLst/>
          </a:prstGeom>
          <a:noFill/>
        </p:spPr>
      </p:pic>
      <p:pic>
        <p:nvPicPr>
          <p:cNvPr id="33804" name="Picture 12" descr="http://900igr.net/datai/rastenija-i-griby/Griby-4.files/0004-002-Belyj-grib.jpg"/>
          <p:cNvPicPr>
            <a:picLocks noChangeAspect="1" noChangeArrowheads="1"/>
          </p:cNvPicPr>
          <p:nvPr/>
        </p:nvPicPr>
        <p:blipFill>
          <a:blip r:embed="rId4" cstate="print"/>
          <a:srcRect b="25804"/>
          <a:stretch>
            <a:fillRect/>
          </a:stretch>
        </p:blipFill>
        <p:spPr bwMode="auto">
          <a:xfrm>
            <a:off x="285720" y="285728"/>
            <a:ext cx="1730824" cy="17859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14546" y="2071678"/>
            <a:ext cx="652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+mj-lt"/>
              </a:rPr>
              <a:t>3</a:t>
            </a:r>
            <a:endParaRPr lang="ru-RU" sz="7200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/>
          <p:nvPr/>
        </p:nvGrpSpPr>
        <p:grpSpPr>
          <a:xfrm>
            <a:off x="5076056" y="2420888"/>
            <a:ext cx="2928958" cy="2500330"/>
            <a:chOff x="5214942" y="2500306"/>
            <a:chExt cx="2928958" cy="2500330"/>
          </a:xfrm>
        </p:grpSpPr>
        <p:sp>
          <p:nvSpPr>
            <p:cNvPr id="15" name="Выноска-облако 14"/>
            <p:cNvSpPr/>
            <p:nvPr/>
          </p:nvSpPr>
          <p:spPr>
            <a:xfrm>
              <a:off x="5429256" y="4357694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24621" t="9967" r="10984" b="15282"/>
            <a:stretch>
              <a:fillRect/>
            </a:stretch>
          </p:blipFill>
          <p:spPr bwMode="auto">
            <a:xfrm flipH="1">
              <a:off x="5214942" y="2500306"/>
              <a:ext cx="2419368" cy="2143140"/>
            </a:xfrm>
            <a:prstGeom prst="rect">
              <a:avLst/>
            </a:prstGeom>
            <a:noFill/>
          </p:spPr>
        </p:pic>
        <p:pic>
          <p:nvPicPr>
            <p:cNvPr id="18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41667" t="77243" r="45075" b="15282"/>
            <a:stretch>
              <a:fillRect/>
            </a:stretch>
          </p:blipFill>
          <p:spPr bwMode="auto">
            <a:xfrm flipH="1">
              <a:off x="5929322" y="4429132"/>
              <a:ext cx="490542" cy="210232"/>
            </a:xfrm>
            <a:prstGeom prst="rect">
              <a:avLst/>
            </a:prstGeom>
            <a:noFill/>
          </p:spPr>
        </p:pic>
      </p:grpSp>
      <p:grpSp>
        <p:nvGrpSpPr>
          <p:cNvPr id="3" name="Группа 22"/>
          <p:cNvGrpSpPr/>
          <p:nvPr/>
        </p:nvGrpSpPr>
        <p:grpSpPr>
          <a:xfrm>
            <a:off x="899592" y="2564904"/>
            <a:ext cx="2714644" cy="2428892"/>
            <a:chOff x="857224" y="2500306"/>
            <a:chExt cx="2714644" cy="2428892"/>
          </a:xfrm>
        </p:grpSpPr>
        <p:sp>
          <p:nvSpPr>
            <p:cNvPr id="20" name="Выноска-облако 19"/>
            <p:cNvSpPr/>
            <p:nvPr/>
          </p:nvSpPr>
          <p:spPr>
            <a:xfrm>
              <a:off x="857224" y="4286256"/>
              <a:ext cx="2714644" cy="642942"/>
            </a:xfrm>
            <a:prstGeom prst="cloudCallout">
              <a:avLst>
                <a:gd name="adj1" fmla="val 3520"/>
                <a:gd name="adj2" fmla="val 20919"/>
              </a:avLst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24621" t="9967" r="10984" b="15282"/>
            <a:stretch>
              <a:fillRect/>
            </a:stretch>
          </p:blipFill>
          <p:spPr bwMode="auto">
            <a:xfrm>
              <a:off x="1000100" y="2500306"/>
              <a:ext cx="2428892" cy="2143140"/>
            </a:xfrm>
            <a:prstGeom prst="rect">
              <a:avLst/>
            </a:prstGeom>
            <a:noFill/>
          </p:spPr>
        </p:pic>
        <p:pic>
          <p:nvPicPr>
            <p:cNvPr id="22" name="Picture 2" descr="F:\Мои рисунки\утка2.gif"/>
            <p:cNvPicPr>
              <a:picLocks noChangeAspect="1" noChangeArrowheads="1"/>
            </p:cNvPicPr>
            <p:nvPr/>
          </p:nvPicPr>
          <p:blipFill>
            <a:blip r:embed="rId2" cstate="print"/>
            <a:srcRect l="41667" t="77243" r="45075" b="15282"/>
            <a:stretch>
              <a:fillRect/>
            </a:stretch>
          </p:blipFill>
          <p:spPr bwMode="auto">
            <a:xfrm>
              <a:off x="2214546" y="4429132"/>
              <a:ext cx="500066" cy="214314"/>
            </a:xfrm>
            <a:prstGeom prst="rect">
              <a:avLst/>
            </a:prstGeom>
            <a:noFill/>
          </p:spPr>
        </p:pic>
      </p:grp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1757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Для того чтобы не писать слова «больше», «меньше», «равно» математики договорились обозначать их специальными знаками.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</p:txBody>
      </p:sp>
      <p:sp>
        <p:nvSpPr>
          <p:cNvPr id="4" name="Содержимое 9"/>
          <p:cNvSpPr txBox="1">
            <a:spLocks/>
          </p:cNvSpPr>
          <p:nvPr/>
        </p:nvSpPr>
        <p:spPr>
          <a:xfrm>
            <a:off x="642910" y="5500702"/>
            <a:ext cx="8229600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rot="1033799">
            <a:off x="2581379" y="2294335"/>
            <a:ext cx="7858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ru-RU" sz="1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053539">
            <a:off x="5053108" y="2197942"/>
            <a:ext cx="822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ru-RU" sz="1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4" descr="F:\Мои рисунки\Новая папка\con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59706" cy="95579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theme/theme1.xml><?xml version="1.0" encoding="utf-8"?>
<a:theme xmlns:a="http://schemas.openxmlformats.org/drawingml/2006/main" name="Шаблон математи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математика</Template>
  <TotalTime>1949</TotalTime>
  <Words>400</Words>
  <Application>Microsoft Office PowerPoint</Application>
  <PresentationFormat>Экран (4:3)</PresentationFormat>
  <Paragraphs>69</Paragraphs>
  <Slides>16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математика</vt:lpstr>
      <vt:lpstr>Слайд 1</vt:lpstr>
      <vt:lpstr>Разминка</vt:lpstr>
      <vt:lpstr>г) Задачи в стихах.  (Ответ показать на веере цифр) </vt:lpstr>
      <vt:lpstr>Слайд 4</vt:lpstr>
      <vt:lpstr>Слайд 5</vt:lpstr>
      <vt:lpstr>Слайд 6</vt:lpstr>
      <vt:lpstr>Слайд 7</vt:lpstr>
      <vt:lpstr>Слайд 8</vt:lpstr>
      <vt:lpstr>Слайд 9</vt:lpstr>
      <vt:lpstr>Так слово «больше» мы будем обозначать знаком</vt:lpstr>
      <vt:lpstr>А слово «меньше» мы будем обозначать знаком</vt:lpstr>
      <vt:lpstr>Слайд 12</vt:lpstr>
      <vt:lpstr>Слайд 13</vt:lpstr>
      <vt:lpstr> Итог урока. </vt:lpstr>
      <vt:lpstr>Рефлексия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Босс</dc:creator>
  <cp:lastModifiedBy>Пользователь Windows</cp:lastModifiedBy>
  <cp:revision>173</cp:revision>
  <dcterms:created xsi:type="dcterms:W3CDTF">2010-04-22T05:50:18Z</dcterms:created>
  <dcterms:modified xsi:type="dcterms:W3CDTF">2019-10-23T09:04:10Z</dcterms:modified>
</cp:coreProperties>
</file>