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96" r:id="rId3"/>
    <p:sldId id="312" r:id="rId4"/>
    <p:sldId id="299" r:id="rId5"/>
    <p:sldId id="318" r:id="rId6"/>
    <p:sldId id="319" r:id="rId7"/>
    <p:sldId id="314" r:id="rId8"/>
    <p:sldId id="297" r:id="rId9"/>
    <p:sldId id="305" r:id="rId10"/>
    <p:sldId id="315" r:id="rId11"/>
    <p:sldId id="310" r:id="rId12"/>
    <p:sldId id="308" r:id="rId13"/>
    <p:sldId id="316" r:id="rId14"/>
    <p:sldId id="323" r:id="rId15"/>
    <p:sldId id="322" r:id="rId16"/>
    <p:sldId id="309" r:id="rId17"/>
    <p:sldId id="306" r:id="rId18"/>
    <p:sldId id="317" r:id="rId19"/>
    <p:sldId id="307" r:id="rId20"/>
    <p:sldId id="295" r:id="rId21"/>
    <p:sldId id="321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006600"/>
    <a:srgbClr val="009900"/>
    <a:srgbClr val="FF9900"/>
    <a:srgbClr val="660066"/>
    <a:srgbClr val="003300"/>
    <a:srgbClr val="EAEAEA"/>
    <a:srgbClr val="B2B2B2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1" autoAdjust="0"/>
    <p:restoredTop sz="99454" autoAdjust="0"/>
  </p:normalViewPr>
  <p:slideViewPr>
    <p:cSldViewPr>
      <p:cViewPr varScale="1">
        <p:scale>
          <a:sx n="69" d="100"/>
          <a:sy n="69" d="100"/>
        </p:scale>
        <p:origin x="1184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0" name="Oval 38"/>
          <p:cNvSpPr>
            <a:spLocks noChangeArrowheads="1"/>
          </p:cNvSpPr>
          <p:nvPr/>
        </p:nvSpPr>
        <p:spPr bwMode="gray">
          <a:xfrm>
            <a:off x="232592" y="368300"/>
            <a:ext cx="5905500" cy="5761038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1" name="Rectangle 39"/>
          <p:cNvSpPr>
            <a:spLocks noChangeArrowheads="1"/>
          </p:cNvSpPr>
          <p:nvPr/>
        </p:nvSpPr>
        <p:spPr bwMode="ltGray">
          <a:xfrm>
            <a:off x="0" y="4437063"/>
            <a:ext cx="9144000" cy="17287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2" name="Oval 40" descr="a"/>
          <p:cNvSpPr>
            <a:spLocks noChangeArrowheads="1"/>
          </p:cNvSpPr>
          <p:nvPr/>
        </p:nvSpPr>
        <p:spPr bwMode="gray">
          <a:xfrm>
            <a:off x="755576" y="1628776"/>
            <a:ext cx="3095699" cy="316837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4" name="Oval 42" descr="d"/>
          <p:cNvSpPr>
            <a:spLocks noChangeArrowheads="1"/>
          </p:cNvSpPr>
          <p:nvPr/>
        </p:nvSpPr>
        <p:spPr bwMode="gray">
          <a:xfrm>
            <a:off x="1258888" y="260350"/>
            <a:ext cx="935037" cy="93662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5" name="Oval 43"/>
          <p:cNvSpPr>
            <a:spLocks noChangeArrowheads="1"/>
          </p:cNvSpPr>
          <p:nvPr/>
        </p:nvSpPr>
        <p:spPr bwMode="gray">
          <a:xfrm>
            <a:off x="4211638" y="2636838"/>
            <a:ext cx="1223962" cy="1223962"/>
          </a:xfrm>
          <a:prstGeom prst="ellipse">
            <a:avLst/>
          </a:prstGeom>
          <a:solidFill>
            <a:srgbClr val="1BABE5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6" name="Oval 44" descr="c"/>
          <p:cNvSpPr>
            <a:spLocks noChangeArrowheads="1"/>
          </p:cNvSpPr>
          <p:nvPr/>
        </p:nvSpPr>
        <p:spPr bwMode="gray">
          <a:xfrm>
            <a:off x="7740352" y="4776621"/>
            <a:ext cx="1296789" cy="1296714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219200"/>
            <a:ext cx="4495800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ru-RU" altLang="ru-RU" noProof="0" dirty="0" smtClean="0"/>
              <a:t>Образец заголовка</a:t>
            </a:r>
            <a:endParaRPr lang="en-US" altLang="ru-RU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486400"/>
            <a:ext cx="7620000" cy="3048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15" name="Oval 44" descr="c"/>
          <p:cNvSpPr>
            <a:spLocks noChangeArrowheads="1"/>
          </p:cNvSpPr>
          <p:nvPr userDrawn="1"/>
        </p:nvSpPr>
        <p:spPr bwMode="gray">
          <a:xfrm>
            <a:off x="251520" y="1089083"/>
            <a:ext cx="1368152" cy="1331805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8267700" cy="464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AC21FED-216C-459C-A339-849B1D34ACEB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4921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57975" y="609600"/>
            <a:ext cx="2066925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48375" cy="5715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AF7902E-7FEB-4FD8-B17D-43F165A25070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155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609600"/>
            <a:ext cx="6019800" cy="487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76400"/>
            <a:ext cx="8267700" cy="46482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60A3DF6-58D4-4AE7-9658-D29839A51951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6604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76400"/>
            <a:ext cx="8267700" cy="4648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DAFD0EB-B1F6-40C8-9DF4-016CF4F93B56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0678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2EE2FA8-8350-4E78-BCE1-66380E7E25AB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1019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0" cy="4648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5C1F1F5-7025-4959-85E2-F727092C7AA1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2024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D2FD90F-A87B-4CD0-A7BB-87D14228C605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7824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0D2F187-3D8D-4458-BF51-7A58B7CDD8E7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992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B2D030D-CAA8-4A61-888F-084E41E8780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6523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D00F236-0B6D-4441-BFD0-E60E9FF9FA52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7453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EDB6DE9-EF90-44C9-B574-191BED388F66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8236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Rectangle 106"/>
          <p:cNvSpPr>
            <a:spLocks noChangeArrowheads="1"/>
          </p:cNvSpPr>
          <p:nvPr/>
        </p:nvSpPr>
        <p:spPr bwMode="gray">
          <a:xfrm>
            <a:off x="0" y="549275"/>
            <a:ext cx="9144000" cy="647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31" name="Oval 107" descr="b"/>
          <p:cNvSpPr>
            <a:spLocks noChangeArrowheads="1"/>
          </p:cNvSpPr>
          <p:nvPr/>
        </p:nvSpPr>
        <p:spPr bwMode="gray">
          <a:xfrm>
            <a:off x="1116014" y="58739"/>
            <a:ext cx="647674" cy="705966"/>
          </a:xfrm>
          <a:prstGeom prst="ellipse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132" name="Oval 108" descr="c"/>
          <p:cNvSpPr>
            <a:spLocks noChangeArrowheads="1"/>
          </p:cNvSpPr>
          <p:nvPr/>
        </p:nvSpPr>
        <p:spPr bwMode="gray">
          <a:xfrm>
            <a:off x="8316416" y="32169"/>
            <a:ext cx="719188" cy="766712"/>
          </a:xfrm>
          <a:prstGeom prst="ellipse">
            <a:avLst/>
          </a:prstGeom>
          <a:blipFill dpi="0" rotWithShape="1">
            <a:blip r:embed="rId15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133" name="Oval 109" descr="a"/>
          <p:cNvSpPr>
            <a:spLocks noChangeArrowheads="1"/>
          </p:cNvSpPr>
          <p:nvPr/>
        </p:nvSpPr>
        <p:spPr bwMode="gray">
          <a:xfrm>
            <a:off x="179389" y="259180"/>
            <a:ext cx="1080244" cy="1079401"/>
          </a:xfrm>
          <a:prstGeom prst="ellipse">
            <a:avLst/>
          </a:prstGeom>
          <a:blipFill dpi="0" rotWithShape="1">
            <a:blip r:embed="rId16" cstate="print"/>
            <a:srcRect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  <a:effectLst>
            <a:outerShdw dist="89803" dir="2700000" algn="ctr" rotWithShape="0">
              <a:srgbClr val="000000">
                <a:alpha val="19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057400" y="609600"/>
            <a:ext cx="60198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pic>
        <p:nvPicPr>
          <p:cNvPr id="1135" name="Picture 111" descr="Картинки по запросу бумага в клетку клипарт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1196975"/>
            <a:ext cx="7127901" cy="548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microsoft.com/office/2007/relationships/hdphoto" Target="../media/hdphoto1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89jq4fx518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8.wdp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5" Type="http://schemas.microsoft.com/office/2007/relationships/hdphoto" Target="../media/hdphoto9.wdp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microsoft.com/office/2007/relationships/hdphoto" Target="../media/hdphoto6.wdp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211960" y="620688"/>
            <a:ext cx="4752528" cy="1752600"/>
          </a:xfrm>
        </p:spPr>
        <p:txBody>
          <a:bodyPr/>
          <a:lstStyle/>
          <a:p>
            <a:pPr algn="l"/>
            <a:r>
              <a:rPr lang="ru-RU" altLang="ru-RU" sz="3600" dirty="0" smtClean="0">
                <a:solidFill>
                  <a:schemeClr val="tx1"/>
                </a:solidFill>
              </a:rPr>
              <a:t>Тема урока: </a:t>
            </a:r>
            <a:endParaRPr lang="en-US" altLang="ru-RU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2688321" y="5252685"/>
            <a:ext cx="4212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Урок математики в 6 «в» классе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574180" y="1700808"/>
            <a:ext cx="6120680" cy="2304256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Два числа,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отличающиеся друг от друга только знаками, называются 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противоположными числами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>
            <a:off x="2987824" y="5733256"/>
            <a:ext cx="5472608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5724128" y="5445224"/>
            <a:ext cx="0" cy="50405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445224"/>
            <a:ext cx="55563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096" y="5436518"/>
            <a:ext cx="55563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532823" y="5858711"/>
            <a:ext cx="4203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-3            0            3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8" t="33393" r="21990" b="14974"/>
          <a:stretch/>
        </p:blipFill>
        <p:spPr>
          <a:xfrm>
            <a:off x="5286380" y="4429132"/>
            <a:ext cx="889052" cy="1050645"/>
          </a:xfrm>
          <a:prstGeom prst="rect">
            <a:avLst/>
          </a:prstGeom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4429132"/>
            <a:ext cx="884237" cy="104933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9" y="1552435"/>
            <a:ext cx="2871787" cy="441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306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11656E-6 L 0.18854 -0.0016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6161E-6 L -0.19757 -0.0018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этап: Обозначение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259632" y="1174304"/>
            <a:ext cx="7704856" cy="72008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Times New Roman" pitchFamily="18" charset="0"/>
              </a:rPr>
              <a:t>Найди число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Times New Roman" pitchFamily="18" charset="0"/>
              </a:rPr>
              <a:t> противоположное данному.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2411760" y="1988840"/>
            <a:ext cx="1152128" cy="864096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2411760" y="2924944"/>
            <a:ext cx="1170451" cy="864096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-а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437723" y="3870176"/>
            <a:ext cx="1170451" cy="864096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1" name="Овал 10"/>
          <p:cNvSpPr/>
          <p:nvPr/>
        </p:nvSpPr>
        <p:spPr bwMode="auto">
          <a:xfrm>
            <a:off x="2456046" y="4869160"/>
            <a:ext cx="1152128" cy="864096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12" name="Овал 11"/>
          <p:cNvSpPr/>
          <p:nvPr/>
        </p:nvSpPr>
        <p:spPr bwMode="auto">
          <a:xfrm>
            <a:off x="2448135" y="5805264"/>
            <a:ext cx="1167950" cy="843372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-1</a:t>
            </a:r>
          </a:p>
        </p:txBody>
      </p:sp>
      <p:sp>
        <p:nvSpPr>
          <p:cNvPr id="13" name="Овал 12"/>
          <p:cNvSpPr/>
          <p:nvPr/>
        </p:nvSpPr>
        <p:spPr bwMode="auto">
          <a:xfrm>
            <a:off x="6123214" y="1999793"/>
            <a:ext cx="2049185" cy="864096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14" name="Овал 13"/>
          <p:cNvSpPr/>
          <p:nvPr/>
        </p:nvSpPr>
        <p:spPr bwMode="auto">
          <a:xfrm>
            <a:off x="6148502" y="2952530"/>
            <a:ext cx="2095906" cy="864096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 bwMode="auto">
          <a:xfrm>
            <a:off x="6164560" y="3925483"/>
            <a:ext cx="2079848" cy="864096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-(-а)=а</a:t>
            </a:r>
          </a:p>
        </p:txBody>
      </p:sp>
      <p:sp>
        <p:nvSpPr>
          <p:cNvPr id="16" name="Овал 15"/>
          <p:cNvSpPr/>
          <p:nvPr/>
        </p:nvSpPr>
        <p:spPr bwMode="auto">
          <a:xfrm>
            <a:off x="6164559" y="4869160"/>
            <a:ext cx="2007839" cy="864096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-а</a:t>
            </a:r>
          </a:p>
        </p:txBody>
      </p:sp>
      <p:sp>
        <p:nvSpPr>
          <p:cNvPr id="17" name="Овал 16"/>
          <p:cNvSpPr/>
          <p:nvPr/>
        </p:nvSpPr>
        <p:spPr bwMode="auto">
          <a:xfrm>
            <a:off x="6164560" y="5805264"/>
            <a:ext cx="2007838" cy="864096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-7</a:t>
            </a:r>
          </a:p>
        </p:txBody>
      </p:sp>
      <p:cxnSp>
        <p:nvCxnSpPr>
          <p:cNvPr id="20" name="Прямая со стрелкой 19"/>
          <p:cNvCxnSpPr/>
          <p:nvPr/>
        </p:nvCxnSpPr>
        <p:spPr bwMode="auto">
          <a:xfrm>
            <a:off x="3616085" y="2564904"/>
            <a:ext cx="2507129" cy="252028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66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Прямая со стрелкой 21"/>
          <p:cNvCxnSpPr/>
          <p:nvPr/>
        </p:nvCxnSpPr>
        <p:spPr bwMode="auto">
          <a:xfrm flipV="1">
            <a:off x="3616085" y="2636912"/>
            <a:ext cx="2507129" cy="244827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Прямая со стрелкой 23"/>
          <p:cNvCxnSpPr/>
          <p:nvPr/>
        </p:nvCxnSpPr>
        <p:spPr bwMode="auto">
          <a:xfrm>
            <a:off x="3616085" y="3384578"/>
            <a:ext cx="2507129" cy="91764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Прямая со стрелкой 25"/>
          <p:cNvCxnSpPr/>
          <p:nvPr/>
        </p:nvCxnSpPr>
        <p:spPr bwMode="auto">
          <a:xfrm flipV="1">
            <a:off x="3616085" y="3573016"/>
            <a:ext cx="2507129" cy="252028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Прямая со стрелкой 27"/>
          <p:cNvCxnSpPr/>
          <p:nvPr/>
        </p:nvCxnSpPr>
        <p:spPr bwMode="auto">
          <a:xfrm>
            <a:off x="3616085" y="4357531"/>
            <a:ext cx="2507129" cy="173576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00" y="3175564"/>
            <a:ext cx="1328663" cy="2044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65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этап: Говори </a:t>
            </a:r>
            <a:r>
              <a:rPr lang="ru-RU" dirty="0"/>
              <a:t>правильно!</a:t>
            </a: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989602" y="1412777"/>
            <a:ext cx="2934326" cy="2088231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6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карточка</a:t>
            </a:r>
          </a:p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-с</a:t>
            </a:r>
          </a:p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-(-в)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5436096" y="1385303"/>
            <a:ext cx="3024336" cy="2115705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u="sng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 карточка</a:t>
            </a:r>
            <a:endParaRPr lang="ru-RU" sz="3600" u="sng" dirty="0">
              <a:solidFill>
                <a:schemeClr val="accent1">
                  <a:lumMod val="50000"/>
                </a:schemeClr>
              </a:solidFill>
              <a:latin typeface="Calibri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-5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Calibri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-(-4)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Calibri"/>
              <a:ea typeface="Times New Roman"/>
              <a:cs typeface="Times New Roman"/>
            </a:endParaRPr>
          </a:p>
          <a:p>
            <a:pPr algn="ctr"/>
            <a:endParaRPr lang="ru-RU" sz="3600" u="sng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989602" y="4484696"/>
            <a:ext cx="3006334" cy="219542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660066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600" u="sng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3 карточка</a:t>
            </a:r>
          </a:p>
          <a:p>
            <a:pPr algn="ctr"/>
            <a:r>
              <a:rPr lang="ru-RU" sz="36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-е</a:t>
            </a:r>
          </a:p>
          <a:p>
            <a:pPr algn="ctr"/>
            <a:r>
              <a:rPr lang="ru-RU" sz="36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-(-</a:t>
            </a:r>
            <a:r>
              <a:rPr lang="en-US" sz="36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d)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5580112" y="4484695"/>
            <a:ext cx="3024336" cy="219542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6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карточка</a:t>
            </a:r>
          </a:p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-7</a:t>
            </a:r>
          </a:p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-(-10)</a:t>
            </a: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899592" y="3717032"/>
            <a:ext cx="7776864" cy="57606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Поможет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учебник на странице 186-187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4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этап: Закрепление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43808" y="177281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3563888" y="1556792"/>
            <a:ext cx="4536504" cy="4824536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Устно: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871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873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Письменно: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876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878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439572"/>
            <a:ext cx="1937884" cy="257152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3920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12" y="1222780"/>
            <a:ext cx="8097951" cy="530256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 bwMode="auto">
          <a:xfrm rot="20419839">
            <a:off x="-323567" y="1659770"/>
            <a:ext cx="8641277" cy="648072"/>
          </a:xfrm>
          <a:prstGeom prst="round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ЗАКРЫТО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НА ФИЗМИНУТКУ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577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115616" y="1973354"/>
            <a:ext cx="2952328" cy="864096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Правильно!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4788024" y="1973354"/>
            <a:ext cx="3672408" cy="864096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 правильно!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96953"/>
            <a:ext cx="2957117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193380"/>
            <a:ext cx="200202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0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 этап: Проверка </a:t>
            </a:r>
            <a:r>
              <a:rPr lang="ru-RU" dirty="0"/>
              <a:t>знаний</a:t>
            </a: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331640" y="1412776"/>
            <a:ext cx="3168352" cy="526630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2786063" cy="519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786" y="1916832"/>
            <a:ext cx="890587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 bwMode="auto">
          <a:xfrm>
            <a:off x="5148064" y="2348880"/>
            <a:ext cx="3456384" cy="2808312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ошибок –«5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                                     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1-2 ошибки – «4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                                        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3-4 ошибки –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«3»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70263"/>
            <a:ext cx="1328737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74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0" t="17493" r="14361" b="32271"/>
          <a:stretch/>
        </p:blipFill>
        <p:spPr>
          <a:xfrm>
            <a:off x="1413909" y="2094914"/>
            <a:ext cx="6120680" cy="42484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19872" y="3645739"/>
            <a:ext cx="1789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                6в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779912" y="4002428"/>
            <a:ext cx="2329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МБОУ «ГЮЛ № 86»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167272" y="4926346"/>
            <a:ext cx="593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286" b="60144"/>
          <a:stretch/>
        </p:blipFill>
        <p:spPr>
          <a:xfrm>
            <a:off x="209562" y="1412776"/>
            <a:ext cx="8608889" cy="5367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454737" y="1535155"/>
            <a:ext cx="17071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январь</a:t>
            </a:r>
            <a:endParaRPr lang="ru-RU" sz="40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9543" y="418279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60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567" y="3322573"/>
            <a:ext cx="3642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36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Математика:</a:t>
            </a:r>
            <a:endParaRPr lang="ru-RU" sz="36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84994" y="3358380"/>
            <a:ext cx="363028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ctr">
              <a:buNone/>
            </a:pPr>
            <a:r>
              <a:rPr lang="ru-RU" sz="4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 31</a:t>
            </a:r>
            <a:endParaRPr lang="ru-RU" sz="48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4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872, 879, </a:t>
            </a:r>
            <a:endParaRPr lang="ru-RU" sz="48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891(а)</a:t>
            </a:r>
            <a:endParaRPr lang="ru-RU" sz="48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 descr="Картинки по запросу клипарт проверка знани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095" y="2163843"/>
            <a:ext cx="2870498" cy="441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85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 этап: Поведем итог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467544" y="1412776"/>
            <a:ext cx="8136904" cy="4896544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Дело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которое мы сегодня расследовали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называется </a:t>
            </a:r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числа, которые отличаются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sz="30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-       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3. Противоположные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числа расположены на </a:t>
            </a:r>
            <a:r>
              <a:rPr lang="ru-RU" sz="30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расстоянии от нуля, но по разные </a:t>
            </a:r>
            <a:r>
              <a:rPr lang="ru-RU" sz="300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него.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4.Узнали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что число ноль 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противоположно</a:t>
            </a:r>
          </a:p>
          <a:p>
            <a:pPr algn="just"/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.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Дело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закрыто.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59832" y="2060848"/>
            <a:ext cx="45866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Противоположные числа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2996952"/>
            <a:ext cx="16423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знаками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25792" y="3349014"/>
            <a:ext cx="22457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одинаковом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3903012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стороны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4725144"/>
            <a:ext cx="22508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амому себе</a:t>
            </a:r>
            <a:endParaRPr lang="ru-RU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85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Дело закрыто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582711" y="1854739"/>
            <a:ext cx="2448272" cy="3960440"/>
          </a:xfrm>
          <a:prstGeom prst="roundRect">
            <a:avLst/>
          </a:prstGeom>
          <a:solidFill>
            <a:srgbClr val="92D050"/>
          </a:solidFill>
          <a:ln w="9525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Дело №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/>
            <a:endParaRPr lang="ru-RU" sz="2800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«Я понял тему, мне понравился урок»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3542049" y="1854739"/>
            <a:ext cx="2376264" cy="396044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Дело№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ctr"/>
            <a:endParaRPr lang="ru-RU" sz="2800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«Остались вопросы»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6300192" y="1854739"/>
            <a:ext cx="2376264" cy="3888432"/>
          </a:xfrm>
          <a:prstGeom prst="roundRect">
            <a:avLst/>
          </a:prstGeom>
          <a:solidFill>
            <a:srgbClr val="FF7C80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Дело №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endParaRPr lang="ru-RU" sz="2800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«Урок был бесполезен»</a:t>
            </a:r>
          </a:p>
        </p:txBody>
      </p:sp>
    </p:spTree>
    <p:extLst>
      <p:ext uri="{BB962C8B-B14F-4D97-AF65-F5344CB8AC3E}">
        <p14:creationId xmlns:p14="http://schemas.microsoft.com/office/powerpoint/2010/main" val="328025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7056784" cy="731168"/>
          </a:xfrm>
        </p:spPr>
        <p:txBody>
          <a:bodyPr/>
          <a:lstStyle/>
          <a:p>
            <a:r>
              <a:rPr lang="ru-RU" sz="2800" dirty="0" smtClean="0"/>
              <a:t>Что такое хорошо и что такое плохо?</a:t>
            </a:r>
            <a:endParaRPr lang="ru-RU" sz="2800" dirty="0"/>
          </a:p>
        </p:txBody>
      </p:sp>
      <p:pic>
        <p:nvPicPr>
          <p:cNvPr id="109570" name="Picture 2" descr="Картинки по запросу крошка сын к отцу пришел и спросила крох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18" b="98730" l="0" r="992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1484784"/>
            <a:ext cx="3894083" cy="4955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2" name="Picture 4" descr="Картинки по запросу в маяков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866" y="2420888"/>
            <a:ext cx="2295075" cy="2880320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50361" y="1610729"/>
            <a:ext cx="2316147" cy="44267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dirty="0" smtClean="0"/>
              <a:t>В.В. Маяковский</a:t>
            </a:r>
            <a:endParaRPr lang="ru-RU" sz="2000" dirty="0"/>
          </a:p>
        </p:txBody>
      </p:sp>
      <p:pic>
        <p:nvPicPr>
          <p:cNvPr id="2050" name="Picture 2" descr="D:\КЛИПАРТЫ\e-books (1)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06" y="2780928"/>
            <a:ext cx="244497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52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WordArt 3"/>
          <p:cNvSpPr>
            <a:spLocks noChangeArrowheads="1" noChangeShapeType="1" noTextEdit="1"/>
          </p:cNvSpPr>
          <p:nvPr/>
        </p:nvSpPr>
        <p:spPr bwMode="gray">
          <a:xfrm>
            <a:off x="4283968" y="1332012"/>
            <a:ext cx="4462264" cy="73759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7200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Спасибо за урок</a:t>
            </a:r>
            <a:r>
              <a:rPr lang="en-US" sz="7200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!</a:t>
            </a:r>
            <a:endParaRPr lang="ru-RU" sz="7200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5400000" scaled="1"/>
              </a:gradFill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  <a:latin typeface="Verdana"/>
              <a:ea typeface="Verdana"/>
              <a:cs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2.0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207" y="1946566"/>
            <a:ext cx="681018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2771800" y="1268760"/>
            <a:ext cx="4248472" cy="504056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400" dirty="0">
                <a:hlinkClick r:id="rId3"/>
              </a:rPr>
              <a:t>Интерактивное задание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8328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они по значению?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661" r="95344">
                        <a14:foregroundMark x1="18847" y1="87587" x2="18847" y2="87587"/>
                        <a14:foregroundMark x1="88692" y1="73252" x2="88692" y2="73252"/>
                        <a14:foregroundMark x1="11530" y1="80070" x2="11530" y2="80070"/>
                        <a14:foregroundMark x1="7095" y1="87587" x2="7095" y2="87587"/>
                        <a14:foregroundMark x1="8647" y1="92832" x2="14412" y2="93881"/>
                        <a14:foregroundMark x1="19512" y1="86364" x2="21729" y2="88112"/>
                        <a14:foregroundMark x1="90244" y1="72028" x2="90244" y2="72028"/>
                        <a14:foregroundMark x1="90244" y1="73252" x2="93126" y2="77273"/>
                        <a14:foregroundMark x1="80044" y1="76049" x2="80044" y2="76049"/>
                        <a14:foregroundMark x1="79157" y1="97902" x2="79157" y2="97902"/>
                        <a14:foregroundMark x1="84257" y1="95105" x2="84257" y2="95105"/>
                        <a14:foregroundMark x1="68293" y1="97902" x2="93126" y2="96154"/>
                        <a14:foregroundMark x1="90909" y1="92133" x2="95344" y2="69231"/>
                        <a14:foregroundMark x1="12860" y1="81294" x2="7095" y2="94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121" y="1689316"/>
            <a:ext cx="1468232" cy="18621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96" b="98261" l="13148" r="90000">
                        <a14:foregroundMark x1="75370" y1="91957" x2="75370" y2="91957"/>
                        <a14:foregroundMark x1="75370" y1="74348" x2="75370" y2="743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3034768"/>
            <a:ext cx="2542397" cy="21657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43" b="100000" l="2000" r="990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910" y="4375988"/>
            <a:ext cx="2622885" cy="20860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90" b="98638" l="0" r="98773">
                        <a14:foregroundMark x1="25153" y1="91553" x2="25153" y2="91553"/>
                        <a14:foregroundMark x1="13190" y1="84196" x2="13190" y2="84196"/>
                        <a14:foregroundMark x1="58589" y1="86104" x2="58589" y2="86104"/>
                        <a14:foregroundMark x1="89571" y1="47684" x2="89571" y2="47684"/>
                        <a14:foregroundMark x1="91718" y1="52861" x2="91718" y2="52861"/>
                        <a14:foregroundMark x1="93865" y1="68120" x2="93865" y2="68120"/>
                        <a14:foregroundMark x1="41411" y1="79019" x2="41411" y2="79019"/>
                        <a14:foregroundMark x1="51534" y1="77929" x2="51534" y2="77929"/>
                        <a14:foregroundMark x1="38344" y1="77929" x2="38344" y2="77929"/>
                        <a14:foregroundMark x1="88650" y1="71662" x2="88650" y2="71662"/>
                        <a14:foregroundMark x1="15951" y1="89646" x2="15951" y2="89646"/>
                        <a14:foregroundMark x1="35276" y1="91553" x2="35276" y2="91553"/>
                        <a14:foregroundMark x1="7975" y1="87738" x2="7975" y2="87738"/>
                        <a14:foregroundMark x1="81595" y1="87738" x2="81595" y2="87738"/>
                        <a14:foregroundMark x1="68405" y1="91553" x2="68405" y2="91553"/>
                        <a14:foregroundMark x1="76687" y1="93188" x2="76687" y2="93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547347"/>
            <a:ext cx="1852428" cy="20860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18750" y1="84507" x2="18750" y2="84507"/>
                        <a14:foregroundMark x1="30859" y1="92199" x2="30859" y2="92199"/>
                        <a14:foregroundMark x1="34570" y1="92199" x2="34570" y2="92199"/>
                        <a14:foregroundMark x1="16895" y1="91008" x2="16895" y2="91008"/>
                        <a14:foregroundMark x1="5957" y1="71506" x2="5957" y2="71506"/>
                        <a14:foregroundMark x1="4102" y1="79198" x2="4102" y2="79198"/>
                        <a14:foregroundMark x1="87695" y1="64572" x2="87695" y2="64572"/>
                        <a14:foregroundMark x1="83594" y1="86566" x2="83594" y2="86566"/>
                        <a14:foregroundMark x1="77441" y1="90249" x2="77441" y2="90249"/>
                        <a14:foregroundMark x1="78125" y1="82015" x2="78125" y2="82015"/>
                        <a14:foregroundMark x1="82520" y1="88191" x2="82520" y2="88191"/>
                        <a14:foregroundMark x1="79980" y1="92633" x2="92773" y2="59697"/>
                        <a14:foregroundMark x1="37109" y1="95883" x2="3418" y2="726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981" y="3551464"/>
            <a:ext cx="1829498" cy="16490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582682"/>
            <a:ext cx="2014932" cy="18004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353" y="1225277"/>
            <a:ext cx="4255976" cy="436510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361900" y="1582682"/>
            <a:ext cx="2940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ХОРОШИЕ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66654" y="2824018"/>
            <a:ext cx="24352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ПЛОХИЕ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39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419872" y="1268760"/>
            <a:ext cx="5616624" cy="1752600"/>
          </a:xfrm>
        </p:spPr>
        <p:txBody>
          <a:bodyPr/>
          <a:lstStyle/>
          <a:p>
            <a:pPr algn="ctr"/>
            <a:r>
              <a:rPr lang="ru-RU" altLang="ru-RU" sz="4400" dirty="0" smtClean="0">
                <a:solidFill>
                  <a:schemeClr val="tx1"/>
                </a:solidFill>
              </a:rPr>
              <a:t>Тема урока:</a:t>
            </a:r>
            <a:br>
              <a:rPr lang="ru-RU" altLang="ru-RU" sz="4400" dirty="0" smtClean="0">
                <a:solidFill>
                  <a:schemeClr val="tx1"/>
                </a:solidFill>
              </a:rPr>
            </a:br>
            <a:r>
              <a:rPr lang="ru-RU" altLang="ru-RU" sz="4400" dirty="0" smtClean="0">
                <a:solidFill>
                  <a:schemeClr val="accent6">
                    <a:lumMod val="50000"/>
                  </a:schemeClr>
                </a:solidFill>
              </a:rPr>
              <a:t>Противоположные числа</a:t>
            </a:r>
            <a:endParaRPr lang="en-US" altLang="ru-RU" sz="7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61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907704" y="1484784"/>
            <a:ext cx="6984776" cy="1224136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Выбе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 из данных чисел положительные и отрицательные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377290" y="3243506"/>
            <a:ext cx="2592288" cy="36004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Положительные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5724128" y="3248364"/>
            <a:ext cx="2880320" cy="36004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Отрицательные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33446" y="218570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13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81518" y="2185700"/>
            <a:ext cx="505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-5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50063" y="2197695"/>
            <a:ext cx="705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-56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77057" y="217744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0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84540" y="219769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56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32080" y="2197695"/>
            <a:ext cx="785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101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704" y="2185700"/>
            <a:ext cx="805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-2,1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74298" y="2159077"/>
            <a:ext cx="1005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-0,01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17873" y="2202728"/>
            <a:ext cx="705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-12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18279" y="2177442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3,7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3314"/>
            <a:ext cx="1780724" cy="265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8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7872E-6 L 0.36336 0.2585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60" y="129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11748E-6 L 0.38959 0.2567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79" y="128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7872E-6 L 0.40938 0.258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129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11748E-6 L -0.26441 0.246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29" y="12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7012E-6 L 0.03403 0.3672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" y="183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11748E-6 L -0.35 0.246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00" y="12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3 -0.00625 L -0.03003 0.3651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2" y="185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58E-6 L -0.60156 0.3226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7" y="16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967309" y="1613584"/>
            <a:ext cx="6552728" cy="2160240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Из чисел -34,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18, -41, 3, -9, 0 выбери те, которые стоят левее -2 на координатной прямой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2123728" y="4005064"/>
            <a:ext cx="6408712" cy="2376264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 чисел 5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-27, -1, 3, 63, -17 выбери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те, которые стоят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правее 1 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координатной прямой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5403" y="3055835"/>
            <a:ext cx="926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-34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01227" y="3055835"/>
            <a:ext cx="9268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-41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20855" y="3039011"/>
            <a:ext cx="6415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-9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5469" y="5467102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6600"/>
                </a:solidFill>
              </a:rPr>
              <a:t>5</a:t>
            </a:r>
            <a:endParaRPr lang="ru-RU" sz="4000" dirty="0">
              <a:solidFill>
                <a:srgbClr val="00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53496" y="5475577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6600"/>
                </a:solidFill>
              </a:rPr>
              <a:t>3</a:t>
            </a:r>
            <a:endParaRPr lang="ru-RU" sz="4000" dirty="0">
              <a:solidFill>
                <a:srgbClr val="0066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63948" y="5450977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6600"/>
                </a:solidFill>
              </a:rPr>
              <a:t>63</a:t>
            </a:r>
            <a:endParaRPr lang="ru-RU" sz="4000" dirty="0">
              <a:solidFill>
                <a:srgbClr val="006600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88" y="3435187"/>
            <a:ext cx="1780724" cy="265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5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/>
      <p:bldP spid="13" grpId="0"/>
      <p:bldP spid="15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Актуализация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 bwMode="auto">
          <a:xfrm>
            <a:off x="3635896" y="4581128"/>
            <a:ext cx="5040560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Прямая соединительная линия 6"/>
          <p:cNvCxnSpPr/>
          <p:nvPr/>
        </p:nvCxnSpPr>
        <p:spPr bwMode="auto">
          <a:xfrm>
            <a:off x="6295118" y="4330278"/>
            <a:ext cx="0" cy="50405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327921"/>
            <a:ext cx="3651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327920"/>
            <a:ext cx="3651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327921"/>
            <a:ext cx="3651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643" y="4327921"/>
            <a:ext cx="3651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327921"/>
            <a:ext cx="3651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327921"/>
            <a:ext cx="3651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 стрелкой 8"/>
          <p:cNvCxnSpPr/>
          <p:nvPr/>
        </p:nvCxnSpPr>
        <p:spPr bwMode="auto">
          <a:xfrm flipV="1">
            <a:off x="2699792" y="1628800"/>
            <a:ext cx="0" cy="460851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>
            <a:off x="2411760" y="4077072"/>
            <a:ext cx="57606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13066"/>
            <a:ext cx="579437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24944"/>
            <a:ext cx="579437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387" y="2420888"/>
            <a:ext cx="579437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00" y="5733256"/>
            <a:ext cx="579437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858" y="5157192"/>
            <a:ext cx="579437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00" y="4582306"/>
            <a:ext cx="579437" cy="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061721" y="3577279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96725" y="3318758"/>
            <a:ext cx="241072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положительные</a:t>
            </a:r>
          </a:p>
          <a:p>
            <a:r>
              <a:rPr lang="ru-RU" sz="4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1  2  3 </a:t>
            </a:r>
            <a:endParaRPr lang="ru-RU" sz="40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3888" y="3334564"/>
            <a:ext cx="234051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отрицательные</a:t>
            </a:r>
          </a:p>
          <a:p>
            <a:pPr algn="r"/>
            <a:r>
              <a:rPr lang="ru-RU" sz="40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-3 -2 -1</a:t>
            </a:r>
            <a:endParaRPr lang="ru-RU" sz="40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95245" y="4227183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39772" y="2103458"/>
            <a:ext cx="41549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67004" y="4834334"/>
            <a:ext cx="5693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-1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512" y="4799042"/>
            <a:ext cx="1490475" cy="186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5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расследования: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2555776" y="1524202"/>
            <a:ext cx="5904656" cy="4785118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indent="-457200">
              <a:spcAft>
                <a:spcPts val="1000"/>
              </a:spcAft>
              <a:buClr>
                <a:schemeClr val="tx2">
                  <a:lumMod val="75000"/>
                </a:schemeClr>
              </a:buClr>
              <a:buFont typeface="+mj-lt"/>
              <a:buAutoNum type="arabicPeriod"/>
            </a:pPr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Выяснить, какие числа называются противоположными.</a:t>
            </a:r>
          </a:p>
          <a:p>
            <a:pPr marL="457200" indent="-457200">
              <a:spcAft>
                <a:spcPts val="1000"/>
              </a:spcAft>
              <a:buClr>
                <a:schemeClr val="tx2">
                  <a:lumMod val="75000"/>
                </a:schemeClr>
              </a:buClr>
              <a:buFont typeface="+mj-lt"/>
              <a:buAutoNum type="arabicPeriod"/>
            </a:pPr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Выяснить , как обозначают противоположные числа</a:t>
            </a:r>
          </a:p>
          <a:p>
            <a:pPr marL="457200" indent="-457200">
              <a:spcAft>
                <a:spcPts val="1000"/>
              </a:spcAft>
              <a:buClr>
                <a:schemeClr val="tx2">
                  <a:lumMod val="75000"/>
                </a:schemeClr>
              </a:buClr>
              <a:buFont typeface="+mj-lt"/>
              <a:buAutoNum type="arabicPeriod"/>
            </a:pPr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Научится их читать.</a:t>
            </a:r>
          </a:p>
          <a:p>
            <a:pPr marL="457200" indent="-457200">
              <a:spcAft>
                <a:spcPts val="1000"/>
              </a:spcAft>
              <a:buClr>
                <a:schemeClr val="tx2">
                  <a:lumMod val="75000"/>
                </a:schemeClr>
              </a:buClr>
              <a:buFont typeface="+mj-lt"/>
              <a:buAutoNum type="arabicPeriod"/>
            </a:pPr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Научиться распознавать и находить противоположные числа.</a:t>
            </a:r>
          </a:p>
          <a:p>
            <a:pPr marL="457200" indent="-457200">
              <a:spcAft>
                <a:spcPts val="1000"/>
              </a:spcAft>
              <a:buClr>
                <a:schemeClr val="tx2">
                  <a:lumMod val="75000"/>
                </a:schemeClr>
              </a:buClr>
              <a:buFont typeface="+mj-lt"/>
              <a:buAutoNum type="arabicPeriod"/>
            </a:pPr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Проверить полученные знания на уроке.</a:t>
            </a:r>
          </a:p>
          <a:p>
            <a:pPr marL="457200" indent="-457200">
              <a:spcAft>
                <a:spcPts val="1000"/>
              </a:spcAft>
              <a:buClr>
                <a:schemeClr val="tx2">
                  <a:lumMod val="75000"/>
                </a:schemeClr>
              </a:buClr>
              <a:buFont typeface="+mj-lt"/>
              <a:buAutoNum type="arabicPeriod"/>
            </a:pPr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Подвести итог.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план работы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30" b="96296" l="2963" r="95926">
                        <a14:foregroundMark x1="25556" y1="67778" x2="25556" y2="67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64904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 bwMode="auto">
          <a:xfrm>
            <a:off x="3347864" y="2675670"/>
            <a:ext cx="3744416" cy="576064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Обозначение</a:t>
            </a:r>
          </a:p>
        </p:txBody>
      </p:sp>
      <p:sp>
        <p:nvSpPr>
          <p:cNvPr id="6" name="Овал 5"/>
          <p:cNvSpPr/>
          <p:nvPr/>
        </p:nvSpPr>
        <p:spPr bwMode="auto">
          <a:xfrm>
            <a:off x="3347864" y="1877792"/>
            <a:ext cx="3744416" cy="576064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Определение</a:t>
            </a:r>
          </a:p>
        </p:txBody>
      </p:sp>
      <p:sp>
        <p:nvSpPr>
          <p:cNvPr id="7" name="Овал 6"/>
          <p:cNvSpPr/>
          <p:nvPr/>
        </p:nvSpPr>
        <p:spPr bwMode="auto">
          <a:xfrm>
            <a:off x="3341859" y="3446946"/>
            <a:ext cx="3744416" cy="576064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Чтение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3347864" y="4093347"/>
            <a:ext cx="3744416" cy="576064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/>
              <a:t>Закрепление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3347864" y="4844175"/>
            <a:ext cx="3744416" cy="576064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Контроль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3360332" y="5560914"/>
            <a:ext cx="3731948" cy="576064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Итог</a:t>
            </a:r>
          </a:p>
        </p:txBody>
      </p:sp>
    </p:spTree>
    <p:extLst>
      <p:ext uri="{BB962C8B-B14F-4D97-AF65-F5344CB8AC3E}">
        <p14:creationId xmlns:p14="http://schemas.microsoft.com/office/powerpoint/2010/main" val="417227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609600"/>
            <a:ext cx="7086600" cy="487363"/>
          </a:xfrm>
        </p:spPr>
        <p:txBody>
          <a:bodyPr/>
          <a:lstStyle/>
          <a:p>
            <a:r>
              <a:rPr lang="ru-RU" sz="2400" dirty="0" smtClean="0"/>
              <a:t>1 этап: Какие числа называются противоположными?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611560" y="1500773"/>
            <a:ext cx="5184576" cy="3153139"/>
          </a:xfrm>
          <a:prstGeom prst="roundRect">
            <a:avLst/>
          </a:prstGeom>
          <a:ln w="38100">
            <a:headEnd type="none" w="med" len="med"/>
            <a:tailEnd type="none" w="med" len="med"/>
          </a:ln>
          <a:effectLst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Задача: Белка </a:t>
            </a:r>
            <a:r>
              <a:rPr lang="ru-RU" sz="2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вылезла из дупла и бегает по стволу вверх вниз. Покажи с помощью координатной прямой, где будет находиться белка, если она удалиться от дупла на 3 м. 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319199" y="4797152"/>
            <a:ext cx="4320480" cy="1080120"/>
          </a:xfrm>
          <a:prstGeom prst="roundRect">
            <a:avLst/>
          </a:prstGeom>
          <a:ln w="57150">
            <a:solidFill>
              <a:srgbClr val="C0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Числа 3 и -3 называются 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противоположными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499997"/>
            <a:ext cx="2664296" cy="3445899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99996"/>
            <a:ext cx="2754457" cy="4521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Прямая со стрелкой 9"/>
          <p:cNvCxnSpPr/>
          <p:nvPr/>
        </p:nvCxnSpPr>
        <p:spPr bwMode="auto">
          <a:xfrm>
            <a:off x="6804248" y="3876261"/>
            <a:ext cx="0" cy="20010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Прямая со стрелкой 11"/>
          <p:cNvCxnSpPr/>
          <p:nvPr/>
        </p:nvCxnSpPr>
        <p:spPr bwMode="auto">
          <a:xfrm flipV="1">
            <a:off x="6804247" y="1499998"/>
            <a:ext cx="1" cy="176423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14"/>
          <p:cNvSpPr txBox="1"/>
          <p:nvPr/>
        </p:nvSpPr>
        <p:spPr>
          <a:xfrm>
            <a:off x="6612113" y="3264228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0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12113" y="980728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19554" y="5917203"/>
            <a:ext cx="569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-3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50" y="4876766"/>
            <a:ext cx="1073353" cy="1599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518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45">
  <a:themeElements>
    <a:clrScheme name="Тема Office 1">
      <a:dk1>
        <a:srgbClr val="000000"/>
      </a:dk1>
      <a:lt1>
        <a:srgbClr val="FFFFFF"/>
      </a:lt1>
      <a:dk2>
        <a:srgbClr val="142288"/>
      </a:dk2>
      <a:lt2>
        <a:srgbClr val="C0C0C0"/>
      </a:lt2>
      <a:accent1>
        <a:srgbClr val="39998E"/>
      </a:accent1>
      <a:accent2>
        <a:srgbClr val="14CAEE"/>
      </a:accent2>
      <a:accent3>
        <a:srgbClr val="FFFFFF"/>
      </a:accent3>
      <a:accent4>
        <a:srgbClr val="000000"/>
      </a:accent4>
      <a:accent5>
        <a:srgbClr val="AECAC6"/>
      </a:accent5>
      <a:accent6>
        <a:srgbClr val="11B7D8"/>
      </a:accent6>
      <a:hlink>
        <a:srgbClr val="8963E9"/>
      </a:hlink>
      <a:folHlink>
        <a:srgbClr val="3067B8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76CA2A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BDE1AC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45</Template>
  <TotalTime>1835</TotalTime>
  <Words>491</Words>
  <Application>Microsoft Office PowerPoint</Application>
  <PresentationFormat>Экран (4:3)</PresentationFormat>
  <Paragraphs>141</Paragraphs>
  <Slides>21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Times New Roman</vt:lpstr>
      <vt:lpstr>Verdana</vt:lpstr>
      <vt:lpstr>Wingdings</vt:lpstr>
      <vt:lpstr>45</vt:lpstr>
      <vt:lpstr>Тема урока: </vt:lpstr>
      <vt:lpstr>Что такое хорошо и что такое плохо?</vt:lpstr>
      <vt:lpstr>Какие они по значению?</vt:lpstr>
      <vt:lpstr>Тема урока: Противоположные числа</vt:lpstr>
      <vt:lpstr>Устный счет</vt:lpstr>
      <vt:lpstr>Устный счет</vt:lpstr>
      <vt:lpstr>Актуализация</vt:lpstr>
      <vt:lpstr>План расследования:</vt:lpstr>
      <vt:lpstr>1 этап: Какие числа называются противоположными?</vt:lpstr>
      <vt:lpstr>Определение</vt:lpstr>
      <vt:lpstr>2 этап: Обозначение</vt:lpstr>
      <vt:lpstr>3 этап: Говори правильно!</vt:lpstr>
      <vt:lpstr>4 этап: Закрепление</vt:lpstr>
      <vt:lpstr>Презентация PowerPoint</vt:lpstr>
      <vt:lpstr>Физкультминутка</vt:lpstr>
      <vt:lpstr>5 этап: Проверка знаний</vt:lpstr>
      <vt:lpstr>Домашнее задание</vt:lpstr>
      <vt:lpstr>6 этап: Поведем итог</vt:lpstr>
      <vt:lpstr>Дело закрыто</vt:lpstr>
      <vt:lpstr>Презентация PowerPoint</vt:lpstr>
      <vt:lpstr>WEB 2.0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ipivko</dc:creator>
  <cp:lastModifiedBy>345cab</cp:lastModifiedBy>
  <cp:revision>94</cp:revision>
  <dcterms:created xsi:type="dcterms:W3CDTF">2018-02-02T03:17:04Z</dcterms:created>
  <dcterms:modified xsi:type="dcterms:W3CDTF">2023-01-20T05:10:14Z</dcterms:modified>
</cp:coreProperties>
</file>