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95" r:id="rId2"/>
    <p:sldId id="287" r:id="rId3"/>
    <p:sldId id="296" r:id="rId4"/>
    <p:sldId id="297" r:id="rId5"/>
    <p:sldId id="298" r:id="rId6"/>
    <p:sldId id="291" r:id="rId7"/>
    <p:sldId id="299" r:id="rId8"/>
    <p:sldId id="292" r:id="rId9"/>
    <p:sldId id="293" r:id="rId10"/>
    <p:sldId id="302" r:id="rId11"/>
    <p:sldId id="303" r:id="rId12"/>
    <p:sldId id="301" r:id="rId13"/>
    <p:sldId id="257" r:id="rId14"/>
    <p:sldId id="279" r:id="rId15"/>
    <p:sldId id="280" r:id="rId16"/>
    <p:sldId id="281" r:id="rId17"/>
    <p:sldId id="282" r:id="rId18"/>
    <p:sldId id="283" r:id="rId19"/>
    <p:sldId id="284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6153762-DC4E-47F7-9C2B-06D364C9B639}" type="datetimeFigureOut">
              <a:rPr lang="ru-RU" smtClean="0"/>
              <a:pPr/>
              <a:t>09.05.2021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96CF6C-A6A9-4F65-A03B-B22A738C5E8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med"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&#1053;&#1086;&#1074;&#1072;&#1103;%20&#1087;&#1072;&#1087;&#1082;&#1072;%20(2)\&#1052;&#1080;&#1093;&#1072;&#1083;&#1082;&#1086;&#1074;\Stihi_SMihalkova-Pesenka_druzey(freemusic.kz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ownloads\&#1052;&#1080;&#1085;&#1091;&#1089;%20-%20&#1055;&#1077;&#1089;&#1077;&#1085;&#1082;&#1072;%20&#1041;&#1088;&#1077;&#1084;&#1077;&#1085;&#1089;&#1082;&#1080;&#1093;%20&#1084;&#1091;&#1079;&#1099;&#1082;&#1072;&#1085;&#1090;&#1086;&#1074;%20(www.hotplayer.ru).mp3" TargetMode="Externa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3;&#1086;&#1074;&#1072;&#1103;%20&#1087;&#1072;&#1087;&#1082;&#1072;%20(2)\&#1052;&#1080;&#1093;&#1072;&#1083;&#1082;&#1086;&#1074;\Viktor_Berkovskiy-Kollazh__stihi_S_Mihalkova_(freemusic.kz)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3;&#1086;&#1074;&#1072;&#1103;%20&#1087;&#1072;&#1087;&#1082;&#1072;%20(2)\&#1052;&#1080;&#1093;&#1072;&#1083;&#1082;&#1086;&#1074;\Igra-tanec_dlya_malshyej_-_Esli_veselo_zhivetsya_delaj_tak_(xMusic.me).mp3" TargetMode="Externa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539750" y="2162175"/>
            <a:ext cx="396081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0" lang="ru-RU" sz="2400" b="1">
                <a:solidFill>
                  <a:srgbClr val="3A09C3"/>
                </a:solidFill>
              </a:rPr>
              <a:t>Мы едем, едем, едем</a:t>
            </a:r>
          </a:p>
          <a:p>
            <a:pPr algn="ctr"/>
            <a:r>
              <a:rPr kumimoji="0" lang="ru-RU" sz="2400" b="1">
                <a:solidFill>
                  <a:srgbClr val="3A09C3"/>
                </a:solidFill>
              </a:rPr>
              <a:t>В далёкие края.</a:t>
            </a:r>
          </a:p>
          <a:p>
            <a:pPr algn="ctr"/>
            <a:r>
              <a:rPr kumimoji="0" lang="ru-RU" sz="2400" b="1">
                <a:solidFill>
                  <a:srgbClr val="3A09C3"/>
                </a:solidFill>
              </a:rPr>
              <a:t>Хорошие соседи,</a:t>
            </a:r>
          </a:p>
          <a:p>
            <a:pPr algn="ctr"/>
            <a:r>
              <a:rPr kumimoji="0" lang="ru-RU" sz="2400" b="1">
                <a:solidFill>
                  <a:srgbClr val="3A09C3"/>
                </a:solidFill>
              </a:rPr>
              <a:t>Счастливые друзья.</a:t>
            </a:r>
          </a:p>
          <a:p>
            <a:pPr algn="ctr"/>
            <a:r>
              <a:rPr kumimoji="0" lang="ru-RU" sz="2400" b="1">
                <a:solidFill>
                  <a:srgbClr val="3A09C3"/>
                </a:solidFill>
              </a:rPr>
              <a:t>Нам весело живётся,</a:t>
            </a:r>
          </a:p>
          <a:p>
            <a:pPr algn="ctr"/>
            <a:r>
              <a:rPr kumimoji="0" lang="ru-RU" sz="2400" b="1">
                <a:solidFill>
                  <a:srgbClr val="3A09C3"/>
                </a:solidFill>
              </a:rPr>
              <a:t>Мы песенку поём,</a:t>
            </a:r>
          </a:p>
          <a:p>
            <a:pPr algn="ctr"/>
            <a:r>
              <a:rPr kumimoji="0" lang="ru-RU" sz="2400" b="1">
                <a:solidFill>
                  <a:srgbClr val="3A09C3"/>
                </a:solidFill>
              </a:rPr>
              <a:t>А в песенке поётся</a:t>
            </a:r>
          </a:p>
          <a:p>
            <a:pPr algn="ctr"/>
            <a:r>
              <a:rPr kumimoji="0" lang="ru-RU" sz="2400" b="1">
                <a:solidFill>
                  <a:srgbClr val="3A09C3"/>
                </a:solidFill>
              </a:rPr>
              <a:t>О том, как мы живём.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EE16DF"/>
                </a:solidFill>
              </a:rPr>
              <a:t>1.Остановка  «Дворик».</a:t>
            </a:r>
            <a:endParaRPr lang="ru-RU" dirty="0"/>
          </a:p>
        </p:txBody>
      </p:sp>
      <p:pic>
        <p:nvPicPr>
          <p:cNvPr id="6" name="Stihi_SMihalkova-Pesenka_druzey(freemusic.kz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960563"/>
            <a:ext cx="368935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EE16DF"/>
                </a:solidFill>
              </a:rPr>
              <a:t>«Про мимозу»</a:t>
            </a:r>
            <a:endParaRPr lang="ru-RU" b="1" dirty="0" smtClean="0">
              <a:solidFill>
                <a:srgbClr val="EE16DF"/>
              </a:solidFill>
            </a:endParaRP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0" y="2655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7" name="Содержимое 6" descr="xvalk-mimoza1965.jpg.pagespeed.ic.33t7YNlYG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620688"/>
            <a:ext cx="4094917" cy="5822972"/>
          </a:xfrm>
        </p:spPr>
      </p:pic>
      <p:sp>
        <p:nvSpPr>
          <p:cNvPr id="8" name="Прямоугольник 7"/>
          <p:cNvSpPr/>
          <p:nvPr/>
        </p:nvSpPr>
        <p:spPr>
          <a:xfrm>
            <a:off x="107504" y="2348880"/>
            <a:ext cx="6750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Это кто накрыт в кровати</a:t>
            </a:r>
            <a:br>
              <a:rPr lang="ru-RU" dirty="0" smtClean="0"/>
            </a:br>
            <a:r>
              <a:rPr lang="ru-RU" dirty="0" smtClean="0"/>
              <a:t>Одеялами на вате?</a:t>
            </a:r>
            <a:br>
              <a:rPr lang="ru-RU" dirty="0" smtClean="0"/>
            </a:br>
            <a:r>
              <a:rPr lang="ru-RU" dirty="0" smtClean="0"/>
              <a:t>Кто лежит на трёх подушках</a:t>
            </a:r>
            <a:br>
              <a:rPr lang="ru-RU" dirty="0" smtClean="0"/>
            </a:br>
            <a:r>
              <a:rPr lang="ru-RU" dirty="0" smtClean="0"/>
              <a:t>Перед столиком с едой</a:t>
            </a:r>
            <a:br>
              <a:rPr lang="ru-RU" dirty="0" smtClean="0"/>
            </a:br>
            <a:r>
              <a:rPr lang="ru-RU" dirty="0" smtClean="0"/>
              <a:t>И, одевшись еле-еле,</a:t>
            </a:r>
            <a:br>
              <a:rPr lang="ru-RU" dirty="0" smtClean="0"/>
            </a:br>
            <a:r>
              <a:rPr lang="ru-RU" dirty="0" smtClean="0"/>
              <a:t>Не убрав своей постели,</a:t>
            </a:r>
            <a:br>
              <a:rPr lang="ru-RU" dirty="0" smtClean="0"/>
            </a:br>
            <a:r>
              <a:rPr lang="ru-RU" dirty="0" smtClean="0"/>
              <a:t>Осторожно моет щеки</a:t>
            </a:r>
            <a:br>
              <a:rPr lang="ru-RU" dirty="0" smtClean="0"/>
            </a:br>
            <a:r>
              <a:rPr lang="ru-RU" dirty="0" smtClean="0"/>
              <a:t>Кипячёною водой?</a:t>
            </a:r>
            <a:endParaRPr lang="ru-RU" dirty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EE16DF"/>
                </a:solidFill>
              </a:rPr>
              <a:t>«Про мимозу»</a:t>
            </a:r>
            <a:endParaRPr lang="ru-RU" b="1" dirty="0" smtClean="0">
              <a:solidFill>
                <a:srgbClr val="EE16DF"/>
              </a:solidFill>
            </a:endParaRP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611188" y="3230532"/>
            <a:ext cx="38163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0" lang="ru-RU" sz="2000" b="1" dirty="0" smtClean="0">
                <a:solidFill>
                  <a:srgbClr val="3A09C3"/>
                </a:solidFill>
              </a:rPr>
              <a:t>. </a:t>
            </a:r>
            <a:endParaRPr kumimoji="0" lang="ru-RU" sz="2000" b="1" dirty="0">
              <a:solidFill>
                <a:srgbClr val="3A09C3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Кто, набив пирожным рот,</a:t>
            </a:r>
            <a:br>
              <a:rPr lang="ru-RU" dirty="0" smtClean="0"/>
            </a:br>
            <a:r>
              <a:rPr lang="ru-RU" dirty="0" smtClean="0"/>
              <a:t>Говорит: — А где компот?</a:t>
            </a:r>
            <a:br>
              <a:rPr lang="ru-RU" dirty="0" smtClean="0"/>
            </a:br>
            <a:r>
              <a:rPr lang="ru-RU" dirty="0" smtClean="0"/>
              <a:t>Дайте то,</a:t>
            </a:r>
            <a:br>
              <a:rPr lang="ru-RU" dirty="0" smtClean="0"/>
            </a:br>
            <a:r>
              <a:rPr lang="ru-RU" dirty="0" smtClean="0"/>
              <a:t>Подайте это,</a:t>
            </a:r>
            <a:br>
              <a:rPr lang="ru-RU" dirty="0" smtClean="0"/>
            </a:br>
            <a:r>
              <a:rPr lang="ru-RU" dirty="0" smtClean="0"/>
              <a:t>Сделайте наоборот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7" name="Рисунок 6" descr="i_0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807719"/>
            <a:ext cx="5508104" cy="3655654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«Важный день»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6093438" cy="4278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5808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8000" b="1" dirty="0" smtClean="0">
                <a:solidFill>
                  <a:schemeClr val="accent4"/>
                </a:solidFill>
                <a:latin typeface="Monotype Corsiva" pitchFamily="66" charset="0"/>
              </a:rPr>
              <a:t>«И  снова  Михалков»</a:t>
            </a:r>
            <a:endParaRPr lang="ru-RU" sz="8000" b="1" dirty="0">
              <a:solidFill>
                <a:schemeClr val="accent4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3501008"/>
            <a:ext cx="7566624" cy="3090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      Викторина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2208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1.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Загадки от С. Михалкова.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39752" y="2276872"/>
            <a:ext cx="6347048" cy="324036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dirty="0" smtClean="0"/>
              <a:t>    Что вы знаете, ребятки,</a:t>
            </a:r>
            <a:br>
              <a:rPr lang="ru-RU" sz="2800" dirty="0" smtClean="0"/>
            </a:br>
            <a:r>
              <a:rPr lang="ru-RU" sz="2800" dirty="0" smtClean="0"/>
              <a:t>Про мои стихи-загадки? </a:t>
            </a:r>
            <a:br>
              <a:rPr lang="ru-RU" sz="2800" dirty="0" smtClean="0"/>
            </a:br>
            <a:r>
              <a:rPr lang="ru-RU" sz="2800" dirty="0" smtClean="0"/>
              <a:t>Где отгадка, там конец. </a:t>
            </a:r>
            <a:br>
              <a:rPr lang="ru-RU" sz="2800" dirty="0" smtClean="0"/>
            </a:br>
            <a:r>
              <a:rPr lang="ru-RU" sz="2800" dirty="0" smtClean="0"/>
              <a:t>Кто подскажет - молодец! </a:t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762872" cy="501415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/>
              <a:t>Важно по двору ходил</a:t>
            </a:r>
            <a:br>
              <a:rPr lang="ru-RU" sz="2800" dirty="0" smtClean="0"/>
            </a:br>
            <a:r>
              <a:rPr lang="ru-RU" sz="2800" dirty="0" smtClean="0"/>
              <a:t>С острым клювом крокодил,</a:t>
            </a:r>
            <a:br>
              <a:rPr lang="ru-RU" sz="2800" dirty="0" smtClean="0"/>
            </a:br>
            <a:r>
              <a:rPr lang="ru-RU" sz="2800" dirty="0" smtClean="0"/>
              <a:t>Головой весь день мотал, </a:t>
            </a:r>
            <a:br>
              <a:rPr lang="ru-RU" sz="2800" dirty="0" smtClean="0"/>
            </a:br>
            <a:r>
              <a:rPr lang="ru-RU" sz="2800" dirty="0" smtClean="0"/>
              <a:t>Что-то громко бормотал. </a:t>
            </a:r>
            <a:br>
              <a:rPr lang="ru-RU" sz="2800" dirty="0" smtClean="0"/>
            </a:br>
            <a:r>
              <a:rPr lang="ru-RU" sz="2800" dirty="0" smtClean="0"/>
              <a:t>Только это, верно, был</a:t>
            </a:r>
            <a:br>
              <a:rPr lang="ru-RU" sz="2800" dirty="0" smtClean="0"/>
            </a:br>
            <a:r>
              <a:rPr lang="ru-RU" sz="2800" dirty="0" smtClean="0"/>
              <a:t>Никакой не крокодил, </a:t>
            </a:r>
            <a:br>
              <a:rPr lang="ru-RU" sz="2800" dirty="0" smtClean="0"/>
            </a:br>
            <a:r>
              <a:rPr lang="ru-RU" sz="2800" dirty="0" smtClean="0"/>
              <a:t>А индюшек лучший друг. </a:t>
            </a:r>
            <a:br>
              <a:rPr lang="ru-RU" sz="2800" dirty="0" smtClean="0"/>
            </a:br>
            <a:r>
              <a:rPr lang="ru-RU" sz="2800" dirty="0" smtClean="0"/>
              <a:t>Угадайте, кто?..</a:t>
            </a:r>
          </a:p>
          <a:p>
            <a:pPr>
              <a:buNone/>
            </a:pPr>
            <a:r>
              <a:rPr lang="ru-RU" sz="2800" dirty="0" smtClean="0"/>
              <a:t> 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555776" y="4797152"/>
            <a:ext cx="2088232" cy="72008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индюк</a:t>
            </a:r>
            <a:endParaRPr lang="ru-RU" sz="32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340768"/>
            <a:ext cx="4038600" cy="416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52736"/>
            <a:ext cx="5724128" cy="530218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Да! Индюк! Признаться, братцы. </a:t>
            </a:r>
            <a:br>
              <a:rPr lang="ru-RU" dirty="0" smtClean="0"/>
            </a:br>
            <a:r>
              <a:rPr lang="ru-RU" dirty="0" smtClean="0"/>
              <a:t>Трудно было догадаться! </a:t>
            </a:r>
            <a:br>
              <a:rPr lang="ru-RU" dirty="0" smtClean="0"/>
            </a:br>
            <a:r>
              <a:rPr lang="ru-RU" dirty="0" smtClean="0"/>
              <a:t>С индюком случилось чудо -</a:t>
            </a:r>
            <a:br>
              <a:rPr lang="ru-RU" dirty="0" smtClean="0"/>
            </a:br>
            <a:r>
              <a:rPr lang="ru-RU" dirty="0" smtClean="0"/>
              <a:t>Превратился он в верблюда! </a:t>
            </a:r>
            <a:br>
              <a:rPr lang="ru-RU" dirty="0" smtClean="0"/>
            </a:br>
            <a:r>
              <a:rPr lang="ru-RU" dirty="0" smtClean="0"/>
              <a:t>Стал он лаять и рычать, </a:t>
            </a:r>
            <a:br>
              <a:rPr lang="ru-RU" dirty="0" smtClean="0"/>
            </a:br>
            <a:r>
              <a:rPr lang="ru-RU" dirty="0" smtClean="0"/>
              <a:t>По земле хвостом стучать. </a:t>
            </a:r>
            <a:br>
              <a:rPr lang="ru-RU" dirty="0" smtClean="0"/>
            </a:br>
            <a:r>
              <a:rPr lang="ru-RU" dirty="0" smtClean="0"/>
              <a:t>Я запутался, однако, </a:t>
            </a:r>
            <a:br>
              <a:rPr lang="ru-RU" dirty="0" smtClean="0"/>
            </a:br>
            <a:r>
              <a:rPr lang="ru-RU" dirty="0" smtClean="0"/>
              <a:t>Он верблюд или... Кто?.. </a:t>
            </a:r>
          </a:p>
          <a:p>
            <a:pPr>
              <a:buNone/>
            </a:pPr>
            <a:r>
              <a:rPr lang="ru-RU" dirty="0" smtClean="0"/>
              <a:t>             </a:t>
            </a:r>
          </a:p>
          <a:p>
            <a:pPr>
              <a:buNone/>
            </a:pPr>
            <a:r>
              <a:rPr lang="ru-RU" dirty="0" smtClean="0"/>
              <a:t>     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483768" y="4221088"/>
            <a:ext cx="1872208" cy="72008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собака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636912"/>
            <a:ext cx="4438579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0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980728"/>
            <a:ext cx="5220072" cy="537419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Верно, верно! Угадали, </a:t>
            </a:r>
            <a:br>
              <a:rPr lang="ru-RU" dirty="0" smtClean="0"/>
            </a:br>
            <a:r>
              <a:rPr lang="ru-RU" dirty="0" smtClean="0"/>
              <a:t>Будто где ее видали! </a:t>
            </a:r>
            <a:br>
              <a:rPr lang="ru-RU" dirty="0" smtClean="0"/>
            </a:br>
            <a:r>
              <a:rPr lang="ru-RU" dirty="0" smtClean="0"/>
              <a:t>А теперь давайте с вами</a:t>
            </a:r>
            <a:br>
              <a:rPr lang="ru-RU" dirty="0" smtClean="0"/>
            </a:br>
            <a:r>
              <a:rPr lang="ru-RU" dirty="0" smtClean="0"/>
              <a:t>В лес поедем за грибами. </a:t>
            </a:r>
            <a:br>
              <a:rPr lang="ru-RU" dirty="0" smtClean="0"/>
            </a:br>
            <a:r>
              <a:rPr lang="ru-RU" dirty="0" smtClean="0"/>
              <a:t>Посмотрите-ка, ребята: </a:t>
            </a:r>
            <a:br>
              <a:rPr lang="ru-RU" dirty="0" smtClean="0"/>
            </a:br>
            <a:r>
              <a:rPr lang="ru-RU" dirty="0" smtClean="0"/>
              <a:t>Тут - лисички, там - опята,</a:t>
            </a:r>
            <a:br>
              <a:rPr lang="ru-RU" dirty="0" smtClean="0"/>
            </a:br>
            <a:r>
              <a:rPr lang="ru-RU" dirty="0" smtClean="0"/>
              <a:t>Ну, а это, на полянке, </a:t>
            </a:r>
            <a:br>
              <a:rPr lang="ru-RU" dirty="0" smtClean="0"/>
            </a:br>
            <a:r>
              <a:rPr lang="ru-RU" dirty="0" smtClean="0"/>
              <a:t>Ядовитые... Что?..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483768" y="4149080"/>
            <a:ext cx="2066528" cy="9144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поганки</a:t>
            </a:r>
            <a:endParaRPr lang="ru-RU" sz="3200" dirty="0"/>
          </a:p>
        </p:txBody>
      </p:sp>
      <p:pic>
        <p:nvPicPr>
          <p:cNvPr id="6" name="Содержимое 5" descr="871e2dc867d4fd62dfd7b396a8df20f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2060848"/>
            <a:ext cx="4038600" cy="3023902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52736"/>
            <a:ext cx="5292080" cy="530218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Что? Поганки? Неужели? </a:t>
            </a:r>
            <a:br>
              <a:rPr lang="ru-RU" dirty="0" smtClean="0"/>
            </a:br>
            <a:r>
              <a:rPr lang="ru-RU" dirty="0" smtClean="0"/>
              <a:t>Но поганки захотели</a:t>
            </a:r>
            <a:br>
              <a:rPr lang="ru-RU" dirty="0" smtClean="0"/>
            </a:br>
            <a:r>
              <a:rPr lang="ru-RU" dirty="0" smtClean="0"/>
              <a:t>Стать полезными грибами</a:t>
            </a:r>
            <a:br>
              <a:rPr lang="ru-RU" dirty="0" smtClean="0"/>
            </a:br>
            <a:r>
              <a:rPr lang="ru-RU" dirty="0" smtClean="0"/>
              <a:t>И пришли на кухню сами</a:t>
            </a:r>
            <a:br>
              <a:rPr lang="ru-RU" dirty="0" smtClean="0"/>
            </a:br>
            <a:r>
              <a:rPr lang="ru-RU" dirty="0" smtClean="0"/>
              <a:t>И сказали: - Как хотите, </a:t>
            </a:r>
            <a:br>
              <a:rPr lang="ru-RU" dirty="0" smtClean="0"/>
            </a:br>
            <a:r>
              <a:rPr lang="ru-RU" dirty="0" smtClean="0"/>
              <a:t>Хоть зажарьте, хоть сварите, -</a:t>
            </a:r>
            <a:br>
              <a:rPr lang="ru-RU" dirty="0" smtClean="0"/>
            </a:br>
            <a:r>
              <a:rPr lang="ru-RU" dirty="0" smtClean="0"/>
              <a:t>Обожаем поваров! </a:t>
            </a:r>
            <a:br>
              <a:rPr lang="ru-RU" dirty="0" smtClean="0"/>
            </a:br>
            <a:r>
              <a:rPr lang="ru-RU" dirty="0" smtClean="0"/>
              <a:t>Ненавидим... Кого?..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123728" y="4221088"/>
            <a:ext cx="2498576" cy="9144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докторов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484784"/>
            <a:ext cx="354855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С.В. Михалков</a:t>
            </a:r>
            <a:endParaRPr lang="ru-RU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1907704" y="692696"/>
            <a:ext cx="6912768" cy="266429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То, что я сказал вам, - тайна!</a:t>
            </a:r>
            <a:br>
              <a:rPr lang="ru-RU" sz="2800" dirty="0" smtClean="0"/>
            </a:br>
            <a:r>
              <a:rPr lang="ru-RU" sz="2800" dirty="0" smtClean="0"/>
              <a:t>Догадались вы случайно, </a:t>
            </a:r>
            <a:br>
              <a:rPr lang="ru-RU" sz="2800" dirty="0" smtClean="0"/>
            </a:br>
            <a:r>
              <a:rPr lang="ru-RU" sz="2800" dirty="0" smtClean="0"/>
              <a:t>Это был большой секрет... </a:t>
            </a:r>
            <a:br>
              <a:rPr lang="ru-RU" sz="2800" dirty="0" smtClean="0"/>
            </a:br>
            <a:r>
              <a:rPr lang="ru-RU" sz="2800" dirty="0" smtClean="0"/>
              <a:t>Но от вас секретов нет! 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996952"/>
            <a:ext cx="2832293" cy="3398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EE16DF"/>
                </a:solidFill>
              </a:rPr>
              <a:t>Библиотечный урок</a:t>
            </a:r>
            <a:br>
              <a:rPr lang="ru-RU" sz="4000" dirty="0" smtClean="0">
                <a:solidFill>
                  <a:srgbClr val="EE16DF"/>
                </a:solidFill>
              </a:rPr>
            </a:br>
            <a:r>
              <a:rPr lang="ru-RU" sz="4000" dirty="0" smtClean="0">
                <a:solidFill>
                  <a:srgbClr val="EE16DF"/>
                </a:solidFill>
              </a:rPr>
              <a:t>      </a:t>
            </a:r>
            <a:r>
              <a:rPr lang="ru-RU" sz="4000" i="1" dirty="0" smtClean="0">
                <a:solidFill>
                  <a:srgbClr val="EE16DF"/>
                </a:solidFill>
              </a:rPr>
              <a:t>по произведениям С.В.Михалкова</a:t>
            </a:r>
            <a:br>
              <a:rPr lang="ru-RU" sz="4000" i="1" dirty="0" smtClean="0">
                <a:solidFill>
                  <a:srgbClr val="EE16DF"/>
                </a:solidFill>
              </a:rPr>
            </a:br>
            <a:r>
              <a:rPr lang="ru-RU" sz="4000" i="1" dirty="0" smtClean="0">
                <a:solidFill>
                  <a:srgbClr val="EE16DF"/>
                </a:solidFill>
              </a:rPr>
              <a:t>      «Мои любимые детские кни</a:t>
            </a:r>
            <a:r>
              <a:rPr lang="ru-RU" sz="6000" i="1" dirty="0" smtClean="0">
                <a:solidFill>
                  <a:srgbClr val="EE16DF"/>
                </a:solidFill>
              </a:rPr>
              <a:t>жки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/>
          <a:srcRect t="5722" r="-1203" b="16306"/>
          <a:stretch>
            <a:fillRect/>
          </a:stretch>
        </p:blipFill>
        <p:spPr>
          <a:xfrm>
            <a:off x="539552" y="3212976"/>
            <a:ext cx="3600400" cy="3312368"/>
          </a:xfrm>
          <a:prstGeom prst="rect">
            <a:avLst/>
          </a:prstGeom>
          <a:noFill/>
        </p:spPr>
      </p:pic>
      <p:pic>
        <p:nvPicPr>
          <p:cNvPr id="14" name="Минус - Песенка Бременских музыкантов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551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7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06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998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accent4"/>
                </a:solidFill>
                <a:latin typeface="Monotype Corsiva" pitchFamily="66" charset="0"/>
              </a:rPr>
              <a:t>Пером – оружием своим, 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4"/>
                </a:solidFill>
                <a:latin typeface="Monotype Corsiva" pitchFamily="66" charset="0"/>
              </a:rPr>
              <a:t>Что я в руках держу,-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4"/>
                </a:solidFill>
                <a:latin typeface="Monotype Corsiva" pitchFamily="66" charset="0"/>
              </a:rPr>
              <a:t> Всем честным людям трудовым </a:t>
            </a:r>
          </a:p>
          <a:p>
            <a:pPr>
              <a:buNone/>
            </a:pPr>
            <a:r>
              <a:rPr lang="ru-RU" sz="4800" b="1" dirty="0" smtClean="0">
                <a:solidFill>
                  <a:schemeClr val="accent4"/>
                </a:solidFill>
                <a:latin typeface="Monotype Corsiva" pitchFamily="66" charset="0"/>
              </a:rPr>
              <a:t>Я, как солдат служу.</a:t>
            </a:r>
          </a:p>
          <a:p>
            <a:pPr algn="r">
              <a:buNone/>
            </a:pPr>
            <a:r>
              <a:rPr lang="ru-RU" sz="3600" b="1" dirty="0" smtClean="0">
                <a:latin typeface="Monotype Corsiva" pitchFamily="66" charset="0"/>
              </a:rPr>
              <a:t>С.В. Михалков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6" name="Viktor_Berkovskiy-Kollazh__stihi_S_Mihalkova_(freemusic.kz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1533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983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dirty="0" smtClean="0">
                <a:solidFill>
                  <a:srgbClr val="EE16DF"/>
                </a:solidFill>
              </a:rPr>
              <a:t>«Дядя Стёпа – милиционер»</a:t>
            </a:r>
          </a:p>
        </p:txBody>
      </p:sp>
      <p:pic>
        <p:nvPicPr>
          <p:cNvPr id="1536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1700213"/>
            <a:ext cx="3611562" cy="4752975"/>
          </a:xfrm>
          <a:noFill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EE16DF"/>
                </a:solidFill>
              </a:rPr>
              <a:t>«Дядя Стёпа и Егор»</a:t>
            </a:r>
            <a:r>
              <a:rPr lang="ru-RU" smtClean="0"/>
              <a:t> </a:t>
            </a:r>
          </a:p>
        </p:txBody>
      </p:sp>
      <p:pic>
        <p:nvPicPr>
          <p:cNvPr id="1638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08313" y="1981200"/>
            <a:ext cx="3127375" cy="4114800"/>
          </a:xfrm>
          <a:noFill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611188" y="836613"/>
            <a:ext cx="8075612" cy="576262"/>
          </a:xfrm>
        </p:spPr>
        <p:txBody>
          <a:bodyPr>
            <a:normAutofit fontScale="90000"/>
          </a:bodyPr>
          <a:lstStyle/>
          <a:p>
            <a:r>
              <a:rPr lang="ru-RU" sz="2000">
                <a:solidFill>
                  <a:schemeClr val="hlink"/>
                </a:solidFill>
                <a:latin typeface="Arial" charset="0"/>
              </a:rPr>
              <a:t/>
            </a:r>
            <a:br>
              <a:rPr lang="ru-RU" sz="2000">
                <a:solidFill>
                  <a:schemeClr val="hlink"/>
                </a:solidFill>
                <a:latin typeface="Arial" charset="0"/>
              </a:rPr>
            </a:br>
            <a:r>
              <a:rPr lang="ru-RU" sz="2000">
                <a:solidFill>
                  <a:schemeClr val="hlink"/>
                </a:solidFill>
              </a:rPr>
              <a:t>К 2008 году суммарный тираж книг Сергея Михалкова насчитывает около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 </a:t>
            </a:r>
            <a:r>
              <a:rPr lang="ru-RU" sz="2000" b="1">
                <a:solidFill>
                  <a:schemeClr val="hlink"/>
                </a:solidFill>
              </a:rPr>
              <a:t>300 миллионов экземпляров</a:t>
            </a:r>
          </a:p>
        </p:txBody>
      </p:sp>
      <p:pic>
        <p:nvPicPr>
          <p:cNvPr id="15364" name="Picture 4" descr="100026852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863600" y="1484313"/>
            <a:ext cx="1725613" cy="2751137"/>
          </a:xfrm>
          <a:noFill/>
          <a:ln/>
        </p:spPr>
      </p:pic>
      <p:pic>
        <p:nvPicPr>
          <p:cNvPr id="15365" name="Picture 5" descr="9164440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2555875" y="4076700"/>
            <a:ext cx="1652588" cy="2403475"/>
          </a:xfrm>
          <a:prstGeom prst="rect">
            <a:avLst/>
          </a:prstGeom>
          <a:noFill/>
        </p:spPr>
      </p:pic>
      <p:pic>
        <p:nvPicPr>
          <p:cNvPr id="15366" name="Picture 6" descr="1000533105"/>
          <p:cNvPicPr>
            <a:picLocks noChangeAspect="1" noChangeArrowheads="1"/>
          </p:cNvPicPr>
          <p:nvPr/>
        </p:nvPicPr>
        <p:blipFill>
          <a:blip r:embed="rId4" cstate="print">
            <a:lum bright="-18000" contrast="18000"/>
          </a:blip>
          <a:srcRect/>
          <a:stretch>
            <a:fillRect/>
          </a:stretch>
        </p:blipFill>
        <p:spPr bwMode="auto">
          <a:xfrm>
            <a:off x="2700338" y="1844675"/>
            <a:ext cx="1700212" cy="2447925"/>
          </a:xfrm>
          <a:prstGeom prst="rect">
            <a:avLst/>
          </a:prstGeom>
          <a:noFill/>
        </p:spPr>
      </p:pic>
      <p:pic>
        <p:nvPicPr>
          <p:cNvPr id="15367" name="Picture 7" descr="_990828004"/>
          <p:cNvPicPr>
            <a:picLocks noChangeAspect="1" noChangeArrowheads="1"/>
          </p:cNvPicPr>
          <p:nvPr/>
        </p:nvPicPr>
        <p:blipFill>
          <a:blip r:embed="rId5" cstate="print">
            <a:lum bright="-12000" contrast="18000"/>
          </a:blip>
          <a:srcRect/>
          <a:stretch>
            <a:fillRect/>
          </a:stretch>
        </p:blipFill>
        <p:spPr bwMode="auto">
          <a:xfrm>
            <a:off x="827088" y="4292600"/>
            <a:ext cx="1316037" cy="2016125"/>
          </a:xfrm>
          <a:prstGeom prst="rect">
            <a:avLst/>
          </a:prstGeom>
          <a:noFill/>
        </p:spPr>
      </p:pic>
      <p:pic>
        <p:nvPicPr>
          <p:cNvPr id="5" name="Рисунок 4" descr="2500010219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25190" y="1220018"/>
            <a:ext cx="1904266" cy="30185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Содержимое 3" descr="1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3" y="3500438"/>
            <a:ext cx="2144712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 descr="i"/>
          <p:cNvPicPr>
            <a:picLocks noChangeAspect="1" noChangeArrowheads="1"/>
          </p:cNvPicPr>
          <p:nvPr/>
        </p:nvPicPr>
        <p:blipFill>
          <a:blip r:embed="rId8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7026275" y="4221163"/>
            <a:ext cx="1620838" cy="2303462"/>
          </a:xfrm>
          <a:prstGeom prst="rect">
            <a:avLst/>
          </a:prstGeom>
          <a:noFill/>
        </p:spPr>
      </p:pic>
      <p:pic>
        <p:nvPicPr>
          <p:cNvPr id="6" name="Рисунок 5" descr="img_bd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96144" y="1913961"/>
            <a:ext cx="2116052" cy="2165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EE16DF"/>
                </a:solidFill>
              </a:rPr>
              <a:t>«</a:t>
            </a:r>
            <a:r>
              <a:rPr lang="ru-RU" b="1" dirty="0" err="1" smtClean="0">
                <a:solidFill>
                  <a:srgbClr val="EE16DF"/>
                </a:solidFill>
              </a:rPr>
              <a:t>Комар-Комарец</a:t>
            </a:r>
            <a:r>
              <a:rPr lang="ru-RU" b="1" dirty="0" smtClean="0">
                <a:solidFill>
                  <a:srgbClr val="EE16DF"/>
                </a:solidFill>
              </a:rPr>
              <a:t>».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132856"/>
            <a:ext cx="6606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"ВХОД ДЛЯ ПТИЦ И ДЛЯ ЗВЕРЕЙ".</a:t>
            </a:r>
            <a:br>
              <a:rPr lang="ru-RU" dirty="0" smtClean="0"/>
            </a:br>
            <a:r>
              <a:rPr lang="ru-RU" dirty="0" smtClean="0"/>
              <a:t>Нарисован красный крест:</a:t>
            </a:r>
            <a:br>
              <a:rPr lang="ru-RU" dirty="0" smtClean="0"/>
            </a:br>
            <a:r>
              <a:rPr lang="ru-RU" dirty="0" smtClean="0"/>
              <a:t>Заходи - Медведь не съест!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Прибежал Петух в аптеку:</a:t>
            </a:r>
            <a:br>
              <a:rPr lang="ru-RU" dirty="0" smtClean="0"/>
            </a:br>
            <a:r>
              <a:rPr lang="ru-RU" dirty="0" smtClean="0"/>
              <a:t>- Здравствуй, Миша! Кукареку!</a:t>
            </a:r>
            <a:br>
              <a:rPr lang="ru-RU" dirty="0" smtClean="0"/>
            </a:br>
            <a:r>
              <a:rPr lang="ru-RU" dirty="0" smtClean="0"/>
              <a:t>- Что вам, Петя-Петушок?</a:t>
            </a:r>
            <a:br>
              <a:rPr lang="ru-RU" dirty="0" smtClean="0"/>
            </a:br>
            <a:r>
              <a:rPr lang="ru-RU" dirty="0" smtClean="0"/>
              <a:t>- Мне бы новый гребешок!</a:t>
            </a:r>
            <a:endParaRPr lang="ru-RU" dirty="0"/>
          </a:p>
        </p:txBody>
      </p:sp>
      <p:pic>
        <p:nvPicPr>
          <p:cNvPr id="9" name="Содержимое 8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4162" r="25086" b="-1292"/>
          <a:stretch>
            <a:fillRect/>
          </a:stretch>
        </p:blipFill>
        <p:spPr>
          <a:xfrm>
            <a:off x="4355976" y="1844824"/>
            <a:ext cx="3960440" cy="4446165"/>
          </a:xfr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С. Михалков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132856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214678" y="5500702"/>
            <a:ext cx="257176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«Клад»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2204864"/>
            <a:ext cx="6174432" cy="2378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Однажды деревянный дом</a:t>
            </a:r>
            <a:br>
              <a:rPr lang="ru-RU" dirty="0" smtClean="0"/>
            </a:br>
            <a:r>
              <a:rPr lang="ru-RU" dirty="0" smtClean="0"/>
              <a:t>Сносили в тихом переулке,</a:t>
            </a:r>
            <a:br>
              <a:rPr lang="ru-RU" dirty="0" smtClean="0"/>
            </a:br>
            <a:r>
              <a:rPr lang="ru-RU" dirty="0" smtClean="0"/>
              <a:t>И дети, в старом доме том,</a:t>
            </a:r>
            <a:br>
              <a:rPr lang="ru-RU" dirty="0" smtClean="0"/>
            </a:br>
            <a:r>
              <a:rPr lang="ru-RU" dirty="0" smtClean="0"/>
              <a:t>Нашли сокровище в шкатулке.</a:t>
            </a:r>
          </a:p>
          <a:p>
            <a:r>
              <a:rPr lang="ru-RU" dirty="0" smtClean="0"/>
              <a:t>Открылся взору клад монет,</a:t>
            </a:r>
            <a:br>
              <a:rPr lang="ru-RU" dirty="0" smtClean="0"/>
            </a:br>
            <a:r>
              <a:rPr lang="ru-RU" dirty="0" smtClean="0"/>
              <a:t>Что тусклым золотом светился</a:t>
            </a:r>
            <a:br>
              <a:rPr lang="ru-RU" dirty="0" smtClean="0"/>
            </a:br>
            <a:r>
              <a:rPr lang="ru-RU" dirty="0" smtClean="0"/>
              <a:t>И неизвестно сколько лет</a:t>
            </a:r>
            <a:br>
              <a:rPr lang="ru-RU" dirty="0" smtClean="0"/>
            </a:br>
            <a:r>
              <a:rPr lang="ru-RU" dirty="0" smtClean="0"/>
              <a:t>В своем хранилище таился.</a:t>
            </a:r>
            <a:endParaRPr lang="ru-RU" dirty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725308"/>
          </a:xfrm>
        </p:spPr>
        <p:txBody>
          <a:bodyPr/>
          <a:lstStyle/>
          <a:p>
            <a:r>
              <a:rPr lang="ru-RU" sz="5400" b="1" dirty="0" smtClean="0">
                <a:solidFill>
                  <a:srgbClr val="EE16DF"/>
                </a:solidFill>
              </a:rPr>
              <a:t>«Прививка»</a:t>
            </a:r>
            <a:r>
              <a:rPr lang="ru-RU" sz="5400" dirty="0" smtClean="0"/>
              <a:t> </a:t>
            </a:r>
            <a:endParaRPr lang="ru-RU" dirty="0"/>
          </a:p>
        </p:txBody>
      </p:sp>
      <p:pic>
        <p:nvPicPr>
          <p:cNvPr id="4" name="Igra-tanec_dlya_malshyej_-_Esli_veselo_zhivetsya_delaj_tak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01024" y="5786454"/>
            <a:ext cx="304800" cy="304800"/>
          </a:xfrm>
          <a:prstGeom prst="rect">
            <a:avLst/>
          </a:prstGeom>
        </p:spPr>
      </p:pic>
      <p:pic>
        <p:nvPicPr>
          <p:cNvPr id="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547664" y="908720"/>
            <a:ext cx="6215132" cy="4389437"/>
          </a:xfrm>
          <a:noFill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9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Бездельник-сфетофор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621</TotalTime>
  <Words>162</Words>
  <Application>Microsoft Office PowerPoint</Application>
  <PresentationFormat>Экран (4:3)</PresentationFormat>
  <Paragraphs>58</Paragraphs>
  <Slides>20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1.Остановка  «Дворик».</vt:lpstr>
      <vt:lpstr>Библиотечный урок       по произведениям С.В.Михалкова       «Мои любимые детские книжки</vt:lpstr>
      <vt:lpstr>«Дядя Стёпа – милиционер»</vt:lpstr>
      <vt:lpstr>«Дядя Стёпа и Егор» </vt:lpstr>
      <vt:lpstr> К 2008 году суммарный тираж книг Сергея Михалкова насчитывает около  300 миллионов экземпляров</vt:lpstr>
      <vt:lpstr>«Комар-Комарец».</vt:lpstr>
      <vt:lpstr>С. Михалков</vt:lpstr>
      <vt:lpstr>«Прививка» </vt:lpstr>
      <vt:lpstr>Бездельник-сфетофор </vt:lpstr>
      <vt:lpstr>«Про мимозу»</vt:lpstr>
      <vt:lpstr>«Про мимозу»</vt:lpstr>
      <vt:lpstr>«Важный день»</vt:lpstr>
      <vt:lpstr> «И  снова  Михалков»</vt:lpstr>
      <vt:lpstr>Задание 1.  Загадки от С. Михалкова.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eMachines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  книжек  нет  каникул»</dc:title>
  <dc:creator>Valued eMachines Customer</dc:creator>
  <cp:lastModifiedBy>Admin</cp:lastModifiedBy>
  <cp:revision>67</cp:revision>
  <dcterms:created xsi:type="dcterms:W3CDTF">2013-03-14T18:57:02Z</dcterms:created>
  <dcterms:modified xsi:type="dcterms:W3CDTF">2021-05-09T16:39:38Z</dcterms:modified>
</cp:coreProperties>
</file>