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8"/>
  </p:notesMasterIdLst>
  <p:sldIdLst>
    <p:sldId id="257" r:id="rId2"/>
    <p:sldId id="256" r:id="rId3"/>
    <p:sldId id="263" r:id="rId4"/>
    <p:sldId id="300" r:id="rId5"/>
    <p:sldId id="266" r:id="rId6"/>
    <p:sldId id="264" r:id="rId7"/>
    <p:sldId id="267" r:id="rId8"/>
    <p:sldId id="265" r:id="rId9"/>
    <p:sldId id="270" r:id="rId10"/>
    <p:sldId id="271" r:id="rId11"/>
    <p:sldId id="317" r:id="rId12"/>
    <p:sldId id="305" r:id="rId13"/>
    <p:sldId id="285" r:id="rId14"/>
    <p:sldId id="309" r:id="rId15"/>
    <p:sldId id="307" r:id="rId16"/>
    <p:sldId id="311" r:id="rId17"/>
    <p:sldId id="313" r:id="rId18"/>
    <p:sldId id="315" r:id="rId19"/>
    <p:sldId id="319" r:id="rId20"/>
    <p:sldId id="286" r:id="rId21"/>
    <p:sldId id="321" r:id="rId22"/>
    <p:sldId id="289" r:id="rId23"/>
    <p:sldId id="290" r:id="rId24"/>
    <p:sldId id="275" r:id="rId25"/>
    <p:sldId id="274" r:id="rId26"/>
    <p:sldId id="301" r:id="rId27"/>
  </p:sldIdLst>
  <p:sldSz cx="9144000" cy="6858000" type="screen4x3"/>
  <p:notesSz cx="6797675" cy="9872663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без заголовка" id="{17A80C1A-AC68-4D68-AD57-1861CDC5F2AF}">
          <p14:sldIdLst>
            <p14:sldId id="257"/>
            <p14:sldId id="256"/>
            <p14:sldId id="263"/>
            <p14:sldId id="300"/>
            <p14:sldId id="266"/>
            <p14:sldId id="264"/>
            <p14:sldId id="267"/>
            <p14:sldId id="265"/>
            <p14:sldId id="270"/>
            <p14:sldId id="271"/>
            <p14:sldId id="317"/>
            <p14:sldId id="305"/>
            <p14:sldId id="285"/>
            <p14:sldId id="309"/>
            <p14:sldId id="307"/>
            <p14:sldId id="311"/>
            <p14:sldId id="313"/>
            <p14:sldId id="315"/>
            <p14:sldId id="319"/>
            <p14:sldId id="286"/>
            <p14:sldId id="321"/>
            <p14:sldId id="289"/>
            <p14:sldId id="290"/>
            <p14:sldId id="275"/>
            <p14:sldId id="274"/>
            <p14:sldId id="301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516" y="108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66F283F-F61B-4F1E-950C-A5ECBBDB2727}" type="datetimeFigureOut">
              <a:rPr lang="ru-RU" smtClean="0"/>
              <a:pPr/>
              <a:t>20.09.2024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30275" y="739775"/>
            <a:ext cx="4937125" cy="370363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450" y="4689475"/>
            <a:ext cx="5438775" cy="44434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377363"/>
            <a:ext cx="2946400" cy="4937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688" y="9377363"/>
            <a:ext cx="2946400" cy="4937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7412C9A-B7D4-4661-8D5B-C148FE441DA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579499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9EA55EB-B1FC-4AF2-8039-FC70531B0DDA}" type="slidenum">
              <a:rPr lang="ru-RU" smtClean="0"/>
              <a:pPr>
                <a:defRPr/>
              </a:pPr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5804988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2291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1229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B87C4DED-6D01-4E02-AF7C-B2B0E7ABE5C9}" type="slidenum">
              <a:rPr lang="ru-RU" smtClean="0"/>
              <a:pPr eaLnBrk="1" hangingPunct="1"/>
              <a:t>18</a:t>
            </a:fld>
            <a:endParaRPr lang="ru-RU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2291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1229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B87C4DED-6D01-4E02-AF7C-B2B0E7ABE5C9}" type="slidenum">
              <a:rPr lang="ru-RU" smtClean="0"/>
              <a:pPr eaLnBrk="1" hangingPunct="1"/>
              <a:t>19</a:t>
            </a:fld>
            <a:endParaRPr lang="ru-RU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2291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1229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B87C4DED-6D01-4E02-AF7C-B2B0E7ABE5C9}" type="slidenum">
              <a:rPr lang="ru-RU" smtClean="0"/>
              <a:pPr eaLnBrk="1" hangingPunct="1"/>
              <a:t>20</a:t>
            </a:fld>
            <a:endParaRPr lang="ru-RU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2291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1229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B87C4DED-6D01-4E02-AF7C-B2B0E7ABE5C9}" type="slidenum">
              <a:rPr lang="ru-RU" smtClean="0"/>
              <a:pPr eaLnBrk="1" hangingPunct="1"/>
              <a:t>21</a:t>
            </a:fld>
            <a:endParaRPr lang="ru-RU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2291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1229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B87C4DED-6D01-4E02-AF7C-B2B0E7ABE5C9}" type="slidenum">
              <a:rPr lang="ru-RU" smtClean="0"/>
              <a:pPr eaLnBrk="1" hangingPunct="1"/>
              <a:t>22</a:t>
            </a:fld>
            <a:endParaRPr lang="ru-RU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9EA55EB-B1FC-4AF2-8039-FC70531B0DDA}" type="slidenum">
              <a:rPr lang="ru-RU" smtClean="0"/>
              <a:pPr>
                <a:defRPr/>
              </a:pPr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7862517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2291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1229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B87C4DED-6D01-4E02-AF7C-B2B0E7ABE5C9}" type="slidenum">
              <a:rPr lang="ru-RU" smtClean="0"/>
              <a:pPr eaLnBrk="1" hangingPunct="1"/>
              <a:t>11</a:t>
            </a:fld>
            <a:endParaRPr lang="ru-RU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2291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1229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B87C4DED-6D01-4E02-AF7C-B2B0E7ABE5C9}" type="slidenum">
              <a:rPr lang="ru-RU" smtClean="0"/>
              <a:pPr eaLnBrk="1" hangingPunct="1"/>
              <a:t>12</a:t>
            </a:fld>
            <a:endParaRPr lang="ru-RU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2291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1229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B87C4DED-6D01-4E02-AF7C-B2B0E7ABE5C9}" type="slidenum">
              <a:rPr lang="ru-RU" smtClean="0"/>
              <a:pPr eaLnBrk="1" hangingPunct="1"/>
              <a:t>13</a:t>
            </a:fld>
            <a:endParaRPr lang="ru-RU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2291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1229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B87C4DED-6D01-4E02-AF7C-B2B0E7ABE5C9}" type="slidenum">
              <a:rPr lang="ru-RU" smtClean="0"/>
              <a:pPr eaLnBrk="1" hangingPunct="1"/>
              <a:t>14</a:t>
            </a:fld>
            <a:endParaRPr lang="ru-RU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2291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1229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B87C4DED-6D01-4E02-AF7C-B2B0E7ABE5C9}" type="slidenum">
              <a:rPr lang="ru-RU" smtClean="0"/>
              <a:pPr eaLnBrk="1" hangingPunct="1"/>
              <a:t>15</a:t>
            </a:fld>
            <a:endParaRPr lang="ru-RU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2291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1229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B87C4DED-6D01-4E02-AF7C-B2B0E7ABE5C9}" type="slidenum">
              <a:rPr lang="ru-RU" smtClean="0"/>
              <a:pPr eaLnBrk="1" hangingPunct="1"/>
              <a:t>16</a:t>
            </a:fld>
            <a:endParaRPr lang="ru-RU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2291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1229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B87C4DED-6D01-4E02-AF7C-B2B0E7ABE5C9}" type="slidenum">
              <a:rPr lang="ru-RU" smtClean="0"/>
              <a:pPr eaLnBrk="1" hangingPunct="1"/>
              <a:t>17</a:t>
            </a:fld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6" descr="post-279854-1298288370.png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00938" y="-428625"/>
            <a:ext cx="1643062" cy="1643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Рисунок 7" descr="post-279854-1298288370.png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14313"/>
            <a:ext cx="2357438" cy="2071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Рисунок 8" descr="97e6b01896c7.png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340000">
            <a:off x="-628650" y="-349250"/>
            <a:ext cx="3330575" cy="2681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A18834-3307-42BE-98B9-B98F1E63CB52}" type="datetimeFigureOut">
              <a:rPr lang="ru-RU"/>
              <a:pPr>
                <a:defRPr/>
              </a:pPr>
              <a:t>20.09.2024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3D6870-06BD-40C4-ABAB-F805B9B3629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40943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 advClick="0" advTm="0">
        <p:cut/>
      </p:transition>
    </mc:Choice>
    <mc:Fallback xmlns="">
      <p:transition advClick="0" advTm="0">
        <p:cut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B26AFE-3B20-4101-B720-BC45D43745C6}" type="datetimeFigureOut">
              <a:rPr lang="ru-RU"/>
              <a:pPr>
                <a:defRPr/>
              </a:pPr>
              <a:t>20.09.2024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7D8340-11B7-42A6-9A8D-BF2025CFC0B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39413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 advClick="0" advTm="0">
        <p:cut/>
      </p:transition>
    </mc:Choice>
    <mc:Fallback xmlns="">
      <p:transition advClick="0" advTm="0">
        <p:cut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6931C1-B617-4A33-9387-45826243F544}" type="datetimeFigureOut">
              <a:rPr lang="ru-RU"/>
              <a:pPr>
                <a:defRPr/>
              </a:pPr>
              <a:t>20.09.2024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800FD5-F7E7-489F-96C9-68988AC5A71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125449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 advClick="0" advTm="0">
        <p:cut/>
      </p:transition>
    </mc:Choice>
    <mc:Fallback xmlns="">
      <p:transition advClick="0" advTm="0">
        <p:cut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B79E62-1A9B-454B-8E08-9D6E85B5711E}" type="datetimeFigureOut">
              <a:rPr lang="ru-RU"/>
              <a:pPr>
                <a:defRPr/>
              </a:pPr>
              <a:t>20.09.2024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0D8260-50AA-415C-88E6-F1BE8CD6B24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637688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 advClick="0" advTm="0">
        <p:cut/>
      </p:transition>
    </mc:Choice>
    <mc:Fallback xmlns="">
      <p:transition advClick="0" advTm="0">
        <p:cut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E4C8EB-EFA8-425D-B7E8-B60A1F6C7F6E}" type="datetimeFigureOut">
              <a:rPr lang="ru-RU"/>
              <a:pPr>
                <a:defRPr/>
              </a:pPr>
              <a:t>20.09.2024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80E0D8-DD73-4C84-9CB7-EABAD0D9930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510025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 advClick="0" advTm="0">
        <p:cut/>
      </p:transition>
    </mc:Choice>
    <mc:Fallback xmlns="">
      <p:transition advClick="0" advTm="0">
        <p:cut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261E55-A641-4DDC-8666-0D506D9C095B}" type="datetimeFigureOut">
              <a:rPr lang="ru-RU"/>
              <a:pPr>
                <a:defRPr/>
              </a:pPr>
              <a:t>20.09.2024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381DC1-16C8-459C-BC38-8AAC69F9613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257996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 advClick="0" advTm="0">
        <p:cut/>
      </p:transition>
    </mc:Choice>
    <mc:Fallback xmlns="">
      <p:transition advClick="0" advTm="0">
        <p:cut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5B9A61-DBC8-49C6-827E-4C782BA8CFC3}" type="datetimeFigureOut">
              <a:rPr lang="ru-RU"/>
              <a:pPr>
                <a:defRPr/>
              </a:pPr>
              <a:t>20.09.2024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18A1B6-BD54-4089-B660-529FE847104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484994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 advClick="0" advTm="0">
        <p:cut/>
      </p:transition>
    </mc:Choice>
    <mc:Fallback xmlns="">
      <p:transition advClick="0" advTm="0">
        <p:cut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40199D-6A52-4B6A-8DFF-DD81610D3564}" type="datetimeFigureOut">
              <a:rPr lang="ru-RU"/>
              <a:pPr>
                <a:defRPr/>
              </a:pPr>
              <a:t>20.09.2024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3979F5-B3EE-4717-9632-8A87F3FB786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805999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 advClick="0" advTm="0">
        <p:cut/>
      </p:transition>
    </mc:Choice>
    <mc:Fallback xmlns="">
      <p:transition advClick="0" advTm="0">
        <p:cut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EF4E51-A59F-444B-A5B8-75CFC2F56624}" type="datetimeFigureOut">
              <a:rPr lang="ru-RU"/>
              <a:pPr>
                <a:defRPr/>
              </a:pPr>
              <a:t>20.09.2024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4F8D9A-AB18-4822-9677-1C216850400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96393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 advClick="0" advTm="0">
        <p:cut/>
      </p:transition>
    </mc:Choice>
    <mc:Fallback xmlns="">
      <p:transition advClick="0" advTm="0">
        <p:cut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DEFD80-1A51-4962-A444-C54C1FF92A40}" type="datetimeFigureOut">
              <a:rPr lang="ru-RU"/>
              <a:pPr>
                <a:defRPr/>
              </a:pPr>
              <a:t>20.09.2024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8D0C27-C0C5-419E-9B8F-24446B62C75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895631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 advClick="0" advTm="0">
        <p:cut/>
      </p:transition>
    </mc:Choice>
    <mc:Fallback xmlns="">
      <p:transition advClick="0" advTm="0">
        <p:cut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C11BBD-E3BF-4EDE-A863-730C01B13E25}" type="datetimeFigureOut">
              <a:rPr lang="ru-RU"/>
              <a:pPr>
                <a:defRPr/>
              </a:pPr>
              <a:t>20.09.2024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F510B9-0175-4FC7-8B38-15009E8F485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3461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 advClick="0" advTm="0">
        <p:cut/>
      </p:transition>
    </mc:Choice>
    <mc:Fallback xmlns="">
      <p:transition advClick="0" advTm="0">
        <p:cut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4BF98D47-BBE5-4D6B-AEC9-C783EE6C3B5C}" type="datetimeFigureOut">
              <a:rPr lang="ru-RU"/>
              <a:pPr>
                <a:defRPr/>
              </a:pPr>
              <a:t>20.09.2024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627E45B5-49BB-47C0-B6B8-98B2E4926DF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7" r:id="rId1"/>
    <p:sldLayoutId id="2147483757" r:id="rId2"/>
    <p:sldLayoutId id="2147483758" r:id="rId3"/>
    <p:sldLayoutId id="2147483759" r:id="rId4"/>
    <p:sldLayoutId id="2147483760" r:id="rId5"/>
    <p:sldLayoutId id="2147483761" r:id="rId6"/>
    <p:sldLayoutId id="2147483762" r:id="rId7"/>
    <p:sldLayoutId id="2147483763" r:id="rId8"/>
    <p:sldLayoutId id="2147483764" r:id="rId9"/>
    <p:sldLayoutId id="2147483765" r:id="rId10"/>
    <p:sldLayoutId id="2147483766" r:id="rId11"/>
  </p:sldLayoutIdLst>
  <mc:AlternateContent xmlns:mc="http://schemas.openxmlformats.org/markup-compatibility/2006" xmlns:p14="http://schemas.microsoft.com/office/powerpoint/2010/main">
    <mc:Choice Requires="p14">
      <p:transition p14:dur="100" advClick="0" advTm="0">
        <p:cut/>
      </p:transition>
    </mc:Choice>
    <mc:Fallback xmlns="">
      <p:transition advClick="0" advTm="0">
        <p:cut/>
      </p:transition>
    </mc:Fallback>
  </mc:AlternateConten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notesSlide" Target="../notesSlides/notesSlide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notesSlide" Target="../notesSlides/notesSlide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notesSlide" Target="../notesSlides/notesSlide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notesSlide" Target="../notesSlides/notesSlide8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notesSlide" Target="../notesSlides/notesSlide9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notesSlide" Target="../notesSlides/notesSlide10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notesSlide" Target="../notesSlides/notesSlide1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notesSlide" Target="../notesSlides/notesSlide1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7.png"/><Relationship Id="rId4" Type="http://schemas.openxmlformats.org/officeDocument/2006/relationships/notesSlide" Target="../notesSlides/notesSlide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4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9.png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notesSlide" Target="../notesSlides/notesSlid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75656" y="404664"/>
            <a:ext cx="583264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МБОУ «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Шугуровская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СОШ имени В.П.Чкалова»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Лениногорского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муниципального района РТ</a:t>
            </a:r>
            <a:endParaRPr lang="tt-RU" sz="1400" b="1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572000" y="1785926"/>
            <a:ext cx="404762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t-RU" sz="4000" b="1" i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Родники родного</a:t>
            </a:r>
          </a:p>
          <a:p>
            <a:pPr algn="ctr"/>
            <a:r>
              <a:rPr lang="tt-RU" sz="4000" b="1" i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края</a:t>
            </a:r>
            <a:endParaRPr lang="ru-RU" sz="4000" b="1" i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Picture 2" descr="D:\ИССЛЕДОВАНИЕ\фото\егет кыз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484784"/>
            <a:ext cx="3528392" cy="4687542"/>
          </a:xfrm>
          <a:prstGeom prst="round2DiagRect">
            <a:avLst>
              <a:gd name="adj1" fmla="val 50000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4211960" y="4509120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buNone/>
            </a:pPr>
            <a:r>
              <a:rPr lang="tt-RU" smtClean="0">
                <a:latin typeface="Times New Roman" pitchFamily="18" charset="0"/>
                <a:cs typeface="Times New Roman" pitchFamily="18" charset="0"/>
              </a:rPr>
              <a:t>                                      </a:t>
            </a:r>
            <a:r>
              <a:rPr lang="tt-RU" smtClean="0">
                <a:latin typeface="Times New Roman" pitchFamily="18" charset="0"/>
                <a:cs typeface="Times New Roman" pitchFamily="18" charset="0"/>
              </a:rPr>
              <a:t>                                   </a:t>
            </a:r>
            <a:endParaRPr lang="tt-RU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Click="0" advTm="6334">
    <p:cut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/>
          <a:lstStyle/>
          <a:p>
            <a:r>
              <a:rPr lang="ru-RU" sz="3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Аниса </a:t>
            </a:r>
            <a:r>
              <a:rPr lang="ru-RU" sz="36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апа</a:t>
            </a:r>
            <a:r>
              <a:rPr lang="ru-RU" sz="3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Абдуллина и моя бабушка</a:t>
            </a:r>
            <a:endParaRPr lang="ru-RU" sz="36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70" name="Picture 2" descr="F:\DCIM\102_PANA\P1020071.JPG"/>
          <p:cNvPicPr>
            <a:picLocks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908720"/>
            <a:ext cx="8028384" cy="561662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228708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 advClick="0" advTm="0">
        <p:cut/>
      </p:transition>
    </mc:Choice>
    <mc:Fallback xmlns="">
      <p:transition advClick="0" advTm="0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/>
          </p:cNvSpPr>
          <p:nvPr>
            <p:ph type="title"/>
          </p:nvPr>
        </p:nvSpPr>
        <p:spPr>
          <a:xfrm>
            <a:off x="1619250" y="261938"/>
            <a:ext cx="6337300" cy="5903912"/>
          </a:xfrm>
        </p:spPr>
        <p:txBody>
          <a:bodyPr/>
          <a:lstStyle/>
          <a:p>
            <a:r>
              <a:rPr lang="ru-RU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9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975" y="404813"/>
            <a:ext cx="4503738" cy="781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0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0" y="5775325"/>
            <a:ext cx="4503738" cy="781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1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48150" y="5775325"/>
            <a:ext cx="4505325" cy="781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1043608" y="1211269"/>
            <a:ext cx="7632848" cy="39703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Тегермэн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чишмэсе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»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- это природный источник. Находился так же немного к северу от села Старое Шугурово, примерно в 3-х км. Дед  по имени Хасан, здесь он держал улья, разводил пчёл, ухаживал за родником. Тут же была мельница, жернова которой крутили воды родника и ручья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Инеш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. Именно за эту его службу родник назвали «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Тегермэн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чишмэсе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» - родник Мельницы.  Сегодня этот родник иссяк.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266173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14:window dir="vert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/>
          </p:cNvSpPr>
          <p:nvPr>
            <p:ph type="title"/>
          </p:nvPr>
        </p:nvSpPr>
        <p:spPr>
          <a:xfrm>
            <a:off x="1619250" y="261938"/>
            <a:ext cx="6337300" cy="5903912"/>
          </a:xfrm>
        </p:spPr>
        <p:txBody>
          <a:bodyPr/>
          <a:lstStyle/>
          <a:p>
            <a:r>
              <a:rPr lang="ru-RU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100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6165304"/>
            <a:ext cx="4503738" cy="6926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1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6076950"/>
            <a:ext cx="4505325" cy="781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611560" y="332656"/>
            <a:ext cx="8136904" cy="56938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1325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Тамчылы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чишмэ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»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 это природный родник. Находится он на расстоянии около 1км к северу от села Старое Шугурово. Воды этого источника стекали в форме капель по большому камню, дальше собирались в ручеек. Это был очень живописный родник и очень красивый. Он не только утолял жажду пахарей, путников, а так же обладал целебными свойствами. Соленые воды нефтяных скважин попали в грунтовые воды, в том числе и слились с водами родника.  Вода потеряла свои целебные свойства и вкус. Она отравлена , имеет солоноватый вкус. Даже животные не пьют из этого источника. Теперь это мертвый родник…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847662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14:window dir="vert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/>
          </p:cNvSpPr>
          <p:nvPr>
            <p:ph type="title"/>
          </p:nvPr>
        </p:nvSpPr>
        <p:spPr>
          <a:xfrm>
            <a:off x="1619672" y="2276872"/>
            <a:ext cx="6337300" cy="2664296"/>
          </a:xfrm>
        </p:spPr>
        <p:txBody>
          <a:bodyPr/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3200" b="1" dirty="0" err="1" smtClean="0">
                <a:latin typeface="Times New Roman" pitchFamily="18" charset="0"/>
                <a:cs typeface="Times New Roman" pitchFamily="18" charset="0"/>
              </a:rPr>
              <a:t>Дегетле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err="1" smtClean="0">
                <a:latin typeface="Times New Roman" pitchFamily="18" charset="0"/>
                <a:cs typeface="Times New Roman" pitchFamily="18" charset="0"/>
              </a:rPr>
              <a:t>чишмэ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»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- очень древний родник. Его так назвали, потому что в его водах были следы нефти. Именно по этим признакам узнали, что здесь есть нефть. Когда началась добыча нефти, ручья не стало. </a:t>
            </a:r>
            <a:r>
              <a:rPr lang="ru-RU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9" name="Рисунок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975" y="404813"/>
            <a:ext cx="4503738" cy="781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0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0" y="5775325"/>
            <a:ext cx="4503738" cy="781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1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48150" y="5775325"/>
            <a:ext cx="4505325" cy="781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Азат Биксурин ( башкирский курай -Язмыштан узмыштар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7956376" y="476672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14:window dir="vert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7805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/>
          </p:cNvSpPr>
          <p:nvPr>
            <p:ph type="title"/>
          </p:nvPr>
        </p:nvSpPr>
        <p:spPr>
          <a:xfrm>
            <a:off x="971600" y="620688"/>
            <a:ext cx="7848872" cy="5903912"/>
          </a:xfrm>
        </p:spPr>
        <p:txBody>
          <a:bodyPr/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«Дом 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чишмэсе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».  </a:t>
            </a:r>
            <a:br>
              <a:rPr lang="ru-RU" sz="24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На расстоянии 5 км южнее села Шугурово,  в лесу среди холмов, сквозь камни прибивается этот родник. Название этого родника уходит корнями в прошлое. Когда-то, ещё до революции,  в этом лесу поселились 2-3 русские семьи. Они имели красивые дома, вели хозяйство и ухаживали за лесом. Место их поселения называлось кордон. Около места их поселения бил ключ. Селяне приходили к этому роднику за водой. А так как здесь были красивые дома, построенные в русском стиле, родник стали называть «Дом»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чишмэсе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 Давно уже нет этих домов, но есть родник, который до сих пор так и называют: «Дом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чишмэсе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».</a:t>
            </a:r>
            <a:r>
              <a:rPr lang="ru-RU" sz="4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48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9" name="Рисунок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0"/>
            <a:ext cx="4503738" cy="620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0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0" y="6021287"/>
            <a:ext cx="4503738" cy="535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1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48150" y="6021287"/>
            <a:ext cx="4505325" cy="535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Азат Биксурин ( башкирский курай -Язмыштан узмыштар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7956376" y="47667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94190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14:window dir="vert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7805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/>
          </p:cNvSpPr>
          <p:nvPr>
            <p:ph type="title"/>
          </p:nvPr>
        </p:nvSpPr>
        <p:spPr>
          <a:xfrm>
            <a:off x="1619250" y="261938"/>
            <a:ext cx="6337300" cy="5903912"/>
          </a:xfrm>
        </p:spPr>
        <p:txBody>
          <a:bodyPr/>
          <a:lstStyle/>
          <a:p>
            <a:r>
              <a:rPr lang="ru-RU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9" name="Рисунок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188640"/>
            <a:ext cx="4503738" cy="5760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0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0" y="5775325"/>
            <a:ext cx="4503738" cy="781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1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48150" y="5775325"/>
            <a:ext cx="4505325" cy="781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Азат Биксурин ( башкирский курай -Язмыштан узмыштар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7956376" y="476672"/>
            <a:ext cx="609600" cy="609600"/>
          </a:xfrm>
          <a:prstGeom prst="rect">
            <a:avLst/>
          </a:prstGeom>
        </p:spPr>
      </p:pic>
      <p:sp>
        <p:nvSpPr>
          <p:cNvPr id="6145" name="Rectangle 1"/>
          <p:cNvSpPr>
            <a:spLocks noChangeArrowheads="1"/>
          </p:cNvSpPr>
          <p:nvPr/>
        </p:nvSpPr>
        <p:spPr bwMode="auto">
          <a:xfrm>
            <a:off x="971600" y="692696"/>
            <a:ext cx="7452320" cy="48936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190500" algn="l"/>
              </a:tabLst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Кыяр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коесы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чишмэсе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»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Находится он на  в 5-6 километрах к северу со стороны села Старое Шугурово. Когда то это были земли старика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Габдрахмана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который здесь выращивал огурцы, дыни, арбузы. Естественно ему нужна была вода. Места здесь были болотистые. Он раскопал маленький родник, помог ему обрести жизнь. Старики деревни очень дорожили этим ключом. У него был специальный желоб, по которому стекала вода. Старики особенно тщательно охраняли этот источник: постоянно подметали, не давали маленькой соринке осесть на территории родника. Вода этого источника считалась лечебной.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72111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14:window dir="vert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7805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/>
          </p:cNvSpPr>
          <p:nvPr>
            <p:ph type="title"/>
          </p:nvPr>
        </p:nvSpPr>
        <p:spPr>
          <a:xfrm>
            <a:off x="1619250" y="261938"/>
            <a:ext cx="6337300" cy="5903912"/>
          </a:xfrm>
        </p:spPr>
        <p:txBody>
          <a:bodyPr/>
          <a:lstStyle/>
          <a:p>
            <a:r>
              <a:rPr lang="ru-RU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9" name="Рисунок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975" y="404813"/>
            <a:ext cx="4503738" cy="781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0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0" y="5775325"/>
            <a:ext cx="4503738" cy="781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1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48150" y="5775325"/>
            <a:ext cx="4505325" cy="781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Азат Биксурин ( башкирский курай -Язмыштан узмыштар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7956376" y="476672"/>
            <a:ext cx="609600" cy="609600"/>
          </a:xfrm>
          <a:prstGeom prst="rect">
            <a:avLst/>
          </a:prstGeom>
        </p:spPr>
      </p:pic>
      <p:sp>
        <p:nvSpPr>
          <p:cNvPr id="8194" name="Rectangle 2"/>
          <p:cNvSpPr>
            <a:spLocks noChangeArrowheads="1"/>
          </p:cNvSpPr>
          <p:nvPr/>
        </p:nvSpPr>
        <p:spPr bwMode="auto">
          <a:xfrm>
            <a:off x="971600" y="1584811"/>
            <a:ext cx="7488832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190500" algn="l"/>
              </a:tabLst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«</a:t>
            </a:r>
            <a:r>
              <a:rPr kumimoji="0" lang="ru-RU" sz="36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Кукертле</a:t>
            </a: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су </a:t>
            </a:r>
            <a:r>
              <a:rPr kumimoji="0" lang="ru-RU" sz="36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чишмэсе</a:t>
            </a: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». 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Природный источник. Находится в 2 километрах к юго-западу от села Новое Шугурово. Это сероводородный родник. Имеет целебные свойства: лечит суставы.</a:t>
            </a:r>
            <a:endParaRPr kumimoji="0" lang="ru-RU" sz="4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185897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14:window dir="vert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7805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/>
          </p:cNvSpPr>
          <p:nvPr>
            <p:ph type="title"/>
          </p:nvPr>
        </p:nvSpPr>
        <p:spPr>
          <a:xfrm>
            <a:off x="1619672" y="476672"/>
            <a:ext cx="6337300" cy="5903912"/>
          </a:xfrm>
        </p:spPr>
        <p:txBody>
          <a:bodyPr/>
          <a:lstStyle/>
          <a:p>
            <a:pPr lvl="0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3200" b="1" dirty="0" err="1" smtClean="0">
                <a:latin typeface="Times New Roman" pitchFamily="18" charset="0"/>
                <a:cs typeface="Times New Roman" pitchFamily="18" charset="0"/>
              </a:rPr>
              <a:t>Зубай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err="1" smtClean="0">
                <a:latin typeface="Times New Roman" pitchFamily="18" charset="0"/>
                <a:cs typeface="Times New Roman" pitchFamily="18" charset="0"/>
              </a:rPr>
              <a:t>чишмэсе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». </a:t>
            </a:r>
            <a:br>
              <a:rPr lang="ru-RU" sz="32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Возможно, название произошло от слова «забой», так как источник находится вблизи  шахт, на которых добывался битум. Находится в 4-х км к востоку от села Шугурово.</a:t>
            </a:r>
            <a:r>
              <a:rPr lang="ru-RU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9" name="Рисунок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975" y="404813"/>
            <a:ext cx="4503738" cy="781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0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0" y="5775325"/>
            <a:ext cx="4503738" cy="781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1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48150" y="5775325"/>
            <a:ext cx="4505325" cy="781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Азат Биксурин ( башкирский курай -Язмыштан узмыштар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7956376" y="47667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07770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14:window dir="vert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7805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/>
          </p:cNvSpPr>
          <p:nvPr>
            <p:ph type="title"/>
          </p:nvPr>
        </p:nvSpPr>
        <p:spPr>
          <a:xfrm>
            <a:off x="1619250" y="261938"/>
            <a:ext cx="6337300" cy="5903912"/>
          </a:xfrm>
        </p:spPr>
        <p:txBody>
          <a:bodyPr/>
          <a:lstStyle/>
          <a:p>
            <a:r>
              <a:rPr lang="ru-RU" sz="4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48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9" name="Рисунок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260648"/>
            <a:ext cx="4503738" cy="781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0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0" y="5775325"/>
            <a:ext cx="4503738" cy="781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1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48150" y="5775325"/>
            <a:ext cx="4505325" cy="781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Азат Биксурин ( башкирский курай -Язмыштан узмыштар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7956376" y="476672"/>
            <a:ext cx="609600" cy="609600"/>
          </a:xfrm>
          <a:prstGeom prst="rect">
            <a:avLst/>
          </a:prstGeom>
        </p:spPr>
      </p:pic>
      <p:sp>
        <p:nvSpPr>
          <p:cNvPr id="4097" name="Rectangle 1"/>
          <p:cNvSpPr>
            <a:spLocks noChangeArrowheads="1"/>
          </p:cNvSpPr>
          <p:nvPr/>
        </p:nvSpPr>
        <p:spPr bwMode="auto">
          <a:xfrm>
            <a:off x="971600" y="1124744"/>
            <a:ext cx="7704856" cy="44012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132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«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Насырджан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чишмэсе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».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Этот родник находится в «Пчельнике», в 2 километрах к западу от села Новое Шугурово. Старик по имени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Насырджан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держал улья, обустроил выбивавшийся из-под земли ключ, ухаживал за ним. С тех пор этот источник называют «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Насырджан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чишмэсе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». В советские годы с этого родника подвели воду в деревню, и теперь вода этого родника утоляет жажду жителей Нового Шугурово.</a:t>
            </a: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352263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14:window dir="vert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7805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/>
          </p:cNvSpPr>
          <p:nvPr>
            <p:ph type="title"/>
          </p:nvPr>
        </p:nvSpPr>
        <p:spPr>
          <a:xfrm>
            <a:off x="1619672" y="954088"/>
            <a:ext cx="6337300" cy="5903912"/>
          </a:xfrm>
        </p:spPr>
        <p:txBody>
          <a:bodyPr/>
          <a:lstStyle/>
          <a:p>
            <a:pPr lvl="0"/>
            <a:r>
              <a:rPr lang="ru-RU" sz="3200" b="1" dirty="0" smtClean="0">
                <a:latin typeface="Times New Roman"/>
                <a:ea typeface="Calibri"/>
                <a:cs typeface="Times New Roman"/>
              </a:rPr>
              <a:t>«</a:t>
            </a:r>
            <a:r>
              <a:rPr lang="ru-RU" sz="3200" b="1" dirty="0" err="1" smtClean="0">
                <a:latin typeface="Times New Roman"/>
                <a:ea typeface="Calibri"/>
                <a:cs typeface="Times New Roman"/>
              </a:rPr>
              <a:t>Бизмэн</a:t>
            </a:r>
            <a:r>
              <a:rPr lang="ru-RU" sz="3200" b="1" dirty="0" smtClean="0">
                <a:latin typeface="Times New Roman"/>
                <a:ea typeface="Calibri"/>
                <a:cs typeface="Times New Roman"/>
              </a:rPr>
              <a:t> тау </a:t>
            </a:r>
            <a:r>
              <a:rPr lang="ru-RU" sz="3200" b="1" dirty="0" err="1" smtClean="0">
                <a:latin typeface="Times New Roman"/>
                <a:ea typeface="Calibri"/>
                <a:cs typeface="Times New Roman"/>
              </a:rPr>
              <a:t>чишмәсе</a:t>
            </a:r>
            <a:r>
              <a:rPr lang="ru-RU" sz="3200" b="1" dirty="0" smtClean="0">
                <a:latin typeface="Times New Roman"/>
                <a:ea typeface="Calibri"/>
                <a:cs typeface="Times New Roman"/>
              </a:rPr>
              <a:t>». </a:t>
            </a:r>
            <a:r>
              <a:rPr lang="ru-RU" sz="3200" dirty="0" smtClean="0">
                <a:latin typeface="Times New Roman"/>
                <a:ea typeface="Calibri"/>
                <a:cs typeface="Times New Roman"/>
              </a:rPr>
              <a:t>Этот родник находится параллельно с «Пчельником», в 2-х километрах к западу от села Новое Шугурово.  Форма горы, у подножья которого пробивается родник, похож на старинные весы. Поэтому он так называется.</a:t>
            </a:r>
            <a:r>
              <a:rPr lang="ru-RU" dirty="0" smtClean="0">
                <a:latin typeface="Times New Roman"/>
                <a:ea typeface="Calibri"/>
                <a:cs typeface="Times New Roman"/>
              </a:rPr>
              <a:t/>
            </a:r>
            <a:br>
              <a:rPr lang="ru-RU" dirty="0" smtClean="0">
                <a:latin typeface="Times New Roman"/>
                <a:ea typeface="Calibri"/>
                <a:cs typeface="Times New Roman"/>
              </a:rPr>
            </a:br>
            <a:r>
              <a:rPr lang="ru-RU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9" name="Рисунок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975" y="404813"/>
            <a:ext cx="4503738" cy="781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0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0" y="5775325"/>
            <a:ext cx="4503738" cy="781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1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48150" y="5775325"/>
            <a:ext cx="4505325" cy="781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Азат Биксурин ( башкирский курай -Язмыштан узмыштар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7956376" y="47667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15171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14:window dir="vert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7805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55776" y="2132856"/>
            <a:ext cx="5830416" cy="1470025"/>
          </a:xfrm>
        </p:spPr>
        <p:txBody>
          <a:bodyPr/>
          <a:lstStyle/>
          <a:p>
            <a:r>
              <a:rPr lang="ru-RU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Родник – не просто источник питьевой воды, </a:t>
            </a:r>
            <a:br>
              <a:rPr lang="ru-RU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это – живая нить, которая связывает нас</a:t>
            </a:r>
            <a:br>
              <a:rPr lang="ru-RU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не только с прошлым, но и с будущим.</a:t>
            </a:r>
            <a:r>
              <a:rPr lang="ru-RU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8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131840" y="4941168"/>
            <a:ext cx="4672608" cy="432048"/>
          </a:xfrm>
        </p:spPr>
        <p:txBody>
          <a:bodyPr/>
          <a:lstStyle/>
          <a:p>
            <a:r>
              <a:rPr lang="ru-RU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Народная мудрость</a:t>
            </a:r>
            <a:endParaRPr lang="ru-RU" b="1" i="1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 advClick="0" advTm="0">
        <p:cut/>
      </p:transition>
    </mc:Choice>
    <mc:Fallback xmlns="">
      <p:transition advClick="0" advTm="0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/>
          </p:cNvSpPr>
          <p:nvPr>
            <p:ph type="title"/>
          </p:nvPr>
        </p:nvSpPr>
        <p:spPr>
          <a:xfrm>
            <a:off x="1619250" y="261938"/>
            <a:ext cx="6337300" cy="5903912"/>
          </a:xfrm>
        </p:spPr>
        <p:txBody>
          <a:bodyPr/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3200" b="1" dirty="0" err="1" smtClean="0">
                <a:latin typeface="Times New Roman" pitchFamily="18" charset="0"/>
                <a:cs typeface="Times New Roman" pitchFamily="18" charset="0"/>
              </a:rPr>
              <a:t>Джир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err="1" smtClean="0">
                <a:latin typeface="Times New Roman" pitchFamily="18" charset="0"/>
                <a:cs typeface="Times New Roman" pitchFamily="18" charset="0"/>
              </a:rPr>
              <a:t>купер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err="1" smtClean="0">
                <a:latin typeface="Times New Roman" pitchFamily="18" charset="0"/>
                <a:cs typeface="Times New Roman" pitchFamily="18" charset="0"/>
              </a:rPr>
              <a:t>чишмэсе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».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Находится в 5 километрах севернее села Старое Шугурово. Это природный источник, течет по поверхности земли.</a:t>
            </a:r>
            <a:r>
              <a:rPr lang="ru-RU" sz="32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32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9" name="Рисунок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975" y="404813"/>
            <a:ext cx="4503738" cy="781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0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0" y="5775325"/>
            <a:ext cx="4503738" cy="781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1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48150" y="5775325"/>
            <a:ext cx="4505325" cy="781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Азат Биксурин ( башкирский курай -Язмыштан узмыштар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7956376" y="476672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14:window dir="vert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7805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/>
          </p:cNvSpPr>
          <p:nvPr>
            <p:ph type="title"/>
          </p:nvPr>
        </p:nvSpPr>
        <p:spPr>
          <a:xfrm>
            <a:off x="1619250" y="261938"/>
            <a:ext cx="6337300" cy="5903912"/>
          </a:xfrm>
        </p:spPr>
        <p:txBody>
          <a:bodyPr/>
          <a:lstStyle/>
          <a:p>
            <a:r>
              <a:rPr lang="ru-RU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9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975" y="404813"/>
            <a:ext cx="4503738" cy="781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0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0" y="5775325"/>
            <a:ext cx="4503738" cy="781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1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48150" y="5775325"/>
            <a:ext cx="4505325" cy="781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61" name="Rectangle 1"/>
          <p:cNvSpPr>
            <a:spLocks noChangeArrowheads="1"/>
          </p:cNvSpPr>
          <p:nvPr/>
        </p:nvSpPr>
        <p:spPr bwMode="auto">
          <a:xfrm>
            <a:off x="827584" y="1196752"/>
            <a:ext cx="7848872" cy="46782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190500" algn="l"/>
              </a:tabLst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Текэ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тау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чишмэсе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».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Этот родник считался священным. Старики говорили, что воду с этого родника нужно пить хотя бы 1 раз в год, так как источник имеет целебную силу. Было традицией: собираться по весне всем селом и идти на субботник. И стар, и млад, все как могли, помогали убирать мусор, который приносили воды во время половодья, мы мочалками желоба. Старшее поколение учило младшее всем премудростям забот о роднике.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</a:tabLst>
            </a:pP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099151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14:window dir="vert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/>
          </p:cNvSpPr>
          <p:nvPr>
            <p:ph type="title"/>
          </p:nvPr>
        </p:nvSpPr>
        <p:spPr>
          <a:xfrm>
            <a:off x="755576" y="620688"/>
            <a:ext cx="7992888" cy="5903912"/>
          </a:xfrm>
        </p:spPr>
        <p:txBody>
          <a:bodyPr/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3200" b="1" dirty="0" err="1" smtClean="0">
                <a:latin typeface="Times New Roman" pitchFamily="18" charset="0"/>
                <a:cs typeface="Times New Roman" pitchFamily="18" charset="0"/>
              </a:rPr>
              <a:t>Каршы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err="1" smtClean="0">
                <a:latin typeface="Times New Roman" pitchFamily="18" charset="0"/>
                <a:cs typeface="Times New Roman" pitchFamily="18" charset="0"/>
              </a:rPr>
              <a:t>тау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err="1" smtClean="0">
                <a:latin typeface="Times New Roman" pitchFamily="18" charset="0"/>
                <a:cs typeface="Times New Roman" pitchFamily="18" charset="0"/>
              </a:rPr>
              <a:t>чишмэсе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»</a:t>
            </a:r>
            <a:br>
              <a:rPr lang="ru-RU" sz="32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Вдоль подножья горы «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Каршы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тау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» находится деревня Старое Шугурово. Вода брала свое начало почти на самой вершине горы, текла по склону по деревянным желобам. А в самом низу под раскидистыми ивами люди брали воду. Это было особое место для сельчан: здесь зарождались первые чувства, давались клятвы, отсюда уходили на войну. </a:t>
            </a:r>
            <a:br>
              <a:rPr lang="ru-RU" sz="3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endParaRPr lang="ru-RU" sz="28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100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5661248"/>
            <a:ext cx="4503738" cy="781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1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5661248"/>
            <a:ext cx="4505325" cy="7647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188640"/>
            <a:ext cx="4503738" cy="6926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14:window dir="vert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32656"/>
            <a:ext cx="8435280" cy="6048672"/>
          </a:xfrm>
        </p:spPr>
        <p:txBody>
          <a:bodyPr/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Раньше молодые девушки, молодые невесты, повязав вышитые красивыми орнаментами передники, взяв расписные коромысла и ведра, ходили сюда за водой. Пока ведра наполнялись, они пели, вышивали, шутили, смеялись. Здесь же парни высматривали своих будущих невест, брали ведра понравившейся девушки и помогали ей нести, а девушка шла следом и несла коромысла. Молодые невесты, придя впервые на родник, повязывали расшитые платочки. А когда над мирным небом затягивались тучи, солдаты, уходящие на фронт, высекали свои имена на больших каменных плитах, вдоль которых стекал родник.</a:t>
            </a:r>
            <a:endParaRPr lang="ru-RU" sz="2800" dirty="0"/>
          </a:p>
        </p:txBody>
      </p:sp>
      <p:pic>
        <p:nvPicPr>
          <p:cNvPr id="4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5877272"/>
            <a:ext cx="4503738" cy="781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0262" y="5877272"/>
            <a:ext cx="4503738" cy="781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 advClick="0" advTm="0">
        <p:cut/>
      </p:transition>
    </mc:Choice>
    <mc:Fallback xmlns="">
      <p:transition advClick="0" advTm="0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3554" name="Picture 2" descr="C:\Users\USer\Pictures\тамчы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5786" y="357166"/>
            <a:ext cx="7929618" cy="6103821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 advClick="0" advTm="0">
        <p:cut/>
      </p:transition>
    </mc:Choice>
    <mc:Fallback xmlns="">
      <p:transition advClick="0" advTm="0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E:\DCIM\102_PANA\P102007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1268760"/>
            <a:ext cx="7560840" cy="544522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effectLst>
            <a:reflection blurRad="6350" stA="50000" endA="300" endPos="55000" dir="5400000" sy="-100000" algn="bl" rotWithShape="0"/>
          </a:effectLst>
        </p:spPr>
        <p:txBody>
          <a:bodyPr/>
          <a:lstStyle/>
          <a:p>
            <a:r>
              <a:rPr lang="ru-RU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Каршы</a:t>
            </a:r>
            <a:r>
              <a:rPr lang="ru-RU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тау</a:t>
            </a:r>
            <a:r>
              <a:rPr lang="ru-RU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чишмэсе</a:t>
            </a:r>
            <a:r>
              <a:rPr lang="ru-RU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» сегодня</a:t>
            </a:r>
            <a:endParaRPr lang="ru-RU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 advClick="0" advTm="0">
        <p:cut/>
      </p:transition>
    </mc:Choice>
    <mc:Fallback xmlns="">
      <p:transition advClick="0" advTm="0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1400" dirty="0" smtClean="0"/>
              <a:t/>
            </a:r>
            <a:br>
              <a:rPr lang="ru-RU" sz="1400" dirty="0" smtClean="0"/>
            </a:br>
            <a:r>
              <a:rPr lang="ru-RU" sz="1400" dirty="0"/>
              <a:t/>
            </a:r>
            <a:br>
              <a:rPr lang="ru-RU" sz="1400" dirty="0"/>
            </a:br>
            <a:r>
              <a:rPr lang="ru-RU" sz="1400" dirty="0" smtClean="0"/>
              <a:t/>
            </a:r>
            <a:br>
              <a:rPr lang="ru-RU" sz="1400" dirty="0" smtClean="0"/>
            </a:br>
            <a:r>
              <a:rPr lang="ru-RU" sz="1400" dirty="0"/>
              <a:t/>
            </a:r>
            <a:br>
              <a:rPr lang="ru-RU" sz="1400" dirty="0"/>
            </a:br>
            <a:r>
              <a:rPr lang="ru-RU" sz="1400" dirty="0" smtClean="0"/>
              <a:t/>
            </a:r>
            <a:br>
              <a:rPr lang="ru-RU" sz="1400" dirty="0" smtClean="0"/>
            </a:br>
            <a:r>
              <a:rPr lang="ru-RU" sz="1400" dirty="0"/>
              <a:t/>
            </a:r>
            <a:br>
              <a:rPr lang="ru-RU" sz="1400" dirty="0"/>
            </a:br>
            <a:r>
              <a:rPr lang="ru-RU" sz="1400" dirty="0" smtClean="0"/>
              <a:t/>
            </a:r>
            <a:br>
              <a:rPr lang="ru-RU" sz="1400" dirty="0" smtClean="0"/>
            </a:br>
            <a:r>
              <a:rPr lang="ru-RU" sz="1400" dirty="0"/>
              <a:t/>
            </a:r>
            <a:br>
              <a:rPr lang="ru-RU" sz="1400" dirty="0"/>
            </a:br>
            <a:r>
              <a:rPr lang="ru-RU" sz="1400" dirty="0" smtClean="0"/>
              <a:t/>
            </a:r>
            <a:br>
              <a:rPr lang="ru-RU" sz="1400" dirty="0" smtClean="0"/>
            </a:br>
            <a:r>
              <a:rPr lang="ru-RU" sz="1400" dirty="0"/>
              <a:t/>
            </a:r>
            <a:br>
              <a:rPr lang="ru-RU" sz="1400" dirty="0"/>
            </a:br>
            <a:r>
              <a:rPr lang="ru-RU" sz="1400" dirty="0" smtClean="0"/>
              <a:t/>
            </a:r>
            <a:br>
              <a:rPr lang="ru-RU" sz="1400" dirty="0" smtClean="0"/>
            </a:br>
            <a:r>
              <a:rPr lang="ru-RU" sz="1400" dirty="0"/>
              <a:t/>
            </a:r>
            <a:br>
              <a:rPr lang="ru-RU" sz="1400" dirty="0"/>
            </a:br>
            <a:r>
              <a:rPr lang="ru-RU" sz="1400" dirty="0" smtClean="0"/>
              <a:t/>
            </a:r>
            <a:br>
              <a:rPr lang="ru-RU" sz="1400" dirty="0" smtClean="0"/>
            </a:br>
            <a:r>
              <a:rPr lang="ru-RU" sz="1400" dirty="0"/>
              <a:t/>
            </a:r>
            <a:br>
              <a:rPr lang="ru-RU" sz="1400" dirty="0"/>
            </a:br>
            <a:r>
              <a:rPr lang="ru-RU" sz="1400" dirty="0" smtClean="0"/>
              <a:t/>
            </a:r>
            <a:br>
              <a:rPr lang="ru-RU" sz="1400" dirty="0" smtClean="0"/>
            </a:br>
            <a:r>
              <a:rPr lang="ru-RU" sz="1400" dirty="0"/>
              <a:t/>
            </a:r>
            <a:br>
              <a:rPr lang="ru-RU" sz="1400" dirty="0"/>
            </a:br>
            <a:r>
              <a:rPr lang="ru-RU" sz="1400" dirty="0" smtClean="0"/>
              <a:t/>
            </a:r>
            <a:br>
              <a:rPr lang="ru-RU" sz="1400" dirty="0" smtClean="0"/>
            </a:br>
            <a:r>
              <a:rPr lang="ru-RU" sz="1400" dirty="0"/>
              <a:t/>
            </a:r>
            <a:br>
              <a:rPr lang="ru-RU" sz="1400" dirty="0"/>
            </a:br>
            <a:r>
              <a:rPr lang="ru-RU" sz="1400" dirty="0" smtClean="0"/>
              <a:t/>
            </a:r>
            <a:br>
              <a:rPr lang="ru-RU" sz="1400" dirty="0" smtClean="0"/>
            </a:br>
            <a:r>
              <a:rPr lang="ru-RU" sz="1400" dirty="0"/>
              <a:t/>
            </a:r>
            <a:br>
              <a:rPr lang="ru-RU" sz="1400" dirty="0"/>
            </a:br>
            <a:r>
              <a:rPr lang="ru-RU" sz="1400" dirty="0" smtClean="0"/>
              <a:t/>
            </a:r>
            <a:br>
              <a:rPr lang="ru-RU" sz="1400" dirty="0" smtClean="0"/>
            </a:br>
            <a:r>
              <a:rPr lang="ru-RU" sz="18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ЗАКЛЮЧЕНИЕ</a:t>
            </a:r>
            <a:r>
              <a:rPr lang="ru-RU" sz="18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br>
              <a:rPr lang="ru-RU" sz="18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Мы должны беречь родники, чтобы сохранить свою историю, культуру, традиции. Как бы я хотел видеть сияющие глаза Анисы Абдуллиной, </a:t>
            </a:r>
            <a:r>
              <a:rPr lang="ru-RU" sz="1800" dirty="0" err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Акъэби</a:t>
            </a:r>
            <a:r>
              <a:rPr lang="ru-RU" sz="18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, когда она придет на родник своей молодости, увидит, что жизнь в нем бьет ключом, увидит молодых невест, с красивыми расписными ведрами, полными родниковых вод. </a:t>
            </a:r>
            <a:br>
              <a:rPr lang="ru-RU" sz="18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Я надеюсь, что моя работа смогла затронуть и ваши души, и вы тоже заинтересуетесь родниками вашего края. А если мы все объединимся, как те родники, в один ручей – мы будем жить. Если забудем родники – забудем и прошлое. Как дерево не бывает без корней, так человек не может быть без прошлого. Если мы забудем свое прошлое – у нас не будет будущего.</a:t>
            </a:r>
            <a:br>
              <a:rPr lang="ru-RU" sz="18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400" dirty="0"/>
              <a:t> </a:t>
            </a:r>
            <a:br>
              <a:rPr lang="ru-RU" sz="1400" dirty="0"/>
            </a:br>
            <a:r>
              <a:rPr lang="ru-RU" sz="1400" dirty="0"/>
              <a:t> </a:t>
            </a:r>
            <a:br>
              <a:rPr lang="ru-RU" sz="1400" dirty="0"/>
            </a:br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17947247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 advClick="0" advTm="0">
        <p:cut/>
      </p:transition>
    </mc:Choice>
    <mc:Fallback xmlns="">
      <p:transition advClick="0" advTm="0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987824" y="980728"/>
            <a:ext cx="5243522" cy="2808312"/>
          </a:xfrm>
        </p:spPr>
        <p:txBody>
          <a:bodyPr/>
          <a:lstStyle/>
          <a:p>
            <a:pPr lvl="0" eaLnBrk="1" hangingPunct="1">
              <a:defRPr/>
            </a:pPr>
            <a:r>
              <a:rPr lang="ru-RU" sz="2800" b="1" cap="all" dirty="0" smtClean="0">
                <a:ln w="38100"/>
                <a:solidFill>
                  <a:srgbClr val="4F81BD"/>
                </a:solidFill>
                <a:effectLst>
                  <a:outerShdw blurRad="19685" dist="12700" dir="5400000" algn="tl" rotWithShape="0">
                    <a:srgbClr val="4F81BD">
                      <a:satMod val="130000"/>
                      <a:alpha val="60000"/>
                    </a:srgbClr>
                  </a:outerShdw>
                  <a:reflection blurRad="10000" stA="55000" endPos="48000" dist="500" dir="5400000" sy="-100000" algn="bl" rotWithShape="0"/>
                </a:effectLst>
                <a:latin typeface="Times New Roman" pitchFamily="18" charset="0"/>
                <a:ea typeface="+mn-ea"/>
                <a:cs typeface="Times New Roman" pitchFamily="18" charset="0"/>
              </a:rPr>
              <a:t>цель исследования: </a:t>
            </a:r>
            <a:r>
              <a:rPr lang="ru-RU" sz="2400" b="1" i="1" cap="all" dirty="0" smtClean="0">
                <a:ln w="38100"/>
                <a:solidFill>
                  <a:srgbClr val="4F81BD"/>
                </a:solidFill>
                <a:effectLst>
                  <a:outerShdw blurRad="19685" dist="12700" dir="5400000" algn="tl" rotWithShape="0">
                    <a:srgbClr val="4F81BD">
                      <a:satMod val="130000"/>
                      <a:alpha val="60000"/>
                    </a:srgbClr>
                  </a:outerShdw>
                </a:effectLst>
                <a:latin typeface="Times New Roman" pitchFamily="18" charset="0"/>
                <a:ea typeface="+mn-ea"/>
                <a:cs typeface="Times New Roman" pitchFamily="18" charset="0"/>
              </a:rPr>
              <a:t>изучить родники, собрать информацию и пропагандировать бережное отношение к природе, к нашим истокам</a:t>
            </a:r>
            <a:endParaRPr lang="ru-RU" sz="1800" i="1" dirty="0">
              <a:effectLst>
                <a:outerShdw blurRad="19685" dist="12700" dir="5400000" algn="tl" rotWithShape="0">
                  <a:srgbClr val="4F81BD">
                    <a:satMod val="130000"/>
                    <a:alpha val="6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2987824" y="4869160"/>
            <a:ext cx="5112568" cy="1224136"/>
          </a:xfrm>
          <a:scene3d>
            <a:camera prst="orthographicFront"/>
            <a:lightRig rig="threePt" dir="t"/>
          </a:scene3d>
          <a:sp3d>
            <a:bevelT w="139700" h="139700" prst="divot"/>
          </a:sp3d>
        </p:spPr>
        <p:txBody>
          <a:bodyPr/>
          <a:lstStyle/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Sagis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12204848" y="306896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48939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14:window dir="vert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87014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987824" y="1340768"/>
            <a:ext cx="5243522" cy="1470025"/>
          </a:xfrm>
        </p:spPr>
        <p:txBody>
          <a:bodyPr/>
          <a:lstStyle/>
          <a:p>
            <a:pPr lvl="0" eaLnBrk="1" hangingPunct="1">
              <a:defRPr/>
            </a:pPr>
            <a:r>
              <a:rPr lang="ru-RU" sz="2800" b="1" i="1" cap="all" dirty="0" smtClean="0">
                <a:ln w="38100"/>
                <a:solidFill>
                  <a:srgbClr val="4F81BD"/>
                </a:solidFill>
                <a:effectLst>
                  <a:outerShdw blurRad="19685" dist="12700" dir="5400000" algn="tl" rotWithShape="0">
                    <a:srgbClr val="4F81BD">
                      <a:satMod val="130000"/>
                      <a:alpha val="60000"/>
                    </a:srgbClr>
                  </a:outerShdw>
                  <a:reflection blurRad="10000" stA="55000" endPos="48000" dist="500" dir="5400000" sy="-100000" algn="bl" rotWithShape="0"/>
                </a:effectLst>
                <a:latin typeface="Times New Roman" pitchFamily="18" charset="0"/>
                <a:ea typeface="+mn-ea"/>
                <a:cs typeface="Times New Roman" pitchFamily="18" charset="0"/>
              </a:rPr>
              <a:t>: </a:t>
            </a:r>
            <a:br>
              <a:rPr lang="ru-RU" sz="2800" b="1" i="1" cap="all" dirty="0" smtClean="0">
                <a:ln w="38100"/>
                <a:solidFill>
                  <a:srgbClr val="4F81BD"/>
                </a:solidFill>
                <a:effectLst>
                  <a:outerShdw blurRad="19685" dist="12700" dir="5400000" algn="tl" rotWithShape="0">
                    <a:srgbClr val="4F81BD">
                      <a:satMod val="130000"/>
                      <a:alpha val="60000"/>
                    </a:srgbClr>
                  </a:outerShdw>
                  <a:reflection blurRad="10000" stA="55000" endPos="48000" dist="500" dir="5400000" sy="-100000" algn="bl" rotWithShape="0"/>
                </a:effectLst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2800" b="1" i="1" cap="all" dirty="0">
                <a:ln w="38100"/>
                <a:solidFill>
                  <a:srgbClr val="4F81BD"/>
                </a:solidFill>
                <a:effectLst>
                  <a:outerShdw blurRad="19685" dist="12700" dir="5400000" algn="tl" rotWithShape="0">
                    <a:srgbClr val="4F81BD">
                      <a:satMod val="130000"/>
                      <a:alpha val="60000"/>
                    </a:srgbClr>
                  </a:outerShdw>
                  <a:reflection blurRad="10000" stA="55000" endPos="48000" dist="500" dir="5400000" sy="-100000" algn="bl" rotWithShape="0"/>
                </a:effectLst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2800" b="1" i="1" cap="all" dirty="0">
                <a:ln w="38100"/>
                <a:solidFill>
                  <a:srgbClr val="4F81BD"/>
                </a:solidFill>
                <a:effectLst>
                  <a:outerShdw blurRad="19685" dist="12700" dir="5400000" algn="tl" rotWithShape="0">
                    <a:srgbClr val="4F81BD">
                      <a:satMod val="130000"/>
                      <a:alpha val="60000"/>
                    </a:srgbClr>
                  </a:outerShdw>
                  <a:reflection blurRad="10000" stA="55000" endPos="48000" dist="500" dir="5400000" sy="-100000" algn="bl" rotWithShape="0"/>
                </a:effectLst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3200" b="1" cap="all" dirty="0" smtClean="0">
                <a:ln w="38100"/>
                <a:solidFill>
                  <a:srgbClr val="4F81BD"/>
                </a:solidFill>
                <a:effectLst>
                  <a:outerShdw blurRad="19685" dist="12700" dir="5400000" algn="tl" rotWithShape="0">
                    <a:srgbClr val="4F81BD">
                      <a:satMod val="130000"/>
                      <a:alpha val="60000"/>
                    </a:srgbClr>
                  </a:outerShdw>
                  <a:reflection blurRad="10000" stA="55000" endPos="48000" dist="500" dir="5400000" sy="-100000" algn="bl" rotWithShape="0"/>
                </a:effectLst>
                <a:latin typeface="Times New Roman" pitchFamily="18" charset="0"/>
                <a:ea typeface="+mn-ea"/>
                <a:cs typeface="Times New Roman" pitchFamily="18" charset="0"/>
              </a:rPr>
              <a:t>объект исследования</a:t>
            </a:r>
            <a:r>
              <a:rPr lang="ru-RU" sz="2800" b="1" cap="all" dirty="0" smtClean="0">
                <a:ln w="38100"/>
                <a:solidFill>
                  <a:srgbClr val="4F81BD"/>
                </a:solidFill>
                <a:effectLst>
                  <a:outerShdw blurRad="19685" dist="12700" dir="5400000" algn="tl" rotWithShape="0">
                    <a:srgbClr val="4F81BD">
                      <a:satMod val="130000"/>
                      <a:alpha val="60000"/>
                    </a:srgbClr>
                  </a:outerShdw>
                  <a:reflection blurRad="10000" stA="55000" endPos="48000" dist="500" dir="5400000" sy="-100000" algn="bl" rotWithShape="0"/>
                </a:effectLst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2800" b="1" cap="all" dirty="0" smtClean="0">
                <a:ln w="38100"/>
                <a:solidFill>
                  <a:srgbClr val="4F81BD"/>
                </a:solidFill>
                <a:effectLst>
                  <a:outerShdw blurRad="19685" dist="12700" dir="5400000" algn="tl" rotWithShape="0">
                    <a:srgbClr val="4F81BD">
                      <a:satMod val="130000"/>
                      <a:alpha val="60000"/>
                    </a:srgbClr>
                  </a:outerShdw>
                  <a:reflection blurRad="10000" stA="55000" endPos="48000" dist="500" dir="5400000" sy="-100000" algn="bl" rotWithShape="0"/>
                </a:effectLst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2800" b="1" cap="all" dirty="0">
                <a:ln w="38100"/>
                <a:solidFill>
                  <a:srgbClr val="4F81BD"/>
                </a:solidFill>
                <a:effectLst>
                  <a:outerShdw blurRad="19685" dist="12700" dir="5400000" algn="tl" rotWithShape="0">
                    <a:srgbClr val="4F81BD">
                      <a:satMod val="130000"/>
                      <a:alpha val="60000"/>
                    </a:srgbClr>
                  </a:outerShdw>
                  <a:reflection blurRad="10000" stA="55000" endPos="48000" dist="500" dir="5400000" sy="-100000" algn="bl" rotWithShape="0"/>
                </a:effectLst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2800" b="1" cap="all" dirty="0">
                <a:ln w="38100"/>
                <a:solidFill>
                  <a:srgbClr val="4F81BD"/>
                </a:solidFill>
                <a:effectLst>
                  <a:outerShdw blurRad="19685" dist="12700" dir="5400000" algn="tl" rotWithShape="0">
                    <a:srgbClr val="4F81BD">
                      <a:satMod val="130000"/>
                      <a:alpha val="60000"/>
                    </a:srgbClr>
                  </a:outerShdw>
                  <a:reflection blurRad="10000" stA="55000" endPos="48000" dist="500" dir="5400000" sy="-100000" algn="bl" rotWithShape="0"/>
                </a:effectLst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3600" b="1" i="1" cap="all" dirty="0" smtClean="0">
                <a:ln w="38100"/>
                <a:solidFill>
                  <a:srgbClr val="4F81BD"/>
                </a:solidFill>
                <a:effectLst>
                  <a:outerShdw blurRad="19685" dist="12700" dir="5400000" algn="tl" rotWithShape="0">
                    <a:srgbClr val="4F81BD">
                      <a:satMod val="130000"/>
                      <a:alpha val="60000"/>
                    </a:srgbClr>
                  </a:outerShdw>
                  <a:reflection blurRad="10000" stA="55000" endPos="48000" dist="500" dir="5400000" sy="-100000" algn="bl" rotWithShape="0"/>
                </a:effectLst>
                <a:latin typeface="Times New Roman" pitchFamily="18" charset="0"/>
                <a:ea typeface="+mn-ea"/>
                <a:cs typeface="Times New Roman" pitchFamily="18" charset="0"/>
              </a:rPr>
              <a:t>Родники </a:t>
            </a:r>
            <a:r>
              <a:rPr lang="ru-RU" sz="3600" b="1" i="1" cap="all" dirty="0" err="1" smtClean="0">
                <a:ln w="38100"/>
                <a:solidFill>
                  <a:srgbClr val="4F81BD"/>
                </a:solidFill>
                <a:effectLst>
                  <a:outerShdw blurRad="19685" dist="12700" dir="5400000" algn="tl" rotWithShape="0">
                    <a:srgbClr val="4F81BD">
                      <a:satMod val="130000"/>
                      <a:alpha val="60000"/>
                    </a:srgbClr>
                  </a:outerShdw>
                  <a:reflection blurRad="10000" stA="55000" endPos="48000" dist="500" dir="5400000" sy="-100000" algn="bl" rotWithShape="0"/>
                </a:effectLst>
                <a:latin typeface="Times New Roman" pitchFamily="18" charset="0"/>
                <a:ea typeface="+mn-ea"/>
                <a:cs typeface="Times New Roman" pitchFamily="18" charset="0"/>
              </a:rPr>
              <a:t>шугуровского</a:t>
            </a:r>
            <a:r>
              <a:rPr lang="ru-RU" sz="3600" b="1" i="1" cap="all" dirty="0" smtClean="0">
                <a:ln w="38100"/>
                <a:solidFill>
                  <a:srgbClr val="4F81BD"/>
                </a:solidFill>
                <a:effectLst>
                  <a:outerShdw blurRad="19685" dist="12700" dir="5400000" algn="tl" rotWithShape="0">
                    <a:srgbClr val="4F81BD">
                      <a:satMod val="130000"/>
                      <a:alpha val="60000"/>
                    </a:srgbClr>
                  </a:outerShdw>
                  <a:reflection blurRad="10000" stA="55000" endPos="48000" dist="500" dir="5400000" sy="-100000" algn="bl" rotWithShape="0"/>
                </a:effectLst>
                <a:latin typeface="Times New Roman" pitchFamily="18" charset="0"/>
                <a:ea typeface="+mn-ea"/>
                <a:cs typeface="Times New Roman" pitchFamily="18" charset="0"/>
              </a:rPr>
              <a:t> края</a:t>
            </a:r>
            <a:endParaRPr lang="ru-RU" sz="24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2987824" y="4869160"/>
            <a:ext cx="5112568" cy="1224136"/>
          </a:xfrm>
          <a:scene3d>
            <a:camera prst="orthographicFront"/>
            <a:lightRig rig="threePt" dir="t"/>
          </a:scene3d>
          <a:sp3d>
            <a:bevelT w="139700" h="139700" prst="divot"/>
          </a:sp3d>
        </p:spPr>
        <p:txBody>
          <a:bodyPr/>
          <a:lstStyle/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Sagis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12204848" y="3068960"/>
            <a:ext cx="609600" cy="6096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3059832" y="4941167"/>
            <a:ext cx="547260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Родник – не просто источник питьевой воды, </a:t>
            </a:r>
            <a:b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это – живая нить, которая связывает нас</a:t>
            </a:r>
            <a:b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не только с прошлым, но и с будущим.</a:t>
            </a:r>
            <a:b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Народная </a:t>
            </a:r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мудрость</a:t>
            </a:r>
            <a:endParaRPr lang="ru-RU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5368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14:window dir="vert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87014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771800" y="1196752"/>
            <a:ext cx="5688632" cy="3024336"/>
          </a:xfrm>
        </p:spPr>
        <p:txBody>
          <a:bodyPr/>
          <a:lstStyle/>
          <a:p>
            <a:pPr lvl="0">
              <a:defRPr/>
            </a:pPr>
            <a:r>
              <a:rPr lang="ru-RU" sz="2800" b="1" i="1" cap="all" dirty="0" smtClean="0">
                <a:ln w="38100"/>
                <a:solidFill>
                  <a:srgbClr val="4F81BD"/>
                </a:solidFill>
                <a:effectLst>
                  <a:outerShdw blurRad="19685" dist="12700" dir="5400000" algn="tl" rotWithShape="0">
                    <a:srgbClr val="4F81BD">
                      <a:satMod val="130000"/>
                      <a:alpha val="60000"/>
                    </a:srgbClr>
                  </a:outerShdw>
                  <a:reflection blurRad="10000" stA="55000" endPos="48000" dist="500" dir="5400000" sy="-100000" algn="bl" rotWithShape="0"/>
                </a:effectLst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2800" b="1" i="1" cap="all" dirty="0" smtClean="0">
                <a:ln w="38100"/>
                <a:solidFill>
                  <a:srgbClr val="4F81BD"/>
                </a:solidFill>
                <a:effectLst>
                  <a:outerShdw blurRad="19685" dist="12700" dir="5400000" algn="tl" rotWithShape="0">
                    <a:srgbClr val="4F81BD">
                      <a:satMod val="130000"/>
                      <a:alpha val="60000"/>
                    </a:srgbClr>
                  </a:outerShdw>
                  <a:reflection blurRad="10000" stA="55000" endPos="48000" dist="500" dir="5400000" sy="-100000" algn="bl" rotWithShape="0"/>
                </a:effectLst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2800" b="1" cap="all" dirty="0" smtClean="0">
                <a:ln w="38100"/>
                <a:solidFill>
                  <a:srgbClr val="4F81BD"/>
                </a:solidFill>
                <a:effectLst>
                  <a:outerShdw blurRad="19685" dist="12700" dir="5400000" algn="tl" rotWithShape="0">
                    <a:srgbClr val="4F81BD">
                      <a:satMod val="130000"/>
                      <a:alpha val="60000"/>
                    </a:srgbClr>
                  </a:outerShdw>
                  <a:reflection blurRad="10000" stA="55000" endPos="48000" dist="500" dir="5400000" sy="-100000" algn="bl" rotWithShape="0"/>
                </a:effectLst>
                <a:latin typeface="Times New Roman" pitchFamily="18" charset="0"/>
                <a:ea typeface="+mn-ea"/>
                <a:cs typeface="Times New Roman" pitchFamily="18" charset="0"/>
              </a:rPr>
              <a:t>Задачи исследования</a:t>
            </a:r>
            <a:r>
              <a:rPr lang="ru-RU" sz="2800" b="1" cap="all" dirty="0">
                <a:ln w="38100"/>
                <a:solidFill>
                  <a:srgbClr val="4F81BD"/>
                </a:solidFill>
                <a:effectLst>
                  <a:outerShdw blurRad="19685" dist="12700" dir="5400000" algn="tl" rotWithShape="0">
                    <a:srgbClr val="4F81BD">
                      <a:satMod val="130000"/>
                      <a:alpha val="60000"/>
                    </a:srgbClr>
                  </a:outerShdw>
                  <a:reflection blurRad="10000" stA="55000" endPos="48000" dist="500" dir="5400000" sy="-100000" algn="bl" rotWithShape="0"/>
                </a:effectLst>
                <a:latin typeface="Times New Roman" pitchFamily="18" charset="0"/>
                <a:ea typeface="+mn-ea"/>
                <a:cs typeface="Times New Roman" pitchFamily="18" charset="0"/>
              </a:rPr>
              <a:t>: </a:t>
            </a:r>
            <a:r>
              <a:rPr lang="ru-RU" sz="2800" b="1" i="1" cap="all" dirty="0" smtClean="0">
                <a:ln w="38100"/>
                <a:solidFill>
                  <a:srgbClr val="4F81BD"/>
                </a:solidFill>
                <a:effectLst>
                  <a:outerShdw blurRad="19685" dist="12700" dir="5400000" algn="tl" rotWithShape="0">
                    <a:srgbClr val="4F81BD">
                      <a:satMod val="130000"/>
                      <a:alpha val="60000"/>
                    </a:srgbClr>
                  </a:outerShdw>
                  <a:reflection blurRad="10000" stA="55000" endPos="48000" dist="500" dir="5400000" sy="-100000" algn="bl" rotWithShape="0"/>
                </a:effectLst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2800" b="1" i="1" cap="all" dirty="0" smtClean="0">
                <a:ln w="38100"/>
                <a:solidFill>
                  <a:srgbClr val="4F81BD"/>
                </a:solidFill>
                <a:effectLst>
                  <a:outerShdw blurRad="19685" dist="12700" dir="5400000" algn="tl" rotWithShape="0">
                    <a:srgbClr val="4F81BD">
                      <a:satMod val="130000"/>
                      <a:alpha val="60000"/>
                    </a:srgbClr>
                  </a:outerShdw>
                  <a:reflection blurRad="10000" stA="55000" endPos="48000" dist="500" dir="5400000" sy="-100000" algn="bl" rotWithShape="0"/>
                </a:effectLst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2800" dirty="0" smtClean="0"/>
              <a:t> </a:t>
            </a:r>
            <a:br>
              <a:rPr lang="ru-RU" sz="2800" dirty="0" smtClean="0"/>
            </a:br>
            <a:r>
              <a:rPr lang="ru-RU" sz="2800" dirty="0" smtClean="0"/>
              <a:t> </a:t>
            </a:r>
            <a:r>
              <a:rPr lang="ru-RU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привлечь внимание к проблеме  сохранения родников</a:t>
            </a:r>
            <a:br>
              <a:rPr lang="ru-RU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i="1" cap="all" dirty="0" smtClean="0">
                <a:ln w="38100"/>
                <a:solidFill>
                  <a:srgbClr val="0070C0"/>
                </a:solidFill>
                <a:effectLst>
                  <a:outerShdw blurRad="19685" dist="12700" dir="5400000" algn="tl" rotWithShape="0">
                    <a:srgbClr val="4F81BD">
                      <a:satMod val="130000"/>
                      <a:alpha val="60000"/>
                    </a:srgbClr>
                  </a:outerShdw>
                  <a:reflection blurRad="10000" stA="55000" endPos="48000" dist="500" dir="5400000" sy="-100000" algn="bl" rotWithShape="0"/>
                </a:effectLst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2800" b="1" i="1" cap="all" dirty="0" smtClean="0">
                <a:ln w="38100"/>
                <a:solidFill>
                  <a:srgbClr val="0070C0"/>
                </a:solidFill>
                <a:effectLst>
                  <a:outerShdw blurRad="19685" dist="12700" dir="5400000" algn="tl" rotWithShape="0">
                    <a:srgbClr val="4F81BD">
                      <a:satMod val="130000"/>
                      <a:alpha val="60000"/>
                    </a:srgbClr>
                  </a:outerShdw>
                  <a:reflection blurRad="10000" stA="55000" endPos="48000" dist="500" dir="5400000" sy="-100000" algn="bl" rotWithShape="0"/>
                </a:effectLst>
                <a:latin typeface="Times New Roman" pitchFamily="18" charset="0"/>
                <a:ea typeface="+mn-ea"/>
                <a:cs typeface="Times New Roman" pitchFamily="18" charset="0"/>
              </a:rPr>
            </a:br>
            <a:endParaRPr lang="ru-RU" sz="2400" i="1" dirty="0">
              <a:solidFill>
                <a:srgbClr val="0070C0"/>
              </a:solidFill>
              <a:effectLst>
                <a:outerShdw blurRad="19685" dist="12700" dir="5400000" algn="tl" rotWithShape="0">
                  <a:srgbClr val="4F81BD">
                    <a:satMod val="130000"/>
                    <a:alpha val="6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2915816" y="4725144"/>
            <a:ext cx="5112568" cy="1224136"/>
          </a:xfrm>
          <a:scene3d>
            <a:camera prst="orthographicFront"/>
            <a:lightRig rig="threePt" dir="t"/>
          </a:scene3d>
          <a:sp3d>
            <a:bevelT w="139700" h="139700" prst="divot"/>
          </a:sp3d>
        </p:spPr>
        <p:txBody>
          <a:bodyPr/>
          <a:lstStyle/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Sagis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12204848" y="306896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48939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14:window dir="vert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87014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771800" y="1196752"/>
            <a:ext cx="5688632" cy="2304256"/>
          </a:xfrm>
        </p:spPr>
        <p:txBody>
          <a:bodyPr/>
          <a:lstStyle/>
          <a:p>
            <a:pPr lvl="0" eaLnBrk="1" hangingPunct="1">
              <a:defRPr/>
            </a:pPr>
            <a:r>
              <a:rPr lang="ru-RU" sz="2800" b="1" i="1" cap="all" dirty="0" smtClean="0">
                <a:ln w="38100"/>
                <a:solidFill>
                  <a:srgbClr val="4F81BD"/>
                </a:solidFill>
                <a:effectLst>
                  <a:outerShdw blurRad="19685" dist="12700" dir="5400000" algn="tl" rotWithShape="0">
                    <a:srgbClr val="4F81BD">
                      <a:satMod val="130000"/>
                      <a:alpha val="60000"/>
                    </a:srgbClr>
                  </a:outerShdw>
                  <a:reflection blurRad="10000" stA="55000" endPos="48000" dist="500" dir="5400000" sy="-100000" algn="bl" rotWithShape="0"/>
                </a:effectLst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2800" b="1" i="1" cap="all" dirty="0" smtClean="0">
                <a:ln w="38100"/>
                <a:solidFill>
                  <a:srgbClr val="4F81BD"/>
                </a:solidFill>
                <a:effectLst>
                  <a:outerShdw blurRad="19685" dist="12700" dir="5400000" algn="tl" rotWithShape="0">
                    <a:srgbClr val="4F81BD">
                      <a:satMod val="130000"/>
                      <a:alpha val="60000"/>
                    </a:srgbClr>
                  </a:outerShdw>
                  <a:reflection blurRad="10000" stA="55000" endPos="48000" dist="500" dir="5400000" sy="-100000" algn="bl" rotWithShape="0"/>
                </a:effectLst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2800" b="1" cap="all" dirty="0" smtClean="0">
                <a:ln w="38100"/>
                <a:solidFill>
                  <a:srgbClr val="4F81BD"/>
                </a:solidFill>
                <a:effectLst>
                  <a:outerShdw blurRad="19685" dist="12700" dir="5400000" algn="tl" rotWithShape="0">
                    <a:srgbClr val="4F81BD">
                      <a:satMod val="130000"/>
                      <a:alpha val="60000"/>
                    </a:srgbClr>
                  </a:outerShdw>
                  <a:reflection blurRad="10000" stA="55000" endPos="48000" dist="500" dir="5400000" sy="-100000" algn="bl" rotWithShape="0"/>
                </a:effectLst>
                <a:latin typeface="Times New Roman" pitchFamily="18" charset="0"/>
                <a:ea typeface="+mn-ea"/>
                <a:cs typeface="Times New Roman" pitchFamily="18" charset="0"/>
              </a:rPr>
              <a:t>Актуальность: </a:t>
            </a:r>
            <a:r>
              <a:rPr lang="ru-RU" sz="2800" b="1" i="1" cap="all" dirty="0" smtClean="0">
                <a:ln w="38100"/>
                <a:solidFill>
                  <a:srgbClr val="4F81BD"/>
                </a:solidFill>
                <a:effectLst>
                  <a:outerShdw blurRad="19685" dist="12700" dir="5400000" algn="tl" rotWithShape="0">
                    <a:srgbClr val="4F81BD">
                      <a:satMod val="130000"/>
                      <a:alpha val="60000"/>
                    </a:srgbClr>
                  </a:outerShdw>
                  <a:reflection blurRad="10000" stA="55000" endPos="48000" dist="500" dir="5400000" sy="-100000" algn="bl" rotWithShape="0"/>
                </a:effectLst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2800" b="1" i="1" cap="all" dirty="0" smtClean="0">
                <a:ln w="38100"/>
                <a:solidFill>
                  <a:srgbClr val="4F81BD"/>
                </a:solidFill>
                <a:effectLst>
                  <a:outerShdw blurRad="19685" dist="12700" dir="5400000" algn="tl" rotWithShape="0">
                    <a:srgbClr val="4F81BD">
                      <a:satMod val="130000"/>
                      <a:alpha val="60000"/>
                    </a:srgbClr>
                  </a:outerShdw>
                  <a:reflection blurRad="10000" stA="55000" endPos="48000" dist="500" dir="5400000" sy="-100000" algn="bl" rotWithShape="0"/>
                </a:effectLst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2800" b="1" i="1" cap="all" dirty="0" smtClean="0">
                <a:ln w="38100"/>
                <a:solidFill>
                  <a:srgbClr val="4F81BD"/>
                </a:solidFill>
                <a:effectLst>
                  <a:outerShdw blurRad="19685" dist="12700" dir="5400000" algn="tl" rotWithShape="0">
                    <a:srgbClr val="4F81BD">
                      <a:satMod val="130000"/>
                      <a:alpha val="60000"/>
                    </a:srgbClr>
                  </a:outerShdw>
                  <a:reflection blurRad="10000" stA="55000" endPos="48000" dist="500" dir="5400000" sy="-100000" algn="bl" rotWithShape="0"/>
                </a:effectLst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2800" b="1" i="1" cap="all" dirty="0" smtClean="0">
                <a:ln w="38100"/>
                <a:solidFill>
                  <a:srgbClr val="4F81BD"/>
                </a:solidFill>
                <a:effectLst>
                  <a:outerShdw blurRad="19685" dist="12700" dir="5400000" algn="tl" rotWithShape="0">
                    <a:srgbClr val="4F81BD">
                      <a:satMod val="130000"/>
                      <a:alpha val="60000"/>
                    </a:srgbClr>
                  </a:outerShdw>
                  <a:reflection blurRad="10000" stA="55000" endPos="48000" dist="500" dir="5400000" sy="-100000" algn="bl" rotWithShape="0"/>
                </a:effectLst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2800" b="1" i="1" cap="all" dirty="0" smtClean="0">
                <a:ln w="38100"/>
                <a:solidFill>
                  <a:srgbClr val="4F81BD"/>
                </a:solidFill>
                <a:effectLst>
                  <a:outerShdw blurRad="19685" dist="12700" dir="5400000" algn="tl" rotWithShape="0">
                    <a:srgbClr val="4F81BD">
                      <a:satMod val="130000"/>
                      <a:alpha val="60000"/>
                    </a:srgbClr>
                  </a:outerShdw>
                </a:effectLst>
                <a:latin typeface="Times New Roman" pitchFamily="18" charset="0"/>
                <a:ea typeface="+mn-ea"/>
                <a:cs typeface="Times New Roman" pitchFamily="18" charset="0"/>
              </a:rPr>
              <a:t>загрязнение, исчезновение родников. Отдаление человека от  живой природы.</a:t>
            </a:r>
            <a:endParaRPr lang="ru-RU" sz="2400" i="1" dirty="0">
              <a:effectLst>
                <a:outerShdw blurRad="19685" dist="12700" dir="5400000" algn="tl" rotWithShape="0">
                  <a:srgbClr val="4F81BD">
                    <a:satMod val="130000"/>
                    <a:alpha val="6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2915816" y="4725144"/>
            <a:ext cx="5112568" cy="1224136"/>
          </a:xfrm>
          <a:scene3d>
            <a:camera prst="orthographicFront"/>
            <a:lightRig rig="threePt" dir="t"/>
          </a:scene3d>
          <a:sp3d>
            <a:bevelT w="139700" h="139700" prst="divot"/>
          </a:sp3d>
        </p:spPr>
        <p:txBody>
          <a:bodyPr/>
          <a:lstStyle/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Sagis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12204848" y="306896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48939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14:window dir="vert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87014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203848" y="908720"/>
            <a:ext cx="5243522" cy="2769840"/>
          </a:xfrm>
        </p:spPr>
        <p:txBody>
          <a:bodyPr/>
          <a:lstStyle/>
          <a:p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1800" dirty="0"/>
              <a:t/>
            </a:r>
            <a:br>
              <a:rPr lang="ru-RU" sz="1800" dirty="0"/>
            </a:br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1800" dirty="0" smtClean="0">
                <a:solidFill>
                  <a:schemeClr val="tx2"/>
                </a:solidFill>
              </a:rPr>
              <a:t>Исходя </a:t>
            </a:r>
            <a:r>
              <a:rPr lang="ru-RU" sz="1800" dirty="0">
                <a:solidFill>
                  <a:schemeClr val="tx2"/>
                </a:solidFill>
              </a:rPr>
              <a:t>из целей и задач, я наметила для себя следующие этапы работы:</a:t>
            </a:r>
            <a:br>
              <a:rPr lang="ru-RU" sz="1800" dirty="0">
                <a:solidFill>
                  <a:schemeClr val="tx2"/>
                </a:solidFill>
              </a:rPr>
            </a:br>
            <a:r>
              <a:rPr lang="ru-RU" sz="1800" dirty="0">
                <a:solidFill>
                  <a:schemeClr val="tx2"/>
                </a:solidFill>
              </a:rPr>
              <a:t> </a:t>
            </a:r>
            <a:br>
              <a:rPr lang="ru-RU" sz="1800" dirty="0">
                <a:solidFill>
                  <a:schemeClr val="tx2"/>
                </a:solidFill>
              </a:rPr>
            </a:br>
            <a:r>
              <a:rPr lang="ru-RU" sz="1800" dirty="0">
                <a:solidFill>
                  <a:schemeClr val="tx2"/>
                </a:solidFill>
              </a:rPr>
              <a:t>1.Сбор и обработка информации родников села Шугурово, Новое Шугурово</a:t>
            </a:r>
            <a:r>
              <a:rPr lang="ru-RU" sz="1800" dirty="0" smtClean="0">
                <a:solidFill>
                  <a:schemeClr val="tx2"/>
                </a:solidFill>
              </a:rPr>
              <a:t>, </a:t>
            </a:r>
            <a:r>
              <a:rPr lang="ru-RU" sz="1800" dirty="0" err="1" smtClean="0">
                <a:solidFill>
                  <a:schemeClr val="tx2"/>
                </a:solidFill>
              </a:rPr>
              <a:t>Ст.Шугурово</a:t>
            </a:r>
            <a:r>
              <a:rPr lang="ru-RU" sz="1800" dirty="0">
                <a:solidFill>
                  <a:schemeClr val="tx2"/>
                </a:solidFill>
              </a:rPr>
              <a:t/>
            </a:r>
            <a:br>
              <a:rPr lang="ru-RU" sz="1800" dirty="0">
                <a:solidFill>
                  <a:schemeClr val="tx2"/>
                </a:solidFill>
              </a:rPr>
            </a:br>
            <a:r>
              <a:rPr lang="ru-RU" sz="1800" dirty="0">
                <a:solidFill>
                  <a:schemeClr val="tx2"/>
                </a:solidFill>
              </a:rPr>
              <a:t>2.Анализ, обобщение материала</a:t>
            </a:r>
            <a:br>
              <a:rPr lang="ru-RU" sz="1800" dirty="0">
                <a:solidFill>
                  <a:schemeClr val="tx2"/>
                </a:solidFill>
              </a:rPr>
            </a:br>
            <a:r>
              <a:rPr lang="ru-RU" sz="1800" dirty="0">
                <a:solidFill>
                  <a:schemeClr val="tx2"/>
                </a:solidFill>
              </a:rPr>
              <a:t> 3.Подготовка презентации проекта</a:t>
            </a:r>
            <a:br>
              <a:rPr lang="ru-RU" sz="1800" dirty="0">
                <a:solidFill>
                  <a:schemeClr val="tx2"/>
                </a:solidFill>
              </a:rPr>
            </a:br>
            <a:r>
              <a:rPr lang="ru-RU" sz="1800" dirty="0">
                <a:solidFill>
                  <a:schemeClr val="tx2"/>
                </a:solidFill>
              </a:rPr>
              <a:t>4.Защита проекта</a:t>
            </a:r>
            <a:r>
              <a:rPr lang="ru-RU" sz="2800" b="1" i="1" cap="all" dirty="0" smtClean="0">
                <a:ln w="38100"/>
                <a:solidFill>
                  <a:schemeClr val="tx2"/>
                </a:solidFill>
                <a:effectLst>
                  <a:outerShdw blurRad="19685" dist="12700" dir="5400000" algn="tl" rotWithShape="0">
                    <a:srgbClr val="4F81BD">
                      <a:satMod val="130000"/>
                      <a:alpha val="60000"/>
                    </a:srgbClr>
                  </a:outerShdw>
                  <a:reflection blurRad="10000" stA="55000" endPos="48000" dist="500" dir="5400000" sy="-100000" algn="bl" rotWithShape="0"/>
                </a:effectLst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2800" b="1" i="1" cap="all" dirty="0" smtClean="0">
                <a:ln w="38100"/>
                <a:solidFill>
                  <a:schemeClr val="tx2"/>
                </a:solidFill>
                <a:effectLst>
                  <a:outerShdw blurRad="19685" dist="12700" dir="5400000" algn="tl" rotWithShape="0">
                    <a:srgbClr val="4F81BD">
                      <a:satMod val="130000"/>
                      <a:alpha val="60000"/>
                    </a:srgbClr>
                  </a:outerShdw>
                  <a:reflection blurRad="10000" stA="55000" endPos="48000" dist="500" dir="5400000" sy="-100000" algn="bl" rotWithShape="0"/>
                </a:effectLst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2800" b="1" i="1" cap="all" dirty="0" smtClean="0">
                <a:ln w="38100"/>
                <a:solidFill>
                  <a:srgbClr val="4F81BD"/>
                </a:solidFill>
                <a:effectLst>
                  <a:outerShdw blurRad="19685" dist="12700" dir="5400000" algn="tl" rotWithShape="0">
                    <a:srgbClr val="4F81BD">
                      <a:satMod val="130000"/>
                      <a:alpha val="60000"/>
                    </a:srgbClr>
                  </a:outerShdw>
                  <a:reflection blurRad="10000" stA="55000" endPos="48000" dist="500" dir="5400000" sy="-100000" algn="bl" rotWithShape="0"/>
                </a:effectLst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2800" b="1" i="1" cap="all" dirty="0" smtClean="0">
                <a:ln w="38100"/>
                <a:solidFill>
                  <a:srgbClr val="4F81BD"/>
                </a:solidFill>
                <a:effectLst>
                  <a:outerShdw blurRad="19685" dist="12700" dir="5400000" algn="tl" rotWithShape="0">
                    <a:srgbClr val="4F81BD">
                      <a:satMod val="130000"/>
                      <a:alpha val="60000"/>
                    </a:srgbClr>
                  </a:outerShdw>
                  <a:reflection blurRad="10000" stA="55000" endPos="48000" dist="500" dir="5400000" sy="-100000" algn="bl" rotWithShape="0"/>
                </a:effectLst>
                <a:latin typeface="Times New Roman" pitchFamily="18" charset="0"/>
                <a:ea typeface="+mn-ea"/>
                <a:cs typeface="Times New Roman" pitchFamily="18" charset="0"/>
              </a:rPr>
            </a:br>
            <a:endParaRPr lang="ru-RU" sz="2400" i="1" dirty="0">
              <a:solidFill>
                <a:srgbClr val="0070C0"/>
              </a:solidFill>
              <a:effectLst>
                <a:outerShdw blurRad="19685" dist="12700" dir="5400000" algn="tl" rotWithShape="0">
                  <a:srgbClr val="4F81BD">
                    <a:satMod val="130000"/>
                    <a:alpha val="6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2987824" y="4869160"/>
            <a:ext cx="5112568" cy="1224136"/>
          </a:xfrm>
          <a:scene3d>
            <a:camera prst="orthographicFront"/>
            <a:lightRig rig="threePt" dir="t"/>
          </a:scene3d>
          <a:sp3d>
            <a:bevelT w="139700" h="139700" prst="divot"/>
          </a:sp3d>
        </p:spPr>
        <p:txBody>
          <a:bodyPr>
            <a:sp3d extrusionH="57150">
              <a:bevelT w="57150" h="38100" prst="hardEdge"/>
            </a:sp3d>
          </a:bodyPr>
          <a:lstStyle/>
          <a:p>
            <a:endParaRPr lang="ru-RU" sz="2800" b="1" i="1" dirty="0">
              <a:solidFill>
                <a:srgbClr val="002060"/>
              </a:solidFill>
              <a:effectLst>
                <a:reflection blurRad="6350" stA="60000" endA="900" endPos="60000" dist="60007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Sagis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12204848" y="306896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48939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14:window dir="vert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87014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203848" y="1340768"/>
            <a:ext cx="5243522" cy="1470025"/>
          </a:xfrm>
        </p:spPr>
        <p:txBody>
          <a:bodyPr/>
          <a:lstStyle/>
          <a:p>
            <a:pPr lvl="0" algn="l" eaLnBrk="1" hangingPunct="1">
              <a:defRPr/>
            </a:pPr>
            <a:r>
              <a:rPr lang="ru-RU" sz="2800" b="1" i="1" cap="all" dirty="0" smtClean="0">
                <a:ln w="38100"/>
                <a:solidFill>
                  <a:srgbClr val="4F81BD"/>
                </a:solidFill>
                <a:effectLst>
                  <a:outerShdw blurRad="19685" dist="12700" dir="5400000" algn="tl" rotWithShape="0">
                    <a:srgbClr val="4F81BD">
                      <a:satMod val="130000"/>
                      <a:alpha val="60000"/>
                    </a:srgbClr>
                  </a:outerShdw>
                  <a:reflection blurRad="10000" stA="55000" endPos="48000" dist="500" dir="5400000" sy="-100000" algn="bl" rotWithShape="0"/>
                </a:effectLst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2800" b="1" i="1" cap="all" dirty="0" smtClean="0">
                <a:ln w="38100"/>
                <a:solidFill>
                  <a:srgbClr val="4F81BD"/>
                </a:solidFill>
                <a:effectLst>
                  <a:outerShdw blurRad="19685" dist="12700" dir="5400000" algn="tl" rotWithShape="0">
                    <a:srgbClr val="4F81BD">
                      <a:satMod val="130000"/>
                      <a:alpha val="60000"/>
                    </a:srgbClr>
                  </a:outerShdw>
                  <a:reflection blurRad="10000" stA="55000" endPos="48000" dist="500" dir="5400000" sy="-100000" algn="bl" rotWithShape="0"/>
                </a:effectLst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2800" b="1" i="1" cap="all" dirty="0">
                <a:ln w="38100"/>
                <a:solidFill>
                  <a:srgbClr val="4F81BD"/>
                </a:solidFill>
                <a:effectLst>
                  <a:outerShdw blurRad="19685" dist="12700" dir="5400000" algn="tl" rotWithShape="0">
                    <a:srgbClr val="4F81BD">
                      <a:satMod val="130000"/>
                      <a:alpha val="60000"/>
                    </a:srgbClr>
                  </a:outerShdw>
                  <a:reflection blurRad="10000" stA="55000" endPos="48000" dist="500" dir="5400000" sy="-100000" algn="bl" rotWithShape="0"/>
                </a:effectLst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2800" b="1" i="1" cap="all" dirty="0">
                <a:ln w="38100"/>
                <a:solidFill>
                  <a:srgbClr val="4F81BD"/>
                </a:solidFill>
                <a:effectLst>
                  <a:outerShdw blurRad="19685" dist="12700" dir="5400000" algn="tl" rotWithShape="0">
                    <a:srgbClr val="4F81BD">
                      <a:satMod val="130000"/>
                      <a:alpha val="60000"/>
                    </a:srgbClr>
                  </a:outerShdw>
                  <a:reflection blurRad="10000" stA="55000" endPos="48000" dist="500" dir="5400000" sy="-100000" algn="bl" rotWithShape="0"/>
                </a:effectLst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2800" b="1" cap="all" dirty="0" smtClean="0">
                <a:ln w="38100"/>
                <a:solidFill>
                  <a:srgbClr val="4F81BD"/>
                </a:solidFill>
                <a:effectLst>
                  <a:outerShdw blurRad="19685" dist="12700" dir="5400000" algn="tl" rotWithShape="0">
                    <a:srgbClr val="4F81BD">
                      <a:satMod val="130000"/>
                      <a:alpha val="60000"/>
                    </a:srgbClr>
                  </a:outerShdw>
                  <a:reflection blurRad="10000" stA="55000" endPos="48000" dist="500" dir="5400000" sy="-100000" algn="bl" rotWithShape="0"/>
                </a:effectLst>
                <a:latin typeface="Times New Roman" pitchFamily="18" charset="0"/>
                <a:ea typeface="+mn-ea"/>
                <a:cs typeface="Times New Roman" pitchFamily="18" charset="0"/>
              </a:rPr>
              <a:t>Этапы исследования</a:t>
            </a:r>
            <a:r>
              <a:rPr lang="ru-RU" sz="2800" cap="all" dirty="0" smtClean="0">
                <a:ln w="38100"/>
                <a:solidFill>
                  <a:srgbClr val="4F81BD"/>
                </a:solidFill>
                <a:effectLst>
                  <a:outerShdw blurRad="19685" dist="12700" dir="5400000" algn="tl" rotWithShape="0">
                    <a:srgbClr val="4F81BD">
                      <a:satMod val="130000"/>
                      <a:alpha val="60000"/>
                    </a:srgbClr>
                  </a:outerShdw>
                  <a:reflection blurRad="10000" stA="55000" endPos="48000" dist="500" dir="5400000" sy="-100000" algn="bl" rotWithShape="0"/>
                </a:effectLst>
                <a:latin typeface="Times New Roman" pitchFamily="18" charset="0"/>
                <a:ea typeface="+mn-ea"/>
                <a:cs typeface="Times New Roman" pitchFamily="18" charset="0"/>
              </a:rPr>
              <a:t>: </a:t>
            </a:r>
            <a:br>
              <a:rPr lang="ru-RU" sz="2800" cap="all" dirty="0" smtClean="0">
                <a:ln w="38100"/>
                <a:solidFill>
                  <a:srgbClr val="4F81BD"/>
                </a:solidFill>
                <a:effectLst>
                  <a:outerShdw blurRad="19685" dist="12700" dir="5400000" algn="tl" rotWithShape="0">
                    <a:srgbClr val="4F81BD">
                      <a:satMod val="130000"/>
                      <a:alpha val="60000"/>
                    </a:srgbClr>
                  </a:outerShdw>
                  <a:reflection blurRad="10000" stA="55000" endPos="48000" dist="500" dir="5400000" sy="-100000" algn="bl" rotWithShape="0"/>
                </a:effectLst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2800" b="1" i="1" cap="all" dirty="0" smtClean="0">
                <a:ln w="38100"/>
                <a:solidFill>
                  <a:srgbClr val="4F81BD"/>
                </a:solidFill>
                <a:effectLst>
                  <a:outerShdw blurRad="19685" dist="12700" dir="5400000" algn="tl" rotWithShape="0">
                    <a:srgbClr val="4F81BD">
                      <a:satMod val="130000"/>
                      <a:alpha val="60000"/>
                    </a:srgbClr>
                  </a:outerShdw>
                  <a:reflection blurRad="10000" stA="55000" endPos="48000" dist="500" dir="5400000" sy="-100000" algn="bl" rotWithShape="0"/>
                </a:effectLst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2800" b="1" i="1" cap="all" dirty="0" smtClean="0">
                <a:ln w="38100"/>
                <a:solidFill>
                  <a:srgbClr val="4F81BD"/>
                </a:solidFill>
                <a:effectLst>
                  <a:outerShdw blurRad="19685" dist="12700" dir="5400000" algn="tl" rotWithShape="0">
                    <a:srgbClr val="4F81BD">
                      <a:satMod val="130000"/>
                      <a:alpha val="60000"/>
                    </a:srgbClr>
                  </a:outerShdw>
                  <a:reflection blurRad="10000" stA="55000" endPos="48000" dist="500" dir="5400000" sy="-100000" algn="bl" rotWithShape="0"/>
                </a:effectLst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2800" b="1" i="1" cap="all" dirty="0" smtClean="0">
                <a:ln w="38100"/>
                <a:solidFill>
                  <a:srgbClr val="4F81BD"/>
                </a:solidFill>
                <a:effectLst>
                  <a:outerShdw blurRad="19685" dist="12700" dir="5400000" algn="tl" rotWithShape="0">
                    <a:srgbClr val="4F81BD">
                      <a:satMod val="130000"/>
                      <a:alpha val="60000"/>
                    </a:srgbClr>
                  </a:outerShdw>
                  <a:reflection blurRad="10000" stA="55000" endPos="48000" dist="500" dir="5400000" sy="-100000" algn="bl" rotWithShape="0"/>
                </a:effectLst>
                <a:latin typeface="Times New Roman" pitchFamily="18" charset="0"/>
                <a:ea typeface="+mn-ea"/>
                <a:cs typeface="Times New Roman" pitchFamily="18" charset="0"/>
              </a:rPr>
              <a:t>1. </a:t>
            </a:r>
            <a:r>
              <a:rPr lang="ru-RU" sz="2400" b="1" i="1" cap="all" dirty="0" smtClean="0">
                <a:ln w="38100"/>
                <a:solidFill>
                  <a:srgbClr val="4F81BD"/>
                </a:solidFill>
                <a:effectLst>
                  <a:outerShdw blurRad="19685" dist="12700" dir="5400000" algn="tl" rotWithShape="0">
                    <a:srgbClr val="4F81BD">
                      <a:satMod val="130000"/>
                      <a:alpha val="60000"/>
                    </a:srgbClr>
                  </a:outerShdw>
                </a:effectLst>
                <a:latin typeface="Times New Roman" pitchFamily="18" charset="0"/>
                <a:ea typeface="+mn-ea"/>
                <a:cs typeface="Times New Roman" pitchFamily="18" charset="0"/>
              </a:rPr>
              <a:t>Сбор и Обработка информации </a:t>
            </a:r>
            <a:br>
              <a:rPr lang="ru-RU" sz="2400" b="1" i="1" cap="all" dirty="0" smtClean="0">
                <a:ln w="38100"/>
                <a:solidFill>
                  <a:srgbClr val="4F81BD"/>
                </a:solidFill>
                <a:effectLst>
                  <a:outerShdw blurRad="19685" dist="12700" dir="5400000" algn="tl" rotWithShape="0">
                    <a:srgbClr val="4F81BD">
                      <a:satMod val="130000"/>
                      <a:alpha val="60000"/>
                    </a:srgbClr>
                  </a:outerShdw>
                </a:effectLst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2400" b="1" i="1" cap="all" dirty="0" smtClean="0">
                <a:ln w="38100"/>
                <a:solidFill>
                  <a:srgbClr val="4F81BD"/>
                </a:solidFill>
                <a:effectLst>
                  <a:outerShdw blurRad="19685" dist="12700" dir="5400000" algn="tl" rotWithShape="0">
                    <a:srgbClr val="4F81BD">
                      <a:satMod val="130000"/>
                      <a:alpha val="60000"/>
                    </a:srgbClr>
                  </a:outerShdw>
                </a:effectLst>
                <a:latin typeface="Times New Roman" pitchFamily="18" charset="0"/>
                <a:ea typeface="+mn-ea"/>
                <a:cs typeface="Times New Roman" pitchFamily="18" charset="0"/>
              </a:rPr>
              <a:t>2. Составление карты</a:t>
            </a:r>
            <a:br>
              <a:rPr lang="ru-RU" sz="2400" b="1" i="1" cap="all" dirty="0" smtClean="0">
                <a:ln w="38100"/>
                <a:solidFill>
                  <a:srgbClr val="4F81BD"/>
                </a:solidFill>
                <a:effectLst>
                  <a:outerShdw blurRad="19685" dist="12700" dir="5400000" algn="tl" rotWithShape="0">
                    <a:srgbClr val="4F81BD">
                      <a:satMod val="130000"/>
                      <a:alpha val="60000"/>
                    </a:srgbClr>
                  </a:outerShdw>
                </a:effectLst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2400" b="1" i="1" cap="all" dirty="0" smtClean="0">
                <a:ln w="38100"/>
                <a:solidFill>
                  <a:srgbClr val="4F81BD"/>
                </a:solidFill>
                <a:effectLst>
                  <a:outerShdw blurRad="19685" dist="12700" dir="5400000" algn="tl" rotWithShape="0">
                    <a:srgbClr val="4F81BD">
                      <a:satMod val="130000"/>
                      <a:alpha val="60000"/>
                    </a:srgbClr>
                  </a:outerShdw>
                </a:effectLst>
                <a:latin typeface="Times New Roman" pitchFamily="18" charset="0"/>
                <a:ea typeface="+mn-ea"/>
                <a:cs typeface="Times New Roman" pitchFamily="18" charset="0"/>
              </a:rPr>
              <a:t>3. составление картотеки родников родного края</a:t>
            </a:r>
            <a:br>
              <a:rPr lang="ru-RU" sz="2400" b="1" i="1" cap="all" dirty="0" smtClean="0">
                <a:ln w="38100"/>
                <a:solidFill>
                  <a:srgbClr val="4F81BD"/>
                </a:solidFill>
                <a:effectLst>
                  <a:outerShdw blurRad="19685" dist="12700" dir="5400000" algn="tl" rotWithShape="0">
                    <a:srgbClr val="4F81BD">
                      <a:satMod val="130000"/>
                      <a:alpha val="60000"/>
                    </a:srgbClr>
                  </a:outerShdw>
                </a:effectLst>
                <a:latin typeface="Times New Roman" pitchFamily="18" charset="0"/>
                <a:ea typeface="+mn-ea"/>
                <a:cs typeface="Times New Roman" pitchFamily="18" charset="0"/>
              </a:rPr>
            </a:br>
            <a:endParaRPr lang="ru-RU" sz="2400" i="1" dirty="0">
              <a:effectLst>
                <a:outerShdw blurRad="19685" dist="12700" dir="5400000" algn="tl" rotWithShape="0">
                  <a:srgbClr val="4F81BD">
                    <a:satMod val="130000"/>
                    <a:alpha val="6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2987824" y="4869160"/>
            <a:ext cx="5112568" cy="1224136"/>
          </a:xfrm>
          <a:scene3d>
            <a:camera prst="orthographicFront"/>
            <a:lightRig rig="threePt" dir="t"/>
          </a:scene3d>
          <a:sp3d>
            <a:bevelT w="139700" h="139700" prst="divot"/>
          </a:sp3d>
        </p:spPr>
        <p:txBody>
          <a:bodyPr>
            <a:sp3d extrusionH="57150">
              <a:bevelT w="57150" h="38100" prst="hardEdge"/>
            </a:sp3d>
          </a:bodyPr>
          <a:lstStyle/>
          <a:p>
            <a:r>
              <a:rPr lang="ru-RU" sz="2800" b="1" i="1" dirty="0" smtClean="0">
                <a:solidFill>
                  <a:srgbClr val="002060"/>
                </a:solidFill>
                <a:effectLst>
                  <a:reflection blurRad="6350" stA="60000" endA="900" endPos="60000" dist="60007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А вот как все начиналось…</a:t>
            </a:r>
            <a:endParaRPr lang="ru-RU" sz="2800" b="1" i="1" dirty="0">
              <a:solidFill>
                <a:srgbClr val="002060"/>
              </a:solidFill>
              <a:effectLst>
                <a:reflection blurRad="6350" stA="60000" endA="900" endPos="60000" dist="60007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Sagis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12204848" y="306896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48939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14:window dir="vert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87014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 flipV="1">
            <a:off x="2267744" y="1638092"/>
            <a:ext cx="60486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151112" y="476672"/>
            <a:ext cx="7992888" cy="24314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t-RU" sz="3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Мертвый родник (тамчылы чишмэ)</a:t>
            </a:r>
          </a:p>
          <a:p>
            <a:endParaRPr lang="tt-RU" sz="2800" b="1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tt-RU" sz="2800" b="1" dirty="0" smtClean="0">
              <a:solidFill>
                <a:srgbClr val="0070C0"/>
              </a:solidFill>
            </a:endParaRPr>
          </a:p>
          <a:p>
            <a:endParaRPr lang="ru-RU" sz="2800" b="1" dirty="0"/>
          </a:p>
          <a:p>
            <a:endParaRPr lang="ru-RU" sz="3200" dirty="0"/>
          </a:p>
        </p:txBody>
      </p:sp>
      <p:pic>
        <p:nvPicPr>
          <p:cNvPr id="4" name="3D-звуки -Звук ветра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10908704" y="3124200"/>
            <a:ext cx="609600" cy="609600"/>
          </a:xfrm>
          <a:prstGeom prst="rect">
            <a:avLst/>
          </a:prstGeom>
        </p:spPr>
      </p:pic>
      <p:pic>
        <p:nvPicPr>
          <p:cNvPr id="6" name="Picture 3" descr="D:\равия\3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7224" y="1000108"/>
            <a:ext cx="3551629" cy="460427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D:\равия\2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6314" y="1000108"/>
            <a:ext cx="3419995" cy="256280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530" name="Picture 2" descr="C:\Users\USer\Pictures\тамчы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500562" y="3500438"/>
            <a:ext cx="4214842" cy="298962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5636489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14:window dir="vert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417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Тема1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Тема1</Template>
  <TotalTime>354</TotalTime>
  <Words>781</Words>
  <Application>Microsoft Office PowerPoint</Application>
  <PresentationFormat>Экран (4:3)</PresentationFormat>
  <Paragraphs>53</Paragraphs>
  <Slides>26</Slides>
  <Notes>14</Notes>
  <HiddenSlides>0</HiddenSlides>
  <MMClips>15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27" baseType="lpstr">
      <vt:lpstr>Тема1</vt:lpstr>
      <vt:lpstr>Презентация PowerPoint</vt:lpstr>
      <vt:lpstr>Родник – не просто источник питьевой воды,  это – живая нить, которая связывает нас не только с прошлым, но и с будущим. </vt:lpstr>
      <vt:lpstr>цель исследования: изучить родники, собрать информацию и пропагандировать бережное отношение к природе, к нашим истокам</vt:lpstr>
      <vt:lpstr>:   объект исследования  Родники шугуровского края</vt:lpstr>
      <vt:lpstr> Задачи исследования:     привлечь внимание к проблеме  сохранения родников   </vt:lpstr>
      <vt:lpstr> Актуальность:   загрязнение, исчезновение родников. Отдаление человека от  живой природы.</vt:lpstr>
      <vt:lpstr>   Исходя из целей и задач, я наметила для себя следующие этапы работы:   1.Сбор и обработка информации родников села Шугурово, Новое Шугурово, Ст.Шугурово 2.Анализ, обобщение материала  3.Подготовка презентации проекта 4.Защита проекта  </vt:lpstr>
      <vt:lpstr>  Этапы исследования:   1. Сбор и Обработка информации  2. Составление карты 3. составление картотеки родников родного края </vt:lpstr>
      <vt:lpstr>Презентация PowerPoint</vt:lpstr>
      <vt:lpstr>Аниса апа Абдуллина и моя бабушка</vt:lpstr>
      <vt:lpstr> </vt:lpstr>
      <vt:lpstr> </vt:lpstr>
      <vt:lpstr>«Дегетле чишмэ» - очень древний родник. Его так назвали, потому что в его водах были следы нефти. Именно по этим признакам узнали, что здесь есть нефть. Когда началась добыча нефти, ручья не стало.  </vt:lpstr>
      <vt:lpstr>«Дом чишмэсе».   На расстоянии 5 км южнее села Шугурово,  в лесу среди холмов, сквозь камни прибивается этот родник. Название этого родника уходит корнями в прошлое. Когда-то, ещё до революции,  в этом лесу поселились 2-3 русские семьи. Они имели красивые дома, вели хозяйство и ухаживали за лесом. Место их поселения называлось кордон. Около места их поселения бил ключ. Селяне приходили к этому роднику за водой. А так как здесь были красивые дома, построенные в русском стиле, родник стали называть «Дом» чишмэсе. Давно уже нет этих домов, но есть родник, который до сих пор так и называют: «Дом чишмэсе». </vt:lpstr>
      <vt:lpstr> </vt:lpstr>
      <vt:lpstr> </vt:lpstr>
      <vt:lpstr>«Зубай чишмэсе».  Возможно, название произошло от слова «забой», так как источник находится вблизи  шахт, на которых добывался битум. Находится в 4-х км к востоку от села Шугурово. </vt:lpstr>
      <vt:lpstr> </vt:lpstr>
      <vt:lpstr>«Бизмэн тау чишмәсе». Этот родник находится параллельно с «Пчельником», в 2-х километрах к западу от села Новое Шугурово.  Форма горы, у подножья которого пробивается родник, похож на старинные весы. Поэтому он так называется.  </vt:lpstr>
      <vt:lpstr>«Джир купер чишмэсе». Находится в 5 километрах севернее села Старое Шугурово. Это природный источник, течет по поверхности земли. </vt:lpstr>
      <vt:lpstr> </vt:lpstr>
      <vt:lpstr>«Каршы тау чишмэсе»  Вдоль подножья горы «Каршы тау» находится деревня Старое Шугурово. Вода брала свое начало почти на самой вершине горы, текла по склону по деревянным желобам. А в самом низу под раскидистыми ивами люди брали воду. Это было особое место для сельчан: здесь зарождались первые чувства, давались клятвы, отсюда уходили на войну.   </vt:lpstr>
      <vt:lpstr>Презентация PowerPoint</vt:lpstr>
      <vt:lpstr>Презентация PowerPoint</vt:lpstr>
      <vt:lpstr>«Каршы тау чишмэсе» сегодня</vt:lpstr>
      <vt:lpstr>                     ЗАКЛЮЧЕНИЕ        Мы должны беречь родники, чтобы сохранить свою историю, культуру, традиции. Как бы я хотел видеть сияющие глаза Анисы Абдуллиной, Акъэби, когда она придет на родник своей молодости, увидит, что жизнь в нем бьет ключом, увидит молодых невест, с красивыми расписными ведрами, полными родниковых вод.  Я надеюсь, что моя работа смогла затронуть и ваши души, и вы тоже заинтересуетесь родниками вашего края. А если мы все объединимся, как те родники, в один ручей – мы будем жить. Если забудем родники – забудем и прошлое. Как дерево не бывает без корней, так человек не может быть без прошлого. Если мы забудем свое прошлое – у нас не будет будущего.     </vt:lpstr>
    </vt:vector>
  </TitlesOfParts>
  <Company>Шугуровская СОШ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Ляйсан Фаритовна</dc:creator>
  <cp:lastModifiedBy>HP</cp:lastModifiedBy>
  <cp:revision>16</cp:revision>
  <dcterms:created xsi:type="dcterms:W3CDTF">2013-04-18T04:47:44Z</dcterms:created>
  <dcterms:modified xsi:type="dcterms:W3CDTF">2024-09-20T19:03:10Z</dcterms:modified>
</cp:coreProperties>
</file>