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9" r:id="rId3"/>
    <p:sldId id="262" r:id="rId4"/>
    <p:sldId id="263" r:id="rId5"/>
    <p:sldId id="273" r:id="rId6"/>
    <p:sldId id="264" r:id="rId7"/>
    <p:sldId id="285" r:id="rId8"/>
    <p:sldId id="286" r:id="rId9"/>
    <p:sldId id="288" r:id="rId10"/>
    <p:sldId id="289" r:id="rId11"/>
    <p:sldId id="290" r:id="rId12"/>
    <p:sldId id="291" r:id="rId13"/>
    <p:sldId id="292" r:id="rId14"/>
    <p:sldId id="283" r:id="rId15"/>
    <p:sldId id="280" r:id="rId16"/>
    <p:sldId id="28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1A79D-02AC-4563-BB48-BF3B0739239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6C04F-B411-44F5-B312-092B8C584F3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365255" y="-3090935"/>
            <a:ext cx="5461490" cy="1219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0589" y="1380564"/>
            <a:ext cx="10910046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latin typeface="Monotype Corsiva" panose="03010101010201010101" pitchFamily="66" charset="0"/>
              </a:rPr>
              <a:t>Цель мастер-класса — повышение профессионального мастерства участников в процессе активного педагогического общения по освоению опыта работы педагога, ведущего занятие.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4518" y="2902659"/>
            <a:ext cx="5190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  <a:ea typeface="SimSun" panose="02010600030101010101" pitchFamily="2" charset="-122"/>
              </a:rPr>
              <a:t>П</a:t>
            </a:r>
            <a:r>
              <a:rPr lang="ru-RU" sz="22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роверка качества исследуемого продукта</a:t>
            </a:r>
            <a:endParaRPr lang="ru-RU" sz="22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65" y="334024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Проведем химический анализ на проверку качественных </a:t>
            </a:r>
            <a:endParaRPr lang="ru-RU" sz="1600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показателей в двух образцах исследуемого продукта</a:t>
            </a:r>
            <a:endParaRPr lang="ru-RU" sz="16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4518" y="3896013"/>
            <a:ext cx="47423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Можно ли в бытовых условиях определить </a:t>
            </a:r>
            <a:endParaRPr lang="ru-RU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charset="0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качество продуктов?</a:t>
            </a:r>
            <a:endParaRPr lang="ru-RU" b="1" dirty="0">
              <a:effectLst/>
              <a:latin typeface="Monotype Corsiva" panose="03010101010201010101" pitchFamily="66" charset="0"/>
              <a:cs typeface="Times New Roman" panose="020206030504050203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6235" y="455029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Мёд (молоко, творог)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965" y="5008837"/>
            <a:ext cx="4808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Качественный анализ, т.е.  наличия </a:t>
            </a:r>
            <a:endParaRPr lang="ru-RU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или отсутствия примесей. </a:t>
            </a:r>
            <a:endParaRPr lang="ru-RU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66432" y="5655168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Эксперимент</a:t>
            </a:r>
            <a:endParaRPr lang="ru-RU" sz="20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4518" y="2902659"/>
            <a:ext cx="5190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  <a:ea typeface="SimSun" panose="02010600030101010101" pitchFamily="2" charset="-122"/>
              </a:rPr>
              <a:t>П</a:t>
            </a:r>
            <a:r>
              <a:rPr lang="ru-RU" sz="22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роверка качества исследуемого продукта</a:t>
            </a:r>
            <a:endParaRPr lang="ru-RU" sz="22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65" y="334024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Проведем химический анализ на проверку качественных </a:t>
            </a:r>
            <a:endParaRPr lang="ru-RU" sz="1600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показателей в двух образцах исследуемого продукта</a:t>
            </a:r>
            <a:endParaRPr lang="ru-RU" sz="16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4518" y="3896013"/>
            <a:ext cx="47423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Можно ли в бытовых условиях определить </a:t>
            </a:r>
            <a:endParaRPr lang="ru-RU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charset="0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качество продуктов?</a:t>
            </a:r>
            <a:endParaRPr lang="ru-RU" b="1" dirty="0">
              <a:effectLst/>
              <a:latin typeface="Monotype Corsiva" panose="03010101010201010101" pitchFamily="66" charset="0"/>
              <a:cs typeface="Times New Roman" panose="020206030504050203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6235" y="455029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Мёд (молоко, творог)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965" y="5008837"/>
            <a:ext cx="4808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Качественный анализ, т.е.  наличия </a:t>
            </a:r>
            <a:endParaRPr lang="ru-RU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или отсутствия примесей. </a:t>
            </a:r>
            <a:endParaRPr lang="ru-RU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66432" y="5655168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Эксперимент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66432" y="6072647"/>
            <a:ext cx="5023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Проверка исследуемого продукта на наличие примесей помогает выявить подделку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4518" y="2902659"/>
            <a:ext cx="5190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  <a:ea typeface="SimSun" panose="02010600030101010101" pitchFamily="2" charset="-122"/>
              </a:rPr>
              <a:t>П</a:t>
            </a:r>
            <a:r>
              <a:rPr lang="ru-RU" sz="22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роверка качества исследуемого продукта</a:t>
            </a:r>
            <a:endParaRPr lang="ru-RU" sz="22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65" y="334024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Проведем химический анализ на проверку качественных </a:t>
            </a:r>
            <a:endParaRPr lang="ru-RU" sz="1600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показателей в двух образцах исследуемого продукта</a:t>
            </a:r>
            <a:endParaRPr lang="ru-RU" sz="16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4518" y="3896013"/>
            <a:ext cx="47423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Можно ли в бытовых условиях определить </a:t>
            </a:r>
            <a:endParaRPr lang="ru-RU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charset="0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качество продуктов?</a:t>
            </a:r>
            <a:endParaRPr lang="ru-RU" b="1" dirty="0">
              <a:effectLst/>
              <a:latin typeface="Monotype Corsiva" panose="03010101010201010101" pitchFamily="66" charset="0"/>
              <a:cs typeface="Times New Roman" panose="020206030504050203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6235" y="455029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Мёд (молоко, творог)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965" y="5008837"/>
            <a:ext cx="4808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Качественный анализ, т.е.  наличия </a:t>
            </a:r>
            <a:endParaRPr lang="ru-RU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или отсутствия примесей. </a:t>
            </a:r>
            <a:endParaRPr lang="ru-RU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66432" y="5655168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Эксперимент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66432" y="6072647"/>
            <a:ext cx="5023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Проверка исследуемого продукта на наличие примесей помогает выявить подделку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0"/>
            <a:ext cx="12021669" cy="26983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6800" y="564358"/>
            <a:ext cx="100583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charset="0"/>
                <a:cs typeface="Times New Roman" panose="02020603050405020304" charset="0"/>
              </a:rPr>
              <a:t>Матрица и таблица — разные понятия, которые используются в организации проектно-исследовательской деятельности.</a:t>
            </a:r>
            <a:endParaRPr lang="ru-RU" sz="3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5671" y="2785791"/>
            <a:ext cx="635149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Инструмент распределения ответственности, где каждая буква аббревиатуры определяет специфическую роль участника в проектных задачах: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R (</a:t>
            </a:r>
            <a:r>
              <a:rPr lang="ru-RU" b="1" dirty="0" err="1">
                <a:latin typeface="Times New Roman" panose="02020603050405020304" charset="0"/>
                <a:cs typeface="Times New Roman" panose="02020603050405020304" charset="0"/>
              </a:rPr>
              <a:t>Responsible</a:t>
            </a:r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— исполнитель, непосредственно выполняет задачу; 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A (</a:t>
            </a:r>
            <a:r>
              <a:rPr lang="ru-RU" b="1" dirty="0" err="1">
                <a:latin typeface="Times New Roman" panose="02020603050405020304" charset="0"/>
                <a:cs typeface="Times New Roman" panose="02020603050405020304" charset="0"/>
              </a:rPr>
              <a:t>Accountable</a:t>
            </a:r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— ответственный, несёт полную ответственность за результат; 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C (</a:t>
            </a:r>
            <a:r>
              <a:rPr lang="ru-RU" b="1" dirty="0" err="1">
                <a:latin typeface="Times New Roman" panose="02020603050405020304" charset="0"/>
                <a:cs typeface="Times New Roman" panose="02020603050405020304" charset="0"/>
              </a:rPr>
              <a:t>Consulted</a:t>
            </a:r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 — консультант, предоставляет экспертное мнение; 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I (</a:t>
            </a:r>
            <a:r>
              <a:rPr lang="ru-RU" b="1" dirty="0" err="1">
                <a:latin typeface="Times New Roman" panose="02020603050405020304" charset="0"/>
                <a:cs typeface="Times New Roman" panose="02020603050405020304" charset="0"/>
              </a:rPr>
              <a:t>Informed</a:t>
            </a:r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— информируемый, должен быть в курсе хода задачи и решений.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" y="2905125"/>
            <a:ext cx="5694680" cy="24212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0"/>
            <a:ext cx="120015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13667" r="41077"/>
          <a:stretch>
            <a:fillRect/>
          </a:stretch>
        </p:blipFill>
        <p:spPr>
          <a:xfrm>
            <a:off x="1587849" y="3590725"/>
            <a:ext cx="2066366" cy="30276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338" y="514210"/>
            <a:ext cx="4949638" cy="2775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812" y="616182"/>
            <a:ext cx="4555882" cy="25186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0764" y="3736577"/>
            <a:ext cx="4772636" cy="23863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9891" y="1187823"/>
            <a:ext cx="4072218" cy="407221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72043"/>
            <a:ext cx="7234517" cy="263845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0717" y="5298140"/>
            <a:ext cx="5889400" cy="1516785"/>
          </a:xfrm>
        </p:spPr>
        <p:txBody>
          <a:bodyPr>
            <a:noAutofit/>
          </a:bodyPr>
          <a:lstStyle/>
          <a:p>
            <a:r>
              <a:rPr lang="ru-RU" sz="2700" b="1" dirty="0">
                <a:latin typeface="Times New Roman" panose="02020603050405020304" charset="0"/>
                <a:cs typeface="Times New Roman" panose="02020603050405020304" charset="0"/>
              </a:rPr>
              <a:t>Учитель химии  </a:t>
            </a:r>
            <a:endParaRPr lang="ru-RU" sz="27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sz="2700" b="1" dirty="0">
                <a:latin typeface="Times New Roman" panose="02020603050405020304" charset="0"/>
                <a:cs typeface="Times New Roman" panose="02020603050405020304" charset="0"/>
              </a:rPr>
              <a:t>МОУ Аргаяшская СОШ №2</a:t>
            </a:r>
            <a:r>
              <a:rPr lang="ru-RU" sz="2700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endParaRPr lang="ru-RU" sz="2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AutoShape 2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r="15599"/>
          <a:stretch>
            <a:fillRect/>
          </a:stretch>
        </p:blipFill>
        <p:spPr bwMode="auto">
          <a:xfrm>
            <a:off x="7343624" y="1077351"/>
            <a:ext cx="4331970" cy="5566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4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AutoShape 6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1984375" y="1603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9" name="AutoShape 8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2136775" y="3127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" name="AutoShape 10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2289175" y="4651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" y="962442"/>
            <a:ext cx="710004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3600" dirty="0">
                <a:latin typeface="Times New Roman" panose="02020603050405020304" charset="0"/>
                <a:cs typeface="Times New Roman" panose="02020603050405020304" charset="0"/>
              </a:rPr>
              <a:t>Мастер-класс</a:t>
            </a:r>
            <a:endParaRPr lang="en-US" altLang="en-US" sz="36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1209432" y="4122937"/>
            <a:ext cx="4331970" cy="12471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36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Баюмова</a:t>
            </a:r>
            <a:r>
              <a:rPr lang="ru-RU" altLang="en-US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Эльвина Ильдаровна</a:t>
            </a:r>
            <a:endParaRPr lang="ru-RU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6406" y="2106268"/>
            <a:ext cx="61587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Monotype Corsiva" panose="03010101010201010101" pitchFamily="66" charset="0"/>
              </a:rPr>
              <a:t>«Матрица организации проектно-исследовательской деятельности учащихся»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72043"/>
            <a:ext cx="7234517" cy="263845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0717" y="5298140"/>
            <a:ext cx="5889400" cy="1516785"/>
          </a:xfrm>
        </p:spPr>
        <p:txBody>
          <a:bodyPr>
            <a:noAutofit/>
          </a:bodyPr>
          <a:lstStyle/>
          <a:p>
            <a:r>
              <a:rPr lang="ru-RU" sz="2700" b="1" dirty="0">
                <a:latin typeface="Times New Roman" panose="02020603050405020304" charset="0"/>
                <a:cs typeface="Times New Roman" panose="02020603050405020304" charset="0"/>
              </a:rPr>
              <a:t>Учитель химии  </a:t>
            </a:r>
            <a:endParaRPr lang="ru-RU" sz="27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sz="2700" b="1" dirty="0">
                <a:latin typeface="Times New Roman" panose="02020603050405020304" charset="0"/>
                <a:cs typeface="Times New Roman" panose="02020603050405020304" charset="0"/>
              </a:rPr>
              <a:t>МОУ Аргаяшская СОШ №2</a:t>
            </a:r>
            <a:r>
              <a:rPr lang="ru-RU" sz="2700" dirty="0">
                <a:latin typeface="Times New Roman" panose="02020603050405020304" charset="0"/>
                <a:cs typeface="Times New Roman" panose="02020603050405020304" charset="0"/>
              </a:rPr>
              <a:t>  </a:t>
            </a:r>
            <a:endParaRPr lang="ru-RU" sz="2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AutoShape 2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r="15599"/>
          <a:stretch>
            <a:fillRect/>
          </a:stretch>
        </p:blipFill>
        <p:spPr bwMode="auto">
          <a:xfrm>
            <a:off x="7343624" y="1077351"/>
            <a:ext cx="4331970" cy="5566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4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8" name="AutoShape 6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1984375" y="1603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9" name="AutoShape 8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2136775" y="3127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10" name="AutoShape 10" descr="blob:https://web.telegram.org/43d94668-1acb-48ac-811a-c4cae63d3f2d"/>
          <p:cNvSpPr>
            <a:spLocks noChangeAspect="1" noChangeArrowheads="1"/>
          </p:cNvSpPr>
          <p:nvPr/>
        </p:nvSpPr>
        <p:spPr bwMode="auto">
          <a:xfrm>
            <a:off x="2289175" y="4651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1" y="962442"/>
            <a:ext cx="710004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3600" dirty="0">
                <a:latin typeface="Times New Roman" panose="02020603050405020304" charset="0"/>
                <a:cs typeface="Times New Roman" panose="02020603050405020304" charset="0"/>
              </a:rPr>
              <a:t>Мастер-класс</a:t>
            </a:r>
            <a:endParaRPr lang="en-US" altLang="en-US" sz="36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1209432" y="4122937"/>
            <a:ext cx="4331970" cy="12471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36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Баюмова</a:t>
            </a:r>
            <a:r>
              <a:rPr lang="ru-RU" altLang="en-US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Эльвина Ильдаровна</a:t>
            </a:r>
            <a:endParaRPr lang="ru-RU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6406" y="2106268"/>
            <a:ext cx="61587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Monotype Corsiva" panose="03010101010201010101" pitchFamily="66" charset="0"/>
              </a:rPr>
              <a:t>«Матрица организации проектно-исследовательской деятельности учащихся»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929" y="379880"/>
            <a:ext cx="8494058" cy="63705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4518" y="2902659"/>
            <a:ext cx="5190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  <a:ea typeface="SimSun" panose="02010600030101010101" pitchFamily="2" charset="-122"/>
              </a:rPr>
              <a:t>П</a:t>
            </a:r>
            <a:r>
              <a:rPr lang="ru-RU" sz="22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роверка качества исследуемого продукта</a:t>
            </a:r>
            <a:endParaRPr lang="ru-RU" sz="22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65" y="334024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Проведем химический анализ на проверку качественных </a:t>
            </a:r>
            <a:endParaRPr lang="ru-RU" sz="1600" b="1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r>
              <a:rPr lang="ru-RU" sz="1600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показателей в двух образцах исследуемого продукта</a:t>
            </a:r>
            <a:endParaRPr lang="ru-RU" sz="1600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4518" y="2902659"/>
            <a:ext cx="5190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  <a:ea typeface="SimSun" panose="02010600030101010101" pitchFamily="2" charset="-122"/>
              </a:rPr>
              <a:t>П</a:t>
            </a:r>
            <a:r>
              <a:rPr lang="ru-RU" sz="22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роверка качества исследуемого продукта</a:t>
            </a:r>
            <a:endParaRPr lang="ru-RU" sz="22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65" y="334024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Проведем химический анализ на проверку качественных </a:t>
            </a:r>
            <a:endParaRPr lang="ru-RU" sz="1600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показателей в двух образцах исследуемого продукта</a:t>
            </a:r>
            <a:endParaRPr lang="ru-RU" sz="16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4518" y="3896013"/>
            <a:ext cx="47423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Можно ли в бытовых условиях определить </a:t>
            </a:r>
            <a:endParaRPr lang="ru-RU" b="1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charset="0"/>
            </a:endParaRPr>
          </a:p>
          <a:p>
            <a:pPr algn="r"/>
            <a:r>
              <a:rPr lang="ru-RU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качество продуктов?</a:t>
            </a:r>
            <a:endParaRPr lang="ru-RU" b="1" dirty="0">
              <a:solidFill>
                <a:srgbClr val="C00000"/>
              </a:solidFill>
              <a:effectLst/>
              <a:latin typeface="Monotype Corsiva" panose="03010101010201010101" pitchFamily="66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4518" y="2902659"/>
            <a:ext cx="5190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  <a:ea typeface="SimSun" panose="02010600030101010101" pitchFamily="2" charset="-122"/>
              </a:rPr>
              <a:t>П</a:t>
            </a:r>
            <a:r>
              <a:rPr lang="ru-RU" sz="22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роверка качества исследуемого продукта</a:t>
            </a:r>
            <a:endParaRPr lang="ru-RU" sz="22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65" y="334024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Проведем химический анализ на проверку качественных </a:t>
            </a:r>
            <a:endParaRPr lang="ru-RU" sz="1600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показателей в двух образцах исследуемого продукта</a:t>
            </a:r>
            <a:endParaRPr lang="ru-RU" sz="16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4518" y="3896013"/>
            <a:ext cx="47423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Можно ли в бытовых условиях определить </a:t>
            </a:r>
            <a:endParaRPr lang="ru-RU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charset="0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качество продуктов?</a:t>
            </a:r>
            <a:endParaRPr lang="ru-RU" b="1" dirty="0">
              <a:effectLst/>
              <a:latin typeface="Monotype Corsiva" panose="03010101010201010101" pitchFamily="66" charset="0"/>
              <a:cs typeface="Times New Roman" panose="020206030504050203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6235" y="455029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Мёд (молоко, творог)</a:t>
            </a:r>
            <a:endParaRPr lang="ru-RU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29" y="1"/>
            <a:ext cx="12021669" cy="1830450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-1" y="293942"/>
            <a:ext cx="1219199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  <a:cs typeface="Times New Roman" panose="02020603050405020304" charset="0"/>
              </a:rPr>
              <a:t>Матрица организации проектно-исследовательской деятельности учащихся.</a:t>
            </a: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6" y="2234625"/>
            <a:ext cx="7231993" cy="44843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61535" y="2279160"/>
            <a:ext cx="2619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Секреты Клеопатры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593" y="2207729"/>
            <a:ext cx="2533147" cy="4511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466" y="1690433"/>
            <a:ext cx="9203274" cy="6207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466" y="1690433"/>
            <a:ext cx="2324499" cy="6067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73102" y="1662664"/>
            <a:ext cx="209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Элементы</a:t>
            </a:r>
            <a:endParaRPr lang="ru-RU" b="1" dirty="0">
              <a:latin typeface="Monotype Corsiva" panose="03010101010201010101" pitchFamily="66" charset="0"/>
            </a:endParaRPr>
          </a:p>
          <a:p>
            <a:r>
              <a:rPr lang="ru-RU" b="1" dirty="0">
                <a:latin typeface="Monotype Corsiva" panose="03010101010201010101" pitchFamily="66" charset="0"/>
              </a:rPr>
              <a:t>стратегии проекта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235" y="1745300"/>
            <a:ext cx="268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Стратегии проекта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60919" y="1693861"/>
            <a:ext cx="1735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Monotype Corsiva" panose="03010101010201010101" pitchFamily="66" charset="0"/>
              </a:rPr>
              <a:t>Индикаторы достижения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4518" y="2902659"/>
            <a:ext cx="5190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  <a:ea typeface="SimSun" panose="02010600030101010101" pitchFamily="2" charset="-122"/>
              </a:rPr>
              <a:t>П</a:t>
            </a:r>
            <a:r>
              <a:rPr lang="ru-RU" sz="22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роверка качества исследуемого продукта</a:t>
            </a:r>
            <a:endParaRPr lang="ru-RU" sz="22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65" y="3340248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Проведем химический анализ на проверку качественных </a:t>
            </a:r>
            <a:endParaRPr lang="ru-RU" sz="1600" b="1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r>
              <a:rPr lang="ru-RU" sz="1600" b="1" dirty="0"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показателей в двух образцах исследуемого продукта</a:t>
            </a:r>
            <a:endParaRPr lang="ru-RU" sz="1600" dirty="0"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4518" y="3896013"/>
            <a:ext cx="47423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Можно ли в бытовых условиях определить </a:t>
            </a:r>
            <a:endParaRPr lang="ru-RU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charset="0"/>
            </a:endParaRPr>
          </a:p>
          <a:p>
            <a:pPr algn="r"/>
            <a:r>
              <a:rPr lang="ru-RU" b="1" dirty="0"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charset="0"/>
              </a:rPr>
              <a:t>качество продуктов?</a:t>
            </a:r>
            <a:endParaRPr lang="ru-RU" b="1" dirty="0">
              <a:effectLst/>
              <a:latin typeface="Monotype Corsiva" panose="03010101010201010101" pitchFamily="66" charset="0"/>
              <a:cs typeface="Times New Roman" panose="020206030504050203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6235" y="455029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Мёд (молоко, творог)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965" y="5008837"/>
            <a:ext cx="4808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Качественный анализ, т.е.  наличия </a:t>
            </a:r>
            <a:endParaRPr lang="ru-RU" b="1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  <a:p>
            <a:pPr algn="r"/>
            <a:r>
              <a:rPr lang="ru-RU" b="1" dirty="0"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SimSun" panose="02010600030101010101" pitchFamily="2" charset="-122"/>
              </a:rPr>
              <a:t>или отсутствия примесей. </a:t>
            </a:r>
            <a:endParaRPr lang="ru-RU" dirty="0">
              <a:solidFill>
                <a:srgbClr val="C00000"/>
              </a:solidFill>
              <a:effectLst/>
              <a:latin typeface="Monotype Corsiva" panose="03010101010201010101" pitchFamily="66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4023</Words>
  <Application>WPS Presentation</Application>
  <PresentationFormat>Широкоэкранный</PresentationFormat>
  <Paragraphs>201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SimSun</vt:lpstr>
      <vt:lpstr>Wingdings</vt:lpstr>
      <vt:lpstr>Monotype Corsiva</vt:lpstr>
      <vt:lpstr>Times New Roman</vt:lpstr>
      <vt:lpstr>Calibri</vt:lpstr>
      <vt:lpstr>Microsoft YaHei</vt:lpstr>
      <vt:lpstr>Arial Unicode MS</vt:lpstr>
      <vt:lpstr>Calibri Light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Айслу Кусанова</dc:creator>
  <cp:lastModifiedBy>Айслу Идрисова</cp:lastModifiedBy>
  <cp:revision>18</cp:revision>
  <dcterms:created xsi:type="dcterms:W3CDTF">2026-01-29T15:48:00Z</dcterms:created>
  <dcterms:modified xsi:type="dcterms:W3CDTF">2026-01-30T04:28:13Z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EAF8F402A2D44F358CAB4C99214D5FFB_12</vt:lpwstr>
  </property>
  <property fmtid="{D5CDD505-2E9C-101B-9397-08002B2CF9AE}" pid="3" name="KSOProductBuildVer">
    <vt:lpwstr>1049-12.2.0.23196</vt:lpwstr>
  </property>
</Properties>
</file>