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D0"/>
    <a:srgbClr val="0000C4"/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B9A7-CC18-4188-A96A-56159BC85D6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2D96-0C22-48C5-8371-452F2A921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561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B9A7-CC18-4188-A96A-56159BC85D6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2D96-0C22-48C5-8371-452F2A921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265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B9A7-CC18-4188-A96A-56159BC85D6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2D96-0C22-48C5-8371-452F2A921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017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B9A7-CC18-4188-A96A-56159BC85D6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2D96-0C22-48C5-8371-452F2A921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49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B9A7-CC18-4188-A96A-56159BC85D6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2D96-0C22-48C5-8371-452F2A921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81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B9A7-CC18-4188-A96A-56159BC85D6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2D96-0C22-48C5-8371-452F2A921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030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B9A7-CC18-4188-A96A-56159BC85D6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2D96-0C22-48C5-8371-452F2A921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365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B9A7-CC18-4188-A96A-56159BC85D6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2D96-0C22-48C5-8371-452F2A921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091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B9A7-CC18-4188-A96A-56159BC85D6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2D96-0C22-48C5-8371-452F2A921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334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B9A7-CC18-4188-A96A-56159BC85D6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2D96-0C22-48C5-8371-452F2A921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89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B9A7-CC18-4188-A96A-56159BC85D6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2D96-0C22-48C5-8371-452F2A921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717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5B9A7-CC18-4188-A96A-56159BC85D6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12D96-0C22-48C5-8371-452F2A921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934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2000">
              <a:srgbClr val="FFFF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270" y="566402"/>
            <a:ext cx="9898781" cy="6291598"/>
          </a:xfrm>
          <a:prstGeom prst="rect">
            <a:avLst/>
          </a:prstGeom>
          <a:effectLst>
            <a:softEdge rad="2794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23744" y="418275"/>
            <a:ext cx="6653784" cy="989901"/>
          </a:xfrm>
        </p:spPr>
        <p:txBody>
          <a:bodyPr>
            <a:noAutofit/>
          </a:bodyPr>
          <a:lstStyle/>
          <a:p>
            <a:r>
              <a:rPr lang="ru-RU" sz="9600" b="1" dirty="0">
                <a:solidFill>
                  <a:srgbClr val="0033CC"/>
                </a:solidFill>
              </a:rPr>
              <a:t>КМНС </a:t>
            </a:r>
            <a:r>
              <a:rPr lang="ru-RU" sz="9600" b="1" dirty="0" smtClean="0">
                <a:solidFill>
                  <a:srgbClr val="0033CC"/>
                </a:solidFill>
              </a:rPr>
              <a:t>ЯНАО</a:t>
            </a:r>
            <a:endParaRPr lang="ru-RU" sz="9600" b="1" dirty="0">
              <a:solidFill>
                <a:srgbClr val="0033CC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812280" y="5718747"/>
            <a:ext cx="5379720" cy="989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b="1" dirty="0" smtClean="0">
                <a:solidFill>
                  <a:srgbClr val="0033CC"/>
                </a:solidFill>
              </a:rPr>
              <a:t>Выполнила: Филимонова А.Н.</a:t>
            </a:r>
            <a:endParaRPr lang="ru-RU" sz="32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57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2000">
              <a:srgbClr val="FFFF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008" y="1140651"/>
            <a:ext cx="12271248" cy="98990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CC"/>
                </a:solidFill>
              </a:rPr>
              <a:t>Среди коренных малочисленных народов севера выделяют три основные группы:</a:t>
            </a:r>
            <a:endParaRPr lang="ru-RU" b="1" dirty="0">
              <a:solidFill>
                <a:srgbClr val="0033CC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76" y="3597923"/>
            <a:ext cx="4022801" cy="2497196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7629" y="3542098"/>
            <a:ext cx="3723399" cy="2523744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8309" y="3532237"/>
            <a:ext cx="3602736" cy="2511238"/>
          </a:xfrm>
          <a:prstGeom prst="rect">
            <a:avLst/>
          </a:prstGeom>
          <a:effectLst>
            <a:softEdge rad="1143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063851" y="2494766"/>
            <a:ext cx="2554224" cy="9899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400" b="1" dirty="0">
                <a:solidFill>
                  <a:srgbClr val="0000C4"/>
                </a:solidFill>
              </a:rPr>
              <a:t>ХАНТЫ</a:t>
            </a:r>
          </a:p>
          <a:p>
            <a:r>
              <a:rPr lang="ru-RU" sz="5100" b="1" dirty="0" smtClean="0">
                <a:solidFill>
                  <a:srgbClr val="0000C4"/>
                </a:solidFill>
              </a:rPr>
              <a:t>(8 760 тыс. чел.)</a:t>
            </a:r>
            <a:r>
              <a:rPr lang="ru-RU" sz="5100" b="1" dirty="0" smtClean="0"/>
              <a:t> </a:t>
            </a:r>
            <a:endParaRPr lang="ru-RU" sz="51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392748" y="2461397"/>
            <a:ext cx="3703320" cy="9899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ru-RU" sz="4000" b="1" dirty="0">
                <a:solidFill>
                  <a:srgbClr val="0000C4"/>
                </a:solidFill>
              </a:rPr>
              <a:t>СЕЛЬКУПЫ</a:t>
            </a:r>
          </a:p>
          <a:p>
            <a:r>
              <a:rPr lang="ru-RU" sz="2400" b="1" dirty="0" smtClean="0">
                <a:solidFill>
                  <a:srgbClr val="0000C4"/>
                </a:solidFill>
              </a:rPr>
              <a:t>(1 797 тыс. чел. )</a:t>
            </a:r>
            <a:endParaRPr lang="ru-RU" sz="2400" dirty="0">
              <a:solidFill>
                <a:srgbClr val="0000C4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11204" y="2484819"/>
            <a:ext cx="2554224" cy="9899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300" b="1" dirty="0" smtClean="0">
                <a:solidFill>
                  <a:srgbClr val="0000C4"/>
                </a:solidFill>
              </a:rPr>
              <a:t>НЕНЦЫ</a:t>
            </a:r>
          </a:p>
          <a:p>
            <a:r>
              <a:rPr lang="ru-RU" sz="4400" b="1" dirty="0" smtClean="0">
                <a:solidFill>
                  <a:srgbClr val="0000C4"/>
                </a:solidFill>
              </a:rPr>
              <a:t>(26 435 тыс. чел.) </a:t>
            </a:r>
            <a:endParaRPr lang="ru-RU" sz="4400" dirty="0">
              <a:solidFill>
                <a:srgbClr val="0000C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70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2000">
              <a:srgbClr val="FFFF00">
                <a:alpha val="92000"/>
                <a:lumMod val="100000"/>
              </a:srgb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29343"/>
            <a:ext cx="8527983" cy="908568"/>
          </a:xfrm>
        </p:spPr>
        <p:txBody>
          <a:bodyPr>
            <a:noAutofit/>
          </a:bodyPr>
          <a:lstStyle/>
          <a:p>
            <a:pPr algn="l"/>
            <a:r>
              <a:rPr lang="ru-RU" sz="4800" b="1" u="sng" dirty="0" smtClean="0">
                <a:solidFill>
                  <a:srgbClr val="C00000"/>
                </a:solidFill>
              </a:rPr>
              <a:t>НЕНЦЫ</a:t>
            </a:r>
            <a:r>
              <a:rPr lang="ru-RU" sz="4800" b="1" dirty="0" smtClean="0">
                <a:solidFill>
                  <a:srgbClr val="0033CC"/>
                </a:solidFill>
              </a:rPr>
              <a:t>– </a:t>
            </a:r>
            <a:r>
              <a:rPr lang="ru-RU" sz="4800" b="1" dirty="0">
                <a:solidFill>
                  <a:srgbClr val="0033CC"/>
                </a:solidFill>
              </a:rPr>
              <a:t>титульный </a:t>
            </a:r>
            <a:r>
              <a:rPr lang="ru-RU" sz="4800" b="1" dirty="0" smtClean="0">
                <a:solidFill>
                  <a:srgbClr val="0033CC"/>
                </a:solidFill>
              </a:rPr>
              <a:t>народ </a:t>
            </a:r>
            <a:r>
              <a:rPr lang="ru-RU" sz="4800" b="1" dirty="0">
                <a:solidFill>
                  <a:srgbClr val="0033CC"/>
                </a:solidFill>
              </a:rPr>
              <a:t>ЯНАО</a:t>
            </a:r>
          </a:p>
        </p:txBody>
      </p:sp>
      <p:pic>
        <p:nvPicPr>
          <p:cNvPr id="1026" name="Picture 2" descr="https://media.nakanune.ru/images/pictures/image_big_1143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602" y="115502"/>
            <a:ext cx="3812773" cy="3812773"/>
          </a:xfrm>
          <a:prstGeom prst="rect">
            <a:avLst/>
          </a:prstGeom>
          <a:noFill/>
          <a:effectLst>
            <a:softEdge rad="215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240" y="4162925"/>
            <a:ext cx="3339003" cy="2695075"/>
          </a:xfrm>
          <a:prstGeom prst="rect">
            <a:avLst/>
          </a:prstGeom>
          <a:effectLst>
            <a:softEdge rad="4191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754" y="2047911"/>
            <a:ext cx="5950228" cy="4170009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91189" y="4013733"/>
            <a:ext cx="3322319" cy="412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/>
              <a:t>ЖИЛИЩЕ</a:t>
            </a:r>
            <a:r>
              <a:rPr lang="ru-RU" sz="2800" b="1" dirty="0" smtClean="0">
                <a:solidFill>
                  <a:srgbClr val="0033CC"/>
                </a:solidFill>
              </a:rPr>
              <a:t> - чум</a:t>
            </a:r>
            <a:endParaRPr lang="ru-RU" sz="2800" b="1" dirty="0">
              <a:solidFill>
                <a:srgbClr val="0033CC"/>
              </a:solidFill>
            </a:endParaRPr>
          </a:p>
        </p:txBody>
      </p:sp>
      <p:pic>
        <p:nvPicPr>
          <p:cNvPr id="1028" name="Picture 4" descr="https://ds04.infourok.ru/uploads/ex/0140/001732bf-82a2119c/img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5307" y="4716379"/>
            <a:ext cx="2651425" cy="1988569"/>
          </a:xfrm>
          <a:prstGeom prst="rect">
            <a:avLst/>
          </a:prstGeom>
          <a:noFill/>
          <a:effectLst>
            <a:softEdge rad="304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8948288" y="4118006"/>
            <a:ext cx="3322319" cy="412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/>
              <a:t>САНИ</a:t>
            </a:r>
            <a:r>
              <a:rPr lang="ru-RU" sz="2800" b="1" dirty="0" smtClean="0">
                <a:solidFill>
                  <a:srgbClr val="0033CC"/>
                </a:solidFill>
              </a:rPr>
              <a:t> - нарты</a:t>
            </a:r>
            <a:endParaRPr lang="ru-RU" sz="28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03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6000">
              <a:srgbClr val="FFFF00">
                <a:alpha val="92000"/>
                <a:lumMod val="91000"/>
              </a:srgbClr>
            </a:gs>
            <a:gs pos="1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3389" y="1183907"/>
            <a:ext cx="7369743" cy="104589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C4"/>
                </a:solidFill>
              </a:rPr>
              <a:t>ОСНОВНЫЕ ВИДЫ ХОЗЯЙСТВЕННОЙ ДЕЯТЕЛЬНОСТИ</a:t>
            </a:r>
            <a:endParaRPr lang="ru-RU" sz="3600" b="1" u="sng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55" y="2622564"/>
            <a:ext cx="3869355" cy="2942141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859" y="3080085"/>
            <a:ext cx="3898233" cy="2935604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7468" y="3493971"/>
            <a:ext cx="4006359" cy="3017470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90875" y="2030930"/>
            <a:ext cx="2529841" cy="56842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00C4"/>
                </a:solidFill>
              </a:rPr>
              <a:t>РЫБАЛКА</a:t>
            </a:r>
            <a:endParaRPr lang="ru-RU" sz="3600" b="1" dirty="0">
              <a:solidFill>
                <a:srgbClr val="0000C4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793380" y="2568340"/>
            <a:ext cx="2529841" cy="56842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00C4"/>
                </a:solidFill>
              </a:rPr>
              <a:t>ОХОТА</a:t>
            </a:r>
            <a:endParaRPr lang="ru-RU" sz="3600" b="1" dirty="0">
              <a:solidFill>
                <a:srgbClr val="0000C4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422104" y="2704698"/>
            <a:ext cx="3445845" cy="86520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00C4"/>
                </a:solidFill>
              </a:rPr>
              <a:t>ОЛЕНЕВОДСТВО</a:t>
            </a:r>
            <a:endParaRPr lang="ru-RU" sz="3600" b="1" dirty="0">
              <a:solidFill>
                <a:srgbClr val="0000C4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61633" y="116464"/>
            <a:ext cx="2626443" cy="2438342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-789270" y="-145983"/>
            <a:ext cx="10838046" cy="10458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u="sng" dirty="0" smtClean="0">
                <a:solidFill>
                  <a:srgbClr val="C00000"/>
                </a:solidFill>
              </a:rPr>
              <a:t>ХАНТЫ</a:t>
            </a:r>
            <a:r>
              <a:rPr lang="ru-RU" sz="4400" b="1" dirty="0" smtClean="0">
                <a:solidFill>
                  <a:srgbClr val="0000C4"/>
                </a:solidFill>
              </a:rPr>
              <a:t>  - в переводе означает </a:t>
            </a:r>
            <a:r>
              <a:rPr lang="ru-RU" sz="4400" b="1" u="sng" dirty="0">
                <a:solidFill>
                  <a:srgbClr val="C00000"/>
                </a:solidFill>
              </a:rPr>
              <a:t>«люди»</a:t>
            </a:r>
          </a:p>
        </p:txBody>
      </p:sp>
    </p:spTree>
    <p:extLst>
      <p:ext uri="{BB962C8B-B14F-4D97-AF65-F5344CB8AC3E}">
        <p14:creationId xmlns:p14="http://schemas.microsoft.com/office/powerpoint/2010/main" val="222318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FF00">
                <a:alpha val="92000"/>
                <a:lumMod val="91000"/>
              </a:srgbClr>
            </a:gs>
            <a:gs pos="36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08523"/>
            <a:ext cx="11425186" cy="654518"/>
          </a:xfrm>
        </p:spPr>
        <p:txBody>
          <a:bodyPr>
            <a:noAutofit/>
          </a:bodyPr>
          <a:lstStyle/>
          <a:p>
            <a:r>
              <a:rPr lang="ru-RU" sz="4800" b="1" u="sng" dirty="0">
                <a:solidFill>
                  <a:srgbClr val="C00000"/>
                </a:solidFill>
              </a:rPr>
              <a:t>СЕЛЬКУПЫ</a:t>
            </a:r>
            <a:r>
              <a:rPr lang="ru-RU" sz="4800" b="1" dirty="0">
                <a:solidFill>
                  <a:srgbClr val="0000C4"/>
                </a:solidFill>
              </a:rPr>
              <a:t> – малочисленный народ </a:t>
            </a:r>
            <a:r>
              <a:rPr lang="ru-RU" sz="4800" b="1" dirty="0" smtClean="0">
                <a:solidFill>
                  <a:srgbClr val="0000C4"/>
                </a:solidFill>
              </a:rPr>
              <a:t>севера, в переводе означает </a:t>
            </a:r>
            <a:r>
              <a:rPr lang="ru-RU" sz="4800" b="1" dirty="0" smtClean="0">
                <a:solidFill>
                  <a:srgbClr val="C00000"/>
                </a:solidFill>
              </a:rPr>
              <a:t>«Таёжный человек».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511" y="1505108"/>
            <a:ext cx="5421128" cy="2072381"/>
          </a:xfrm>
          <a:prstGeom prst="rect">
            <a:avLst/>
          </a:prstGeom>
          <a:effectLst>
            <a:softEdge rad="1143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43289" y="3578993"/>
            <a:ext cx="5709385" cy="6545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rgbClr val="0000D0"/>
                </a:solidFill>
              </a:rPr>
              <a:t>ТРАДИЦИОННЫЕ ЗАНЯТИЯ</a:t>
            </a:r>
            <a:endParaRPr lang="ru-RU" sz="3600" dirty="0">
              <a:solidFill>
                <a:srgbClr val="0000D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91" y="4312118"/>
            <a:ext cx="3314255" cy="2429754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6088" y="3978868"/>
            <a:ext cx="3877126" cy="2767940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3063" y="4350619"/>
            <a:ext cx="3244881" cy="240576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7292742" y="3375259"/>
            <a:ext cx="5709385" cy="6545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0000D0"/>
                </a:solidFill>
              </a:rPr>
              <a:t>ОЛЕНЕВОДСТВО</a:t>
            </a:r>
          </a:p>
          <a:p>
            <a:r>
              <a:rPr lang="ru-RU" sz="2400" dirty="0" smtClean="0">
                <a:solidFill>
                  <a:srgbClr val="0000D0"/>
                </a:solidFill>
              </a:rPr>
              <a:t> ПОЯВИЛОСЬ ПОЗДНЕЕ</a:t>
            </a:r>
            <a:endParaRPr lang="ru-RU" sz="2400" dirty="0">
              <a:solidFill>
                <a:srgbClr val="0000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8485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87</Words>
  <Application>Microsoft Office PowerPoint</Application>
  <PresentationFormat>Широкоэкранный</PresentationFormat>
  <Paragraphs>21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КМНС ЯНАО</vt:lpstr>
      <vt:lpstr>Среди коренных малочисленных народов севера выделяют три основные группы:</vt:lpstr>
      <vt:lpstr>НЕНЦЫ– титульный народ ЯНАО</vt:lpstr>
      <vt:lpstr>ОСНОВНЫЕ ВИДЫ ХОЗЯЙСТВЕННОЙ ДЕЯТЕЛЬНОСТИ</vt:lpstr>
      <vt:lpstr>СЕЛЬКУПЫ – малочисленный народ севера, в переводе означает «Таёжный человек».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КМНС СЕВЕРА</dc:title>
  <dc:creator>User</dc:creator>
  <cp:lastModifiedBy>User</cp:lastModifiedBy>
  <cp:revision>9</cp:revision>
  <dcterms:created xsi:type="dcterms:W3CDTF">2022-03-09T12:40:14Z</dcterms:created>
  <dcterms:modified xsi:type="dcterms:W3CDTF">2022-03-09T13:45:53Z</dcterms:modified>
</cp:coreProperties>
</file>