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304" r:id="rId2"/>
    <p:sldId id="284" r:id="rId3"/>
    <p:sldId id="323" r:id="rId4"/>
    <p:sldId id="256" r:id="rId5"/>
    <p:sldId id="260" r:id="rId6"/>
    <p:sldId id="306" r:id="rId7"/>
    <p:sldId id="311" r:id="rId8"/>
    <p:sldId id="312" r:id="rId9"/>
    <p:sldId id="314" r:id="rId10"/>
    <p:sldId id="313" r:id="rId11"/>
    <p:sldId id="315" r:id="rId12"/>
    <p:sldId id="316" r:id="rId13"/>
    <p:sldId id="324" r:id="rId14"/>
    <p:sldId id="321" r:id="rId15"/>
    <p:sldId id="317" r:id="rId16"/>
    <p:sldId id="318" r:id="rId17"/>
    <p:sldId id="310" r:id="rId18"/>
    <p:sldId id="305" r:id="rId19"/>
    <p:sldId id="320" r:id="rId20"/>
    <p:sldId id="319" r:id="rId21"/>
    <p:sldId id="308" r:id="rId22"/>
    <p:sldId id="30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9E4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6A7C2-3F41-4F43-A7B4-954A492B4AE8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5386C-48AB-41A9-891A-09922A1F19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1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960049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304538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5068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213048"/>
      </p:ext>
    </p:extLst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601606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98993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06127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058788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675784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77092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87589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7B15717C-E411-43D0-A7E2-A04C28BF89CA}" type="datetimeFigureOut">
              <a:rPr lang="ru-RU" smtClean="0"/>
              <a:pPr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F1A4087C-7209-4A4E-97C1-909253C15F3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34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heel spokes="1"/>
  </p:transition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8 класс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7376" y="3087794"/>
            <a:ext cx="5514703" cy="14630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ИНФОРМАТИКА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12257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6630" y="1928078"/>
            <a:ext cx="9639519" cy="4023360"/>
          </a:xfrm>
        </p:spPr>
        <p:txBody>
          <a:bodyPr>
            <a:noAutofit/>
          </a:bodyPr>
          <a:lstStyle/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Начало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Ввести коэффициенты а, </a:t>
            </a:r>
            <a:r>
              <a:rPr lang="en-US" sz="2800" dirty="0" smtClean="0"/>
              <a:t>b</a:t>
            </a:r>
            <a:r>
              <a:rPr lang="ru-RU" sz="2800" dirty="0" smtClean="0"/>
              <a:t>, с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Вычислить дискриминант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Сравнить с 0. Если </a:t>
            </a:r>
            <a:r>
              <a:rPr lang="ru-RU" altLang="ru-RU" sz="2800" dirty="0" smtClean="0"/>
              <a:t>D &lt; 0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Вывести: Квадратное уравнение не имеет корней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Если </a:t>
            </a:r>
            <a:r>
              <a:rPr lang="ru-RU" altLang="ru-RU" sz="2800" dirty="0" smtClean="0"/>
              <a:t>D = 0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Вывести: </a:t>
            </a:r>
            <a:r>
              <a:rPr lang="ru-RU" sz="2800" dirty="0"/>
              <a:t>Квадратное </a:t>
            </a:r>
            <a:r>
              <a:rPr lang="ru-RU" sz="2800" dirty="0" smtClean="0"/>
              <a:t>уравнение имеет один корень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Если </a:t>
            </a:r>
            <a:r>
              <a:rPr lang="ru-RU" altLang="ru-RU" sz="2800" dirty="0" smtClean="0"/>
              <a:t>D &gt; 0</a:t>
            </a:r>
            <a:r>
              <a:rPr lang="ru-RU" altLang="ru-RU" sz="2800" dirty="0"/>
              <a:t> </a:t>
            </a:r>
            <a:endParaRPr lang="ru-RU" altLang="ru-RU" sz="2800" dirty="0" smtClean="0"/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Вывести: </a:t>
            </a:r>
            <a:r>
              <a:rPr lang="ru-RU" sz="2800" dirty="0"/>
              <a:t>Квадратное </a:t>
            </a:r>
            <a:r>
              <a:rPr lang="ru-RU" sz="2800" dirty="0" smtClean="0"/>
              <a:t>уравнение имеет два корня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Конец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775933" y="358794"/>
            <a:ext cx="10775986" cy="1499616"/>
          </a:xfrm>
        </p:spPr>
        <p:txBody>
          <a:bodyPr/>
          <a:lstStyle/>
          <a:p>
            <a:r>
              <a:rPr lang="ru-RU" dirty="0" smtClean="0"/>
              <a:t>Построчная запись алгоритма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697978" y="1771325"/>
            <a:ext cx="3347864" cy="28931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Чтобы узнать сколь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ко корней в квадратном уравнении нужно </a:t>
            </a:r>
            <a:r>
              <a:rPr lang="ru-RU" altLang="ru-RU" sz="1600" dirty="0" smtClean="0">
                <a:latin typeface="Open Sans"/>
              </a:rPr>
              <a:t>определить 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значения </a:t>
            </a:r>
            <a:r>
              <a:rPr lang="ru-RU" altLang="ru-RU" sz="1600" dirty="0" smtClean="0">
                <a:latin typeface="Open Sans"/>
              </a:rPr>
              <a:t>коэффициентов а, </a:t>
            </a:r>
            <a:r>
              <a:rPr lang="en-US" altLang="ru-RU" sz="1600" dirty="0" smtClean="0">
                <a:latin typeface="Open Sans"/>
              </a:rPr>
              <a:t>b</a:t>
            </a:r>
            <a:r>
              <a:rPr lang="ru-RU" altLang="ru-RU" sz="1600" dirty="0" smtClean="0">
                <a:latin typeface="Open Sans"/>
              </a:rPr>
              <a:t> и с . Вычислить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значение 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дискриминанта и сравнить его с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effectLst/>
                <a:latin typeface="Open Sans"/>
              </a:rPr>
              <a:t>нулем.</a:t>
            </a:r>
            <a:r>
              <a:rPr kumimoji="0" lang="ru-RU" altLang="ru-RU" sz="1600" b="0" i="0" u="none" strike="noStrike" cap="none" normalizeH="0" dirty="0" err="1" smtClean="0">
                <a:ln>
                  <a:noFill/>
                </a:ln>
                <a:effectLst/>
                <a:latin typeface="Open Sans"/>
              </a:rPr>
              <a:t>Е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effectLst/>
                <a:latin typeface="Open Sans"/>
              </a:rPr>
              <a:t>сли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</a:rPr>
              <a:t>D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</a:rPr>
              <a:t>&lt;0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 (отрицательный), то у уравнения 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нет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корней. Если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</a:rPr>
              <a:t>D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</a:rPr>
              <a:t>=0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, то у уравнения </a:t>
            </a:r>
            <a:r>
              <a:rPr lang="ru-RU" altLang="ru-RU" sz="1600" dirty="0" smtClean="0">
                <a:latin typeface="Open Sans"/>
              </a:rPr>
              <a:t>один 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effectLst/>
                <a:latin typeface="Open Sans"/>
              </a:rPr>
              <a:t>корень.</a:t>
            </a:r>
            <a:r>
              <a:rPr kumimoji="0" lang="ru-RU" altLang="ru-RU" sz="1600" b="0" i="0" u="none" strike="noStrike" cap="none" normalizeH="0" dirty="0" err="1" smtClean="0">
                <a:ln>
                  <a:noFill/>
                </a:ln>
                <a:effectLst/>
                <a:latin typeface="Open Sans"/>
              </a:rPr>
              <a:t>Е</a:t>
            </a:r>
            <a:r>
              <a:rPr kumimoji="0" lang="ru-RU" altLang="ru-RU" sz="1600" b="0" i="0" u="none" strike="noStrike" cap="none" normalizeH="0" baseline="0" dirty="0" err="1" smtClean="0">
                <a:ln>
                  <a:noFill/>
                </a:ln>
                <a:effectLst/>
                <a:latin typeface="Open Sans"/>
              </a:rPr>
              <a:t>сли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</a:rPr>
              <a:t>D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MathJax_Main"/>
              </a:rPr>
              <a:t>&gt;0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 (положительный), то у уравнения два корня.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3624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528" y="110428"/>
            <a:ext cx="9720072" cy="1499616"/>
          </a:xfrm>
        </p:spPr>
        <p:txBody>
          <a:bodyPr/>
          <a:lstStyle/>
          <a:p>
            <a:r>
              <a:rPr lang="ru-RU" dirty="0" smtClean="0"/>
              <a:t>Графические </a:t>
            </a:r>
            <a:br>
              <a:rPr lang="ru-RU" dirty="0" smtClean="0"/>
            </a:br>
            <a:r>
              <a:rPr lang="ru-RU" dirty="0" smtClean="0"/>
              <a:t>способы записи алгоритмов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80" y="2107473"/>
            <a:ext cx="2435931" cy="33688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7270" y="1610044"/>
            <a:ext cx="3794188" cy="29811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675" y="3100617"/>
            <a:ext cx="2530448" cy="3533709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199682"/>
              </p:ext>
            </p:extLst>
          </p:nvPr>
        </p:nvGraphicFramePr>
        <p:xfrm>
          <a:off x="5125876" y="4423037"/>
          <a:ext cx="6857118" cy="238760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857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857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57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2897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Определить</a:t>
                      </a:r>
                      <a:r>
                        <a:rPr lang="ru-RU" sz="2400" baseline="0" dirty="0" smtClean="0"/>
                        <a:t> коэффициенты а, 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ru-RU" sz="2400" baseline="0" dirty="0" smtClean="0"/>
                        <a:t>, с</a:t>
                      </a:r>
                      <a:endParaRPr lang="ru-RU" sz="2400" dirty="0"/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52877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kern="1200" dirty="0" smtClean="0">
                          <a:effectLst/>
                        </a:rPr>
                        <a:t>D = b</a:t>
                      </a:r>
                      <a:r>
                        <a:rPr lang="en-US" sz="2400" kern="1200" baseline="30000" dirty="0" smtClean="0">
                          <a:effectLst/>
                        </a:rPr>
                        <a:t>2</a:t>
                      </a:r>
                      <a:r>
                        <a:rPr lang="en-US" sz="2400" kern="1200" dirty="0" smtClean="0">
                          <a:effectLst/>
                        </a:rPr>
                        <a:t> – 4ac</a:t>
                      </a:r>
                      <a:endParaRPr lang="ru-RU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28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400" dirty="0" smtClean="0"/>
                        <a:t>D&lt;0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400" dirty="0" smtClean="0"/>
                        <a:t>D=0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sz="2400" dirty="0" smtClean="0"/>
                        <a:t>D&gt;0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28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Корней нет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 корень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 корня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283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463273"/>
            <a:ext cx="9720072" cy="1192677"/>
          </a:xfrm>
        </p:spPr>
        <p:txBody>
          <a:bodyPr/>
          <a:lstStyle/>
          <a:p>
            <a:r>
              <a:rPr lang="ru-RU" dirty="0" smtClean="0"/>
              <a:t>Построение Блок-схем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3160" y="3089218"/>
            <a:ext cx="8160366" cy="3306722"/>
          </a:xfrm>
          <a:prstGeom prst="rect">
            <a:avLst/>
          </a:prstGeom>
        </p:spPr>
      </p:pic>
      <p:sp>
        <p:nvSpPr>
          <p:cNvPr id="35" name="Объект 2"/>
          <p:cNvSpPr txBox="1">
            <a:spLocks/>
          </p:cNvSpPr>
          <p:nvPr/>
        </p:nvSpPr>
        <p:spPr>
          <a:xfrm>
            <a:off x="191078" y="3089218"/>
            <a:ext cx="5693086" cy="4023360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083160" y="1450697"/>
            <a:ext cx="108921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Блок-схема </a:t>
            </a:r>
            <a:r>
              <a:rPr lang="ru-RU" sz="2800" dirty="0"/>
              <a:t>– описание структуры алгоритма с помощью геометрических фигур с линиями-связями, показывающими порядок выполнения отдельных инструкций. 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75119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1556" y="239552"/>
            <a:ext cx="9720072" cy="1499616"/>
          </a:xfrm>
        </p:spPr>
        <p:txBody>
          <a:bodyPr/>
          <a:lstStyle/>
          <a:p>
            <a:r>
              <a:rPr lang="ru-RU" dirty="0" smtClean="0"/>
              <a:t>Построение Блок-схем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82971" y="1620419"/>
            <a:ext cx="5109029" cy="2070267"/>
          </a:xfrm>
          <a:prstGeom prst="rect">
            <a:avLst/>
          </a:prstGeom>
        </p:spPr>
      </p:pic>
      <p:sp>
        <p:nvSpPr>
          <p:cNvPr id="35" name="Объект 2"/>
          <p:cNvSpPr txBox="1">
            <a:spLocks/>
          </p:cNvSpPr>
          <p:nvPr/>
        </p:nvSpPr>
        <p:spPr>
          <a:xfrm>
            <a:off x="568448" y="2123150"/>
            <a:ext cx="9751209" cy="4388539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Начало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Ввести коэффициенты а, </a:t>
            </a:r>
            <a:r>
              <a:rPr lang="en-US" sz="2800" dirty="0" smtClean="0"/>
              <a:t>b</a:t>
            </a:r>
            <a:r>
              <a:rPr lang="ru-RU" sz="2800" dirty="0" smtClean="0"/>
              <a:t>, с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Вычислить дискриминант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Сравнить с 0. Если </a:t>
            </a:r>
            <a:r>
              <a:rPr lang="ru-RU" altLang="ru-RU" sz="2800" dirty="0" smtClean="0"/>
              <a:t>D&lt;0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Вывод: Квадратное уравнение не имеет корней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Если </a:t>
            </a:r>
            <a:r>
              <a:rPr lang="ru-RU" altLang="ru-RU" sz="2800" dirty="0" smtClean="0"/>
              <a:t>D=0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/>
              <a:t>Вывод: Квадратное </a:t>
            </a:r>
            <a:r>
              <a:rPr lang="ru-RU" sz="2800" dirty="0" smtClean="0"/>
              <a:t>уравнение имеет один корень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Если </a:t>
            </a:r>
            <a:r>
              <a:rPr lang="ru-RU" altLang="ru-RU" sz="2800" dirty="0" smtClean="0"/>
              <a:t>D&gt;0 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/>
              <a:t>Вывод: Квадратное </a:t>
            </a:r>
            <a:r>
              <a:rPr lang="ru-RU" sz="2800" dirty="0" smtClean="0"/>
              <a:t>уравнение имеет два корня</a:t>
            </a:r>
          </a:p>
          <a:p>
            <a:pPr marL="504000" indent="-5143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ru-RU" sz="2800" dirty="0" smtClean="0"/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1649178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Блок-схема</a:t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3294014" y="739209"/>
            <a:ext cx="6619244" cy="5472905"/>
            <a:chOff x="7111271" y="1943895"/>
            <a:chExt cx="4849527" cy="4097382"/>
          </a:xfrm>
        </p:grpSpPr>
        <p:grpSp>
          <p:nvGrpSpPr>
            <p:cNvPr id="91" name="Группа 90"/>
            <p:cNvGrpSpPr/>
            <p:nvPr/>
          </p:nvGrpSpPr>
          <p:grpSpPr>
            <a:xfrm>
              <a:off x="7111271" y="1943895"/>
              <a:ext cx="4849527" cy="4097382"/>
              <a:chOff x="7211844" y="1915015"/>
              <a:chExt cx="4849527" cy="4097382"/>
            </a:xfrm>
          </p:grpSpPr>
          <p:sp>
            <p:nvSpPr>
              <p:cNvPr id="5" name="Блок-схема: знак завершения 4"/>
              <p:cNvSpPr/>
              <p:nvPr/>
            </p:nvSpPr>
            <p:spPr>
              <a:xfrm>
                <a:off x="8717279" y="1915015"/>
                <a:ext cx="1593669" cy="339634"/>
              </a:xfrm>
              <a:prstGeom prst="flowChartTerminator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Начало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Блок-схема: данные 5"/>
              <p:cNvSpPr/>
              <p:nvPr/>
            </p:nvSpPr>
            <p:spPr>
              <a:xfrm>
                <a:off x="8435339" y="2420401"/>
                <a:ext cx="2157548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Ввод а,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, с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Блок-схема: процесс 6"/>
              <p:cNvSpPr/>
              <p:nvPr/>
            </p:nvSpPr>
            <p:spPr>
              <a:xfrm>
                <a:off x="8717279" y="2920717"/>
                <a:ext cx="1593669" cy="444137"/>
              </a:xfrm>
              <a:prstGeom prst="flowChartProcess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D = b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dirty="0">
                    <a:solidFill>
                      <a:schemeClr val="tx1"/>
                    </a:solidFill>
                  </a:rPr>
                  <a:t> – 4ac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Блок-схема: решение 7"/>
              <p:cNvSpPr/>
              <p:nvPr/>
            </p:nvSpPr>
            <p:spPr>
              <a:xfrm>
                <a:off x="8717279" y="3513616"/>
                <a:ext cx="1593669" cy="478971"/>
              </a:xfrm>
              <a:prstGeom prst="flowChartDecision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>
                  <a:defRPr/>
                </a:pPr>
                <a:r>
                  <a:rPr lang="ru-RU" altLang="ru-RU" dirty="0">
                    <a:solidFill>
                      <a:schemeClr val="tx1"/>
                    </a:solidFill>
                  </a:rPr>
                  <a:t>D&lt;0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Блок-схема: решение 9"/>
              <p:cNvSpPr/>
              <p:nvPr/>
            </p:nvSpPr>
            <p:spPr>
              <a:xfrm>
                <a:off x="9796052" y="4033810"/>
                <a:ext cx="1593669" cy="478971"/>
              </a:xfrm>
              <a:prstGeom prst="flowChartDecision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>
                  <a:defRPr/>
                </a:pPr>
                <a:r>
                  <a:rPr lang="ru-RU" altLang="ru-RU" dirty="0" smtClean="0">
                    <a:solidFill>
                      <a:schemeClr val="tx1"/>
                    </a:solidFill>
                  </a:rPr>
                  <a:t>D=0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Блок-схема: данные 13"/>
              <p:cNvSpPr/>
              <p:nvPr/>
            </p:nvSpPr>
            <p:spPr>
              <a:xfrm>
                <a:off x="7211844" y="4152962"/>
                <a:ext cx="2143721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Корней нет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Блок-схема: данные 14"/>
              <p:cNvSpPr/>
              <p:nvPr/>
            </p:nvSpPr>
            <p:spPr>
              <a:xfrm>
                <a:off x="8717279" y="4825850"/>
                <a:ext cx="1751891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1 корень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Блок-схема: данные 15"/>
              <p:cNvSpPr/>
              <p:nvPr/>
            </p:nvSpPr>
            <p:spPr>
              <a:xfrm>
                <a:off x="10469170" y="4784626"/>
                <a:ext cx="1592201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>
                    <a:solidFill>
                      <a:schemeClr val="tx1"/>
                    </a:solidFill>
                  </a:rPr>
                  <a:t>2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корня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Блок-схема: знак завершения 16"/>
              <p:cNvSpPr/>
              <p:nvPr/>
            </p:nvSpPr>
            <p:spPr>
              <a:xfrm>
                <a:off x="8717279" y="5672763"/>
                <a:ext cx="1593669" cy="339634"/>
              </a:xfrm>
              <a:prstGeom prst="flowChartTerminator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Конец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9" name="Прямая со стрелкой 18"/>
              <p:cNvCxnSpPr>
                <a:stCxn id="5" idx="2"/>
                <a:endCxn id="6" idx="1"/>
              </p:cNvCxnSpPr>
              <p:nvPr/>
            </p:nvCxnSpPr>
            <p:spPr>
              <a:xfrm flipH="1">
                <a:off x="9514113" y="2254649"/>
                <a:ext cx="1" cy="1657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>
                <a:stCxn id="6" idx="4"/>
                <a:endCxn id="7" idx="0"/>
              </p:cNvCxnSpPr>
              <p:nvPr/>
            </p:nvCxnSpPr>
            <p:spPr>
              <a:xfrm>
                <a:off x="9514113" y="2747120"/>
                <a:ext cx="1" cy="1735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 стрелкой 28"/>
              <p:cNvCxnSpPr>
                <a:stCxn id="7" idx="2"/>
                <a:endCxn id="8" idx="0"/>
              </p:cNvCxnSpPr>
              <p:nvPr/>
            </p:nvCxnSpPr>
            <p:spPr>
              <a:xfrm>
                <a:off x="9514114" y="3364854"/>
                <a:ext cx="0" cy="1487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>
                <a:stCxn id="8" idx="1"/>
              </p:cNvCxnSpPr>
              <p:nvPr/>
            </p:nvCxnSpPr>
            <p:spPr>
              <a:xfrm flipH="1" flipV="1">
                <a:off x="8257799" y="3741488"/>
                <a:ext cx="459480" cy="116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 стрелкой 49"/>
              <p:cNvCxnSpPr/>
              <p:nvPr/>
            </p:nvCxnSpPr>
            <p:spPr>
              <a:xfrm>
                <a:off x="8257799" y="3753101"/>
                <a:ext cx="0" cy="3882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>
                <a:stCxn id="8" idx="3"/>
              </p:cNvCxnSpPr>
              <p:nvPr/>
            </p:nvCxnSpPr>
            <p:spPr>
              <a:xfrm flipV="1">
                <a:off x="10310948" y="3753101"/>
                <a:ext cx="281938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 стрелкой 54"/>
              <p:cNvCxnSpPr>
                <a:endCxn id="10" idx="0"/>
              </p:cNvCxnSpPr>
              <p:nvPr/>
            </p:nvCxnSpPr>
            <p:spPr>
              <a:xfrm>
                <a:off x="10592886" y="3741488"/>
                <a:ext cx="1" cy="2923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единительная линия 55"/>
              <p:cNvCxnSpPr/>
              <p:nvPr/>
            </p:nvCxnSpPr>
            <p:spPr>
              <a:xfrm flipH="1">
                <a:off x="9514113" y="4271200"/>
                <a:ext cx="300932" cy="137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Прямая со стрелкой 56"/>
              <p:cNvCxnSpPr/>
              <p:nvPr/>
            </p:nvCxnSpPr>
            <p:spPr>
              <a:xfrm>
                <a:off x="9514113" y="4284909"/>
                <a:ext cx="0" cy="5085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 flipV="1">
                <a:off x="11389721" y="4271199"/>
                <a:ext cx="281938" cy="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 стрелкой 65"/>
              <p:cNvCxnSpPr/>
              <p:nvPr/>
            </p:nvCxnSpPr>
            <p:spPr>
              <a:xfrm>
                <a:off x="11671659" y="4259586"/>
                <a:ext cx="0" cy="5250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 стрелкой 73"/>
              <p:cNvCxnSpPr>
                <a:stCxn id="15" idx="4"/>
              </p:cNvCxnSpPr>
              <p:nvPr/>
            </p:nvCxnSpPr>
            <p:spPr>
              <a:xfrm flipH="1">
                <a:off x="9588137" y="5152569"/>
                <a:ext cx="5088" cy="2923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 стрелкой 75"/>
              <p:cNvCxnSpPr>
                <a:stCxn id="16" idx="4"/>
              </p:cNvCxnSpPr>
              <p:nvPr/>
            </p:nvCxnSpPr>
            <p:spPr>
              <a:xfrm>
                <a:off x="11265271" y="5111345"/>
                <a:ext cx="12329" cy="33354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Прямая со стрелкой 79"/>
              <p:cNvCxnSpPr>
                <a:stCxn id="14" idx="4"/>
              </p:cNvCxnSpPr>
              <p:nvPr/>
            </p:nvCxnSpPr>
            <p:spPr>
              <a:xfrm flipH="1">
                <a:off x="8268897" y="4479681"/>
                <a:ext cx="14808" cy="9300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единительная линия 83"/>
              <p:cNvCxnSpPr/>
              <p:nvPr/>
            </p:nvCxnSpPr>
            <p:spPr>
              <a:xfrm>
                <a:off x="8268897" y="5409758"/>
                <a:ext cx="3008703" cy="232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 стрелкой 88"/>
              <p:cNvCxnSpPr>
                <a:endCxn id="17" idx="0"/>
              </p:cNvCxnSpPr>
              <p:nvPr/>
            </p:nvCxnSpPr>
            <p:spPr>
              <a:xfrm>
                <a:off x="9514113" y="5432984"/>
                <a:ext cx="1" cy="2397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TextBox 93"/>
            <p:cNvSpPr txBox="1"/>
            <p:nvPr/>
          </p:nvSpPr>
          <p:spPr>
            <a:xfrm>
              <a:off x="8123009" y="3431388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да</a:t>
              </a:r>
              <a:endParaRPr lang="ru-RU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9325173" y="3960004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да</a:t>
              </a:r>
              <a:endParaRPr lang="ru-RU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0112405" y="3426095"/>
              <a:ext cx="512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нет</a:t>
              </a:r>
              <a:endParaRPr lang="ru-RU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1173925" y="3954594"/>
              <a:ext cx="512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нет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1678198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0587" y="478971"/>
            <a:ext cx="9720072" cy="952717"/>
          </a:xfrm>
        </p:spPr>
        <p:txBody>
          <a:bodyPr>
            <a:normAutofit/>
          </a:bodyPr>
          <a:lstStyle/>
          <a:p>
            <a:r>
              <a:rPr lang="ru-RU" dirty="0" smtClean="0"/>
              <a:t>Алгоритмические языки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0587" y="1368405"/>
            <a:ext cx="10270888" cy="1084217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Языки программирования – это формальные языки, предназначенные для записи алгоритмов, исполнителем которого является компьютер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991" y="2309615"/>
            <a:ext cx="9683165" cy="428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17742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Школьный </a:t>
            </a:r>
            <a:br>
              <a:rPr lang="ru-RU" dirty="0"/>
            </a:br>
            <a:r>
              <a:rPr lang="ru-RU" dirty="0"/>
              <a:t>Алгоритмический язык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694" y="3218019"/>
            <a:ext cx="5024280" cy="2322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5355" y="175077"/>
            <a:ext cx="2103302" cy="21109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369" y="2494971"/>
            <a:ext cx="6178426" cy="3520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345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2050" name="Picture 2" descr="Утренняя зарядка. Польза и рекомендации. Часть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637" y="1966139"/>
            <a:ext cx="7595053" cy="459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omantica_-_REQUIEM_75564877 (mp3cut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96311" y="4819324"/>
            <a:ext cx="899003" cy="89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272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8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8526" y="3356417"/>
            <a:ext cx="10802113" cy="87608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Какие способы записи алгоритма мы изучили? </a:t>
            </a:r>
          </a:p>
          <a:p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24128" y="4500292"/>
            <a:ext cx="101914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Запишем</a:t>
            </a:r>
            <a:r>
              <a:rPr lang="ru-RU" sz="3600" dirty="0" smtClean="0"/>
              <a:t> </a:t>
            </a:r>
            <a:r>
              <a:rPr lang="ru-RU" sz="4000" dirty="0" smtClean="0"/>
              <a:t>этот алгоритм словесным и графическим способами.</a:t>
            </a:r>
            <a:endParaRPr lang="ru-RU" sz="40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1024128" y="2084647"/>
            <a:ext cx="64388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Предложите свой алгоритм.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217915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014" y="280416"/>
            <a:ext cx="9720072" cy="1499616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8015" y="1618343"/>
            <a:ext cx="9720071" cy="111034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Свойства алгоритма:</a:t>
            </a:r>
            <a:endParaRPr lang="ru-RU" sz="5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79432" y="2521673"/>
            <a:ext cx="5468112" cy="2950213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w Cen MT" panose="020B0602020104020603" pitchFamily="34" charset="0"/>
              <a:buNone/>
            </a:pPr>
            <a:r>
              <a:rPr lang="ru-RU" sz="4400" dirty="0" smtClean="0"/>
              <a:t>1. Дискретность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w Cen MT" panose="020B0602020104020603" pitchFamily="34" charset="0"/>
              <a:buNone/>
            </a:pPr>
            <a:r>
              <a:rPr lang="ru-RU" sz="4400" dirty="0" smtClean="0"/>
              <a:t>2. Понятность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w Cen MT" panose="020B0602020104020603" pitchFamily="34" charset="0"/>
              <a:buNone/>
            </a:pPr>
            <a:r>
              <a:rPr lang="ru-RU" sz="4400" dirty="0" smtClean="0"/>
              <a:t>3. Определённость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w Cen MT" panose="020B0602020104020603" pitchFamily="34" charset="0"/>
              <a:buNone/>
            </a:pPr>
            <a:r>
              <a:rPr lang="ru-RU" sz="4400" dirty="0" smtClean="0"/>
              <a:t>4. Результативность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Tw Cen MT" panose="020B0602020104020603" pitchFamily="34" charset="0"/>
              <a:buNone/>
            </a:pPr>
            <a:r>
              <a:rPr lang="ru-RU" sz="4400" dirty="0" smtClean="0"/>
              <a:t>5. Массовость 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356657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430" y="264160"/>
            <a:ext cx="10836948" cy="38753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Скажи мне — и я забуду,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покажи </a:t>
            </a:r>
            <a:r>
              <a:rPr lang="ru-RU" dirty="0"/>
              <a:t>мне — и я запомню,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дай </a:t>
            </a:r>
            <a:r>
              <a:rPr lang="ru-RU" dirty="0"/>
              <a:t>мне сделать — и я пойму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081555" y="5556072"/>
            <a:ext cx="356180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4000" dirty="0" smtClean="0">
                <a:latin typeface="+mj-lt"/>
              </a:rPr>
              <a:t>КОНФУЦИЙ</a:t>
            </a:r>
            <a:endParaRPr lang="ru-RU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62728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902" y="1832372"/>
            <a:ext cx="5943784" cy="41662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666" y="88729"/>
            <a:ext cx="9720072" cy="1499616"/>
          </a:xfrm>
        </p:spPr>
        <p:txBody>
          <a:bodyPr/>
          <a:lstStyle/>
          <a:p>
            <a:r>
              <a:rPr lang="ru-RU" dirty="0" smtClean="0"/>
              <a:t>ПОВТОРЕНИЕ</a:t>
            </a:r>
            <a:br>
              <a:rPr lang="ru-RU" dirty="0" smtClean="0"/>
            </a:br>
            <a:r>
              <a:rPr lang="ru-RU" dirty="0" smtClean="0"/>
              <a:t>Способы </a:t>
            </a:r>
            <a:r>
              <a:rPr lang="ru-RU" dirty="0" smtClean="0"/>
              <a:t>записи алгоритмов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372902" y="1832372"/>
            <a:ext cx="5943784" cy="4774954"/>
            <a:chOff x="7111271" y="1943895"/>
            <a:chExt cx="4849527" cy="4084754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7111271" y="1943895"/>
              <a:ext cx="4849527" cy="4084754"/>
              <a:chOff x="7211844" y="1915015"/>
              <a:chExt cx="4849527" cy="4084754"/>
            </a:xfrm>
          </p:grpSpPr>
          <p:sp>
            <p:nvSpPr>
              <p:cNvPr id="11" name="Блок-схема: знак завершения 10"/>
              <p:cNvSpPr/>
              <p:nvPr/>
            </p:nvSpPr>
            <p:spPr>
              <a:xfrm>
                <a:off x="8717279" y="1915015"/>
                <a:ext cx="1593669" cy="339634"/>
              </a:xfrm>
              <a:prstGeom prst="flowChartTerminator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Начало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Блок-схема: данные 11"/>
              <p:cNvSpPr/>
              <p:nvPr/>
            </p:nvSpPr>
            <p:spPr>
              <a:xfrm>
                <a:off x="8435339" y="2420401"/>
                <a:ext cx="2157548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Ввод а,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, с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Блок-схема: процесс 12"/>
              <p:cNvSpPr/>
              <p:nvPr/>
            </p:nvSpPr>
            <p:spPr>
              <a:xfrm>
                <a:off x="8717279" y="2920717"/>
                <a:ext cx="1593669" cy="444137"/>
              </a:xfrm>
              <a:prstGeom prst="flowChartProcess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D = b</a:t>
                </a:r>
                <a:r>
                  <a:rPr lang="en-US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dirty="0">
                    <a:solidFill>
                      <a:schemeClr val="tx1"/>
                    </a:solidFill>
                  </a:rPr>
                  <a:t> – 4ac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Блок-схема: решение 13"/>
              <p:cNvSpPr/>
              <p:nvPr/>
            </p:nvSpPr>
            <p:spPr>
              <a:xfrm>
                <a:off x="8717279" y="3513616"/>
                <a:ext cx="1593669" cy="478971"/>
              </a:xfrm>
              <a:prstGeom prst="flowChartDecision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>
                  <a:defRPr/>
                </a:pPr>
                <a:r>
                  <a:rPr lang="ru-RU" altLang="ru-RU" dirty="0">
                    <a:solidFill>
                      <a:schemeClr val="tx1"/>
                    </a:solidFill>
                  </a:rPr>
                  <a:t>D&lt;0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Блок-схема: решение 14"/>
              <p:cNvSpPr/>
              <p:nvPr/>
            </p:nvSpPr>
            <p:spPr>
              <a:xfrm>
                <a:off x="9796052" y="4033810"/>
                <a:ext cx="1593669" cy="478971"/>
              </a:xfrm>
              <a:prstGeom prst="flowChartDecision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>
                  <a:defRPr/>
                </a:pPr>
                <a:r>
                  <a:rPr lang="ru-RU" altLang="ru-RU" dirty="0" smtClean="0">
                    <a:solidFill>
                      <a:schemeClr val="tx1"/>
                    </a:solidFill>
                  </a:rPr>
                  <a:t>D=0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Блок-схема: данные 15"/>
              <p:cNvSpPr/>
              <p:nvPr/>
            </p:nvSpPr>
            <p:spPr>
              <a:xfrm>
                <a:off x="7211844" y="4152962"/>
                <a:ext cx="2143721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Корней нет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Блок-схема: данные 16"/>
              <p:cNvSpPr/>
              <p:nvPr/>
            </p:nvSpPr>
            <p:spPr>
              <a:xfrm>
                <a:off x="8717279" y="4825850"/>
                <a:ext cx="1751891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1 корень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Блок-схема: данные 17"/>
              <p:cNvSpPr/>
              <p:nvPr/>
            </p:nvSpPr>
            <p:spPr>
              <a:xfrm>
                <a:off x="10469170" y="4784626"/>
                <a:ext cx="1592201" cy="326719"/>
              </a:xfrm>
              <a:prstGeom prst="flowChartInputOutpu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>
                    <a:solidFill>
                      <a:schemeClr val="tx1"/>
                    </a:solidFill>
                  </a:rPr>
                  <a:t>2</a:t>
                </a:r>
                <a:r>
                  <a:rPr lang="ru-RU" dirty="0" smtClean="0">
                    <a:solidFill>
                      <a:schemeClr val="tx1"/>
                    </a:solidFill>
                  </a:rPr>
                  <a:t> корня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Блок-схема: знак завершения 18"/>
              <p:cNvSpPr/>
              <p:nvPr/>
            </p:nvSpPr>
            <p:spPr>
              <a:xfrm>
                <a:off x="8804506" y="5660135"/>
                <a:ext cx="1593669" cy="339634"/>
              </a:xfrm>
              <a:prstGeom prst="flowChartTerminator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Конец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" name="Прямая со стрелкой 19"/>
              <p:cNvCxnSpPr>
                <a:stCxn id="11" idx="2"/>
                <a:endCxn id="12" idx="1"/>
              </p:cNvCxnSpPr>
              <p:nvPr/>
            </p:nvCxnSpPr>
            <p:spPr>
              <a:xfrm flipH="1">
                <a:off x="9514113" y="2254649"/>
                <a:ext cx="1" cy="1657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 стрелкой 20"/>
              <p:cNvCxnSpPr>
                <a:stCxn id="12" idx="4"/>
                <a:endCxn id="13" idx="0"/>
              </p:cNvCxnSpPr>
              <p:nvPr/>
            </p:nvCxnSpPr>
            <p:spPr>
              <a:xfrm>
                <a:off x="9514113" y="2747120"/>
                <a:ext cx="1" cy="1735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>
                <a:stCxn id="13" idx="2"/>
                <a:endCxn id="14" idx="0"/>
              </p:cNvCxnSpPr>
              <p:nvPr/>
            </p:nvCxnSpPr>
            <p:spPr>
              <a:xfrm>
                <a:off x="9514114" y="3364854"/>
                <a:ext cx="0" cy="1487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>
                <a:stCxn id="14" idx="1"/>
              </p:cNvCxnSpPr>
              <p:nvPr/>
            </p:nvCxnSpPr>
            <p:spPr>
              <a:xfrm flipH="1" flipV="1">
                <a:off x="8257799" y="3741488"/>
                <a:ext cx="459480" cy="1161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 стрелкой 23"/>
              <p:cNvCxnSpPr/>
              <p:nvPr/>
            </p:nvCxnSpPr>
            <p:spPr>
              <a:xfrm>
                <a:off x="8257799" y="3753101"/>
                <a:ext cx="0" cy="3882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>
                <a:stCxn id="14" idx="3"/>
              </p:cNvCxnSpPr>
              <p:nvPr/>
            </p:nvCxnSpPr>
            <p:spPr>
              <a:xfrm flipV="1">
                <a:off x="10310948" y="3753101"/>
                <a:ext cx="281938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 стрелкой 25"/>
              <p:cNvCxnSpPr>
                <a:endCxn id="15" idx="0"/>
              </p:cNvCxnSpPr>
              <p:nvPr/>
            </p:nvCxnSpPr>
            <p:spPr>
              <a:xfrm>
                <a:off x="10592886" y="3741488"/>
                <a:ext cx="1" cy="2923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 flipH="1">
                <a:off x="9514113" y="4271200"/>
                <a:ext cx="300932" cy="137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 стрелкой 27"/>
              <p:cNvCxnSpPr/>
              <p:nvPr/>
            </p:nvCxnSpPr>
            <p:spPr>
              <a:xfrm>
                <a:off x="9514113" y="4284909"/>
                <a:ext cx="0" cy="50858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flipV="1">
                <a:off x="11389721" y="4271199"/>
                <a:ext cx="281938" cy="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 стрелкой 29"/>
              <p:cNvCxnSpPr/>
              <p:nvPr/>
            </p:nvCxnSpPr>
            <p:spPr>
              <a:xfrm>
                <a:off x="11671659" y="4259586"/>
                <a:ext cx="0" cy="5250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 стрелкой 30"/>
              <p:cNvCxnSpPr>
                <a:stCxn id="17" idx="4"/>
              </p:cNvCxnSpPr>
              <p:nvPr/>
            </p:nvCxnSpPr>
            <p:spPr>
              <a:xfrm flipH="1">
                <a:off x="9588137" y="5152569"/>
                <a:ext cx="5088" cy="2923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 стрелкой 31"/>
              <p:cNvCxnSpPr>
                <a:stCxn id="18" idx="4"/>
              </p:cNvCxnSpPr>
              <p:nvPr/>
            </p:nvCxnSpPr>
            <p:spPr>
              <a:xfrm>
                <a:off x="11265271" y="5111345"/>
                <a:ext cx="12329" cy="33354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 стрелкой 32"/>
              <p:cNvCxnSpPr>
                <a:stCxn id="16" idx="4"/>
              </p:cNvCxnSpPr>
              <p:nvPr/>
            </p:nvCxnSpPr>
            <p:spPr>
              <a:xfrm flipH="1">
                <a:off x="8268897" y="4479681"/>
                <a:ext cx="14808" cy="93007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8268897" y="5409758"/>
                <a:ext cx="3008703" cy="2322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 стрелкой 34"/>
              <p:cNvCxnSpPr>
                <a:endCxn id="19" idx="0"/>
              </p:cNvCxnSpPr>
              <p:nvPr/>
            </p:nvCxnSpPr>
            <p:spPr>
              <a:xfrm>
                <a:off x="9601341" y="5420355"/>
                <a:ext cx="1" cy="2397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8123009" y="3431388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да</a:t>
              </a:r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325173" y="3960004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да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12405" y="3426095"/>
              <a:ext cx="512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нет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173925" y="3954594"/>
              <a:ext cx="5123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нет</a:t>
              </a:r>
              <a:endParaRPr lang="ru-RU" dirty="0"/>
            </a:p>
          </p:txBody>
        </p:sp>
      </p:grp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06236" y="1916559"/>
            <a:ext cx="7798388" cy="44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15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294931"/>
            <a:ext cx="9720072" cy="1499616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242457"/>
            <a:ext cx="9720071" cy="337457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Запишите любым из изученных способов алгоритм определения является ли уравнение квадратным, если да, то какое оно - полное или неполное.</a:t>
            </a:r>
          </a:p>
          <a:p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416464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71948" y="1910958"/>
            <a:ext cx="2172795" cy="2590799"/>
            <a:chOff x="3519188" y="4057649"/>
            <a:chExt cx="2172795" cy="2590799"/>
          </a:xfrm>
        </p:grpSpPr>
        <p:pic>
          <p:nvPicPr>
            <p:cNvPr id="1028" name="Picture 4" descr="Красное яблоко Изображения – скачать бесплатно на Freepik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9188" y="4057649"/>
              <a:ext cx="2172795" cy="2590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Улыбающееся лицо 4"/>
            <p:cNvSpPr/>
            <p:nvPr/>
          </p:nvSpPr>
          <p:spPr>
            <a:xfrm>
              <a:off x="3829297" y="4960281"/>
              <a:ext cx="1552575" cy="1495425"/>
            </a:xfrm>
            <a:prstGeom prst="smileyFac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283" y="51770"/>
            <a:ext cx="9720072" cy="1499616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596" y="953207"/>
            <a:ext cx="4926711" cy="4926711"/>
          </a:xfrm>
        </p:spPr>
      </p:pic>
      <p:grpSp>
        <p:nvGrpSpPr>
          <p:cNvPr id="14" name="Группа 13"/>
          <p:cNvGrpSpPr/>
          <p:nvPr/>
        </p:nvGrpSpPr>
        <p:grpSpPr>
          <a:xfrm>
            <a:off x="2367967" y="1840583"/>
            <a:ext cx="2435225" cy="2896742"/>
            <a:chOff x="385403" y="3954493"/>
            <a:chExt cx="2435225" cy="2896742"/>
          </a:xfrm>
        </p:grpSpPr>
        <p:pic>
          <p:nvPicPr>
            <p:cNvPr id="1026" name="Picture 2" descr="Трава ЭМОДЖИ айфон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403" y="3954493"/>
              <a:ext cx="2435225" cy="2896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Улыбающееся лицо 7"/>
            <p:cNvSpPr/>
            <p:nvPr/>
          </p:nvSpPr>
          <p:spPr>
            <a:xfrm>
              <a:off x="929145" y="4501757"/>
              <a:ext cx="1552575" cy="1495425"/>
            </a:xfrm>
            <a:prstGeom prst="smileyFace">
              <a:avLst>
                <a:gd name="adj" fmla="val -443"/>
              </a:avLst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826416" y="1838077"/>
            <a:ext cx="2136204" cy="2801043"/>
            <a:chOff x="5750688" y="3934216"/>
            <a:chExt cx="2136204" cy="2801043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0688" y="3934216"/>
              <a:ext cx="2136204" cy="2801043"/>
            </a:xfrm>
            <a:prstGeom prst="rect">
              <a:avLst/>
            </a:prstGeom>
          </p:spPr>
        </p:pic>
        <p:sp>
          <p:nvSpPr>
            <p:cNvPr id="9" name="Улыбающееся лицо 8"/>
            <p:cNvSpPr/>
            <p:nvPr/>
          </p:nvSpPr>
          <p:spPr>
            <a:xfrm>
              <a:off x="6183706" y="4888323"/>
              <a:ext cx="1552575" cy="1495425"/>
            </a:xfrm>
            <a:prstGeom prst="smileyFace">
              <a:avLst>
                <a:gd name="adj" fmla="val -4653"/>
              </a:avLst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47484" y="5241965"/>
            <a:ext cx="1641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Понял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57684" y="5026522"/>
            <a:ext cx="1641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Не очень понял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977359" y="4925811"/>
            <a:ext cx="1641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Совсем не понял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81123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0940" y="2988446"/>
            <a:ext cx="11109074" cy="25937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67" y="1569670"/>
            <a:ext cx="10173582" cy="1158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358" y="5733703"/>
            <a:ext cx="10120237" cy="7315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58" y="5752950"/>
            <a:ext cx="10104996" cy="769687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7031107" y="4285320"/>
            <a:ext cx="781866" cy="583474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6647544" y="4749774"/>
            <a:ext cx="4238170" cy="60395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записи алгоритма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2534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43050" y="5074437"/>
            <a:ext cx="9982200" cy="146304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Свойства алгоритма.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способы записи алгоритма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48050" y="3087794"/>
            <a:ext cx="5514703" cy="14630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ИНФОРМАТИКА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1179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060" y="514057"/>
            <a:ext cx="9720072" cy="1499616"/>
          </a:xfrm>
        </p:spPr>
        <p:txBody>
          <a:bodyPr/>
          <a:lstStyle/>
          <a:p>
            <a:r>
              <a:rPr lang="ru-RU" dirty="0" smtClean="0"/>
              <a:t>Свойства алгоритма</a:t>
            </a:r>
            <a:br>
              <a:rPr lang="ru-RU" dirty="0" smtClean="0"/>
            </a:br>
            <a:r>
              <a:rPr lang="ru-RU" sz="3200" cap="none" dirty="0" smtClean="0"/>
              <a:t>Работа с учебником стр</a:t>
            </a:r>
            <a:r>
              <a:rPr lang="ru-RU" sz="3200" dirty="0" smtClean="0"/>
              <a:t>. 66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060" y="2013673"/>
            <a:ext cx="11177397" cy="484432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/>
              <a:t>1. Дискретность</a:t>
            </a:r>
            <a:r>
              <a:rPr lang="ru-RU" sz="3200" b="1" dirty="0"/>
              <a:t> </a:t>
            </a:r>
            <a:r>
              <a:rPr lang="ru-RU" sz="3200" dirty="0"/>
              <a:t>— </a:t>
            </a:r>
            <a:endParaRPr lang="ru-RU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      путь </a:t>
            </a:r>
            <a:r>
              <a:rPr lang="ru-RU" sz="2400" dirty="0"/>
              <a:t>решения задачи разделён на отдельные шаги.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/>
              <a:t>2. Понятность</a:t>
            </a:r>
            <a:r>
              <a:rPr lang="ru-RU" sz="3200" b="1" dirty="0"/>
              <a:t> </a:t>
            </a:r>
            <a:r>
              <a:rPr lang="ru-RU" sz="3200" dirty="0"/>
              <a:t>— </a:t>
            </a:r>
            <a:endParaRPr lang="ru-RU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      алгоритм </a:t>
            </a:r>
            <a:r>
              <a:rPr lang="ru-RU" sz="2400" dirty="0"/>
              <a:t>состоит из команд, входящих в систему команд исполнителя (СКИ).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/>
              <a:t>3. Определённость</a:t>
            </a:r>
            <a:r>
              <a:rPr lang="ru-RU" sz="3200" b="1" dirty="0"/>
              <a:t> </a:t>
            </a:r>
            <a:r>
              <a:rPr lang="ru-RU" sz="3200" dirty="0"/>
              <a:t>— </a:t>
            </a:r>
            <a:endParaRPr lang="ru-RU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      команды </a:t>
            </a:r>
            <a:r>
              <a:rPr lang="ru-RU" sz="2400" dirty="0"/>
              <a:t>понимаются исполнителем однозначно.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/>
              <a:t>4. Результативность</a:t>
            </a:r>
            <a:r>
              <a:rPr lang="ru-RU" sz="3200" b="1" dirty="0"/>
              <a:t> </a:t>
            </a:r>
            <a:r>
              <a:rPr lang="ru-RU" sz="3200" dirty="0"/>
              <a:t>— </a:t>
            </a:r>
            <a:endParaRPr lang="ru-RU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      обеспечивается </a:t>
            </a:r>
            <a:r>
              <a:rPr lang="ru-RU" sz="2400" dirty="0"/>
              <a:t>получение ожидаемого результата.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/>
              <a:t>5. Массовость</a:t>
            </a:r>
            <a:r>
              <a:rPr lang="ru-RU" sz="3200" b="1" dirty="0"/>
              <a:t> </a:t>
            </a:r>
            <a:r>
              <a:rPr lang="ru-RU" sz="3200" dirty="0"/>
              <a:t>— </a:t>
            </a:r>
            <a:endParaRPr lang="ru-RU" sz="32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      обеспечивается </a:t>
            </a:r>
            <a:r>
              <a:rPr lang="ru-RU" sz="2400" dirty="0"/>
              <a:t>решение задач с различными исходными данными.</a:t>
            </a:r>
          </a:p>
        </p:txBody>
      </p:sp>
    </p:spTree>
    <p:extLst>
      <p:ext uri="{BB962C8B-B14F-4D97-AF65-F5344CB8AC3E}">
        <p14:creationId xmlns:p14="http://schemas.microsoft.com/office/powerpoint/2010/main" val="1630608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776" y="2458004"/>
            <a:ext cx="11109074" cy="2593748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6958536" y="3754878"/>
            <a:ext cx="781866" cy="583474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6920234" y="4198231"/>
            <a:ext cx="4238170" cy="60395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записи алгоритма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64635" y="2685665"/>
            <a:ext cx="3334108" cy="638106"/>
          </a:xfrm>
          <a:prstGeom prst="roundRect">
            <a:avLst/>
          </a:prstGeom>
          <a:solidFill>
            <a:srgbClr val="CE9E48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Свойства алгоритма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4332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665" y="94567"/>
            <a:ext cx="10166386" cy="1499616"/>
          </a:xfrm>
        </p:spPr>
        <p:txBody>
          <a:bodyPr/>
          <a:lstStyle/>
          <a:p>
            <a:r>
              <a:rPr lang="ru-RU" dirty="0" smtClean="0"/>
              <a:t>Основные </a:t>
            </a:r>
            <a:br>
              <a:rPr lang="ru-RU" dirty="0" smtClean="0"/>
            </a:br>
            <a:r>
              <a:rPr lang="ru-RU" dirty="0" smtClean="0"/>
              <a:t>способы записи алгоритмов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82" y="1473776"/>
            <a:ext cx="3947502" cy="34726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0038" y="2076123"/>
            <a:ext cx="3017782" cy="37874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787" y="2846990"/>
            <a:ext cx="6195597" cy="38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1606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865" y="158495"/>
            <a:ext cx="9971315" cy="1626761"/>
          </a:xfrm>
        </p:spPr>
        <p:txBody>
          <a:bodyPr>
            <a:normAutofit/>
          </a:bodyPr>
          <a:lstStyle/>
          <a:p>
            <a:r>
              <a:rPr lang="ru-RU" dirty="0" smtClean="0"/>
              <a:t>СЛОВЕСНЫЙ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3865" y="1872341"/>
            <a:ext cx="10798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Словесное описание самая простая запись алгоритма в виде набора высказываний на обычном разговорном языке</a:t>
            </a:r>
            <a:endParaRPr lang="ru-RU" sz="28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96685" y="2913534"/>
            <a:ext cx="2290355" cy="5524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cap="none" dirty="0" smtClean="0">
                <a:latin typeface="+mn-lt"/>
              </a:rPr>
              <a:t>ПРИМЕРЫ:</a:t>
            </a:r>
            <a:endParaRPr lang="ru-RU" sz="2800" cap="none" dirty="0">
              <a:latin typeface="+mn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65925" y="2888443"/>
            <a:ext cx="7052430" cy="1066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ru-RU" sz="2800" b="1" cap="none" dirty="0" smtClean="0">
                <a:latin typeface="+mn-lt"/>
              </a:rPr>
              <a:t>Определение количества корней в квадратном уравнении </a:t>
            </a:r>
            <a:endParaRPr lang="ru-RU" sz="2800" cap="none" dirty="0">
              <a:latin typeface="+mn-lt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41168" y="3954726"/>
            <a:ext cx="4691743" cy="1626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cap="none" dirty="0">
              <a:latin typeface="+mn-lt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92480" y="4251038"/>
            <a:ext cx="11297920" cy="212365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Чтобы узнать сколь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ко корней в квадратном уравнении нужно </a:t>
            </a:r>
            <a:r>
              <a:rPr lang="ru-RU" altLang="ru-RU" sz="2400" dirty="0" smtClean="0">
                <a:latin typeface="Open Sans"/>
              </a:rPr>
              <a:t>определить 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значения </a:t>
            </a:r>
            <a:r>
              <a:rPr lang="ru-RU" altLang="ru-RU" sz="2400" dirty="0" smtClean="0">
                <a:latin typeface="Open Sans"/>
              </a:rPr>
              <a:t>коэффициентов а, </a:t>
            </a:r>
            <a:r>
              <a:rPr lang="en-US" altLang="ru-RU" sz="2400" dirty="0" smtClean="0">
                <a:latin typeface="Open Sans"/>
              </a:rPr>
              <a:t>b</a:t>
            </a:r>
            <a:r>
              <a:rPr lang="ru-RU" altLang="ru-RU" sz="2400" dirty="0" smtClean="0">
                <a:latin typeface="Open Sans"/>
              </a:rPr>
              <a:t> и с . Вычислить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значение 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дискриминанта и сравнить его с нулем.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 </a:t>
            </a:r>
            <a:r>
              <a:rPr lang="ru-RU" altLang="ru-RU" sz="2400" dirty="0" smtClean="0">
                <a:latin typeface="Open Sans"/>
              </a:rPr>
              <a:t>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сли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</a:rPr>
              <a:t>D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MathJax_Main"/>
              </a:rPr>
              <a:t>&lt;0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 (отрицательный), то у уравнения 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нет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корней. Если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</a:rPr>
              <a:t>D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MathJax_Main"/>
              </a:rPr>
              <a:t>=0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, то у уравнения </a:t>
            </a:r>
            <a:r>
              <a:rPr lang="ru-RU" altLang="ru-RU" sz="2400" dirty="0" smtClean="0">
                <a:latin typeface="Open Sans"/>
              </a:rPr>
              <a:t>один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корень.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effectLst/>
                <a:latin typeface="Open Sans"/>
              </a:rPr>
              <a:t> 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сли 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MathJax_Math-italic"/>
              </a:rPr>
              <a:t>D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effectLst/>
                <a:latin typeface="MathJax_Main"/>
              </a:rPr>
              <a:t>&gt;0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effectLst/>
                <a:latin typeface="Open Sans"/>
              </a:rPr>
              <a:t> (положительный), то у уравнения два корня.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42360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3796" y="2286000"/>
            <a:ext cx="10105426" cy="402336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arenR"/>
            </a:pPr>
            <a:r>
              <a:rPr lang="ru-RU" sz="3200" dirty="0" smtClean="0"/>
              <a:t>Каждое предписание записывается с новой строки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3200" dirty="0" smtClean="0"/>
              <a:t>Предписания (шаги) алгоритма нумеруются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3200" dirty="0" smtClean="0"/>
              <a:t>Исполнение алгоритма происходит в порядке возрастания номеров шагов, начиная с первого, если нет особых указаний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10917" y="490292"/>
            <a:ext cx="10775986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Правила</a:t>
            </a:r>
            <a:br>
              <a:rPr lang="ru-RU" dirty="0" smtClean="0"/>
            </a:br>
            <a:r>
              <a:rPr lang="ru-RU" dirty="0" smtClean="0"/>
              <a:t>Построчной записи алгоритма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4776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12591</TotalTime>
  <Words>369</Words>
  <Application>Microsoft Office PowerPoint</Application>
  <PresentationFormat>Широкоэкранный</PresentationFormat>
  <Paragraphs>115</Paragraphs>
  <Slides>22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Calibri</vt:lpstr>
      <vt:lpstr>MathJax_Main</vt:lpstr>
      <vt:lpstr>MathJax_Math-italic</vt:lpstr>
      <vt:lpstr>Open Sans</vt:lpstr>
      <vt:lpstr>Tw Cen MT</vt:lpstr>
      <vt:lpstr>Tw Cen MT Condensed</vt:lpstr>
      <vt:lpstr>Wingdings</vt:lpstr>
      <vt:lpstr>Wingdings 3</vt:lpstr>
      <vt:lpstr>Интеграл</vt:lpstr>
      <vt:lpstr>8 класс</vt:lpstr>
      <vt:lpstr>Скажи мне — и я забуду,  покажи мне — и я запомню,  дай мне сделать — и я пойму.</vt:lpstr>
      <vt:lpstr>Повторение:</vt:lpstr>
      <vt:lpstr>Свойства алгоритма. способы записи алгоритма</vt:lpstr>
      <vt:lpstr>Свойства алгоритма Работа с учебником стр. 66</vt:lpstr>
      <vt:lpstr>Презентация PowerPoint</vt:lpstr>
      <vt:lpstr>Основные  способы записи алгоритмов</vt:lpstr>
      <vt:lpstr>СЛОВЕСНЫЙ </vt:lpstr>
      <vt:lpstr>Презентация PowerPoint</vt:lpstr>
      <vt:lpstr>Построчная запись алгоритма</vt:lpstr>
      <vt:lpstr>Графические  способы записи алгоритмов</vt:lpstr>
      <vt:lpstr>Построение Блок-схем</vt:lpstr>
      <vt:lpstr>Построение Блок-схем</vt:lpstr>
      <vt:lpstr>Блок-схема </vt:lpstr>
      <vt:lpstr>Алгоритмические языки </vt:lpstr>
      <vt:lpstr>Школьный  Алгоритмический язык</vt:lpstr>
      <vt:lpstr>Физкультминутка</vt:lpstr>
      <vt:lpstr>ЗАКРЕПЛЕНИЕ</vt:lpstr>
      <vt:lpstr>Повторение</vt:lpstr>
      <vt:lpstr>ПОВТОРЕНИЕ Способы записи алгоритмов</vt:lpstr>
      <vt:lpstr>Домашнее задание</vt:lpstr>
      <vt:lpstr>Рефлексия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систем счисления</dc:title>
  <dc:creator>Алена Куриляк</dc:creator>
  <cp:lastModifiedBy>Учетная запись Майкрософт</cp:lastModifiedBy>
  <cp:revision>213</cp:revision>
  <dcterms:created xsi:type="dcterms:W3CDTF">2013-09-30T09:02:42Z</dcterms:created>
  <dcterms:modified xsi:type="dcterms:W3CDTF">2023-12-15T15:40:21Z</dcterms:modified>
</cp:coreProperties>
</file>