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sldIdLst>
    <p:sldId id="257" r:id="rId2"/>
    <p:sldId id="262" r:id="rId3"/>
    <p:sldId id="302" r:id="rId4"/>
    <p:sldId id="263" r:id="rId5"/>
    <p:sldId id="300" r:id="rId6"/>
    <p:sldId id="301" r:id="rId7"/>
    <p:sldId id="289" r:id="rId8"/>
    <p:sldId id="264" r:id="rId9"/>
    <p:sldId id="276" r:id="rId10"/>
    <p:sldId id="259" r:id="rId11"/>
    <p:sldId id="284" r:id="rId12"/>
    <p:sldId id="312" r:id="rId13"/>
    <p:sldId id="313" r:id="rId14"/>
    <p:sldId id="311" r:id="rId15"/>
    <p:sldId id="260" r:id="rId16"/>
    <p:sldId id="303" r:id="rId17"/>
    <p:sldId id="305" r:id="rId18"/>
    <p:sldId id="304" r:id="rId19"/>
    <p:sldId id="273" r:id="rId20"/>
    <p:sldId id="274" r:id="rId21"/>
    <p:sldId id="27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636" y="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AFBC83-DDAD-4336-901E-44232BC3470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AB2A13-14A2-44F5-93B3-7F0B376A4A9D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rgbClr val="92D050"/>
        </a:solidFill>
        <a:scene3d>
          <a:camera prst="orthographicFront"/>
          <a:lightRig rig="threePt" dir="t"/>
        </a:scene3d>
        <a:sp3d>
          <a:bevelT w="101600" prst="riblet"/>
        </a:sp3d>
      </dgm:spPr>
      <dgm:t>
        <a:bodyPr/>
        <a:lstStyle/>
        <a:p>
          <a:r>
            <a:rPr lang="ru-RU" dirty="0"/>
            <a:t>Интеллектуальная</a:t>
          </a:r>
        </a:p>
      </dgm:t>
    </dgm:pt>
    <dgm:pt modelId="{D82F68FA-9D37-4CAC-9B6B-7B7F3A0FC4EB}" type="parTrans" cxnId="{C4371C6F-F3CB-4669-9239-726610E11E8B}">
      <dgm:prSet/>
      <dgm:spPr/>
      <dgm:t>
        <a:bodyPr/>
        <a:lstStyle/>
        <a:p>
          <a:endParaRPr lang="ru-RU"/>
        </a:p>
      </dgm:t>
    </dgm:pt>
    <dgm:pt modelId="{39A21F8F-77E6-406E-AAE5-EB5270358071}" type="sibTrans" cxnId="{C4371C6F-F3CB-4669-9239-726610E11E8B}">
      <dgm:prSet/>
      <dgm:spPr/>
      <dgm:t>
        <a:bodyPr/>
        <a:lstStyle/>
        <a:p>
          <a:endParaRPr lang="ru-RU"/>
        </a:p>
      </dgm:t>
    </dgm:pt>
    <dgm:pt modelId="{91D3E936-8CBD-49D5-A776-36292C51F17D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/>
            <a:t>Уровень</a:t>
          </a:r>
          <a:r>
            <a:rPr lang="ru-RU" sz="2400" dirty="0"/>
            <a:t> </a:t>
          </a:r>
          <a:r>
            <a:rPr lang="ru-RU" sz="1800" dirty="0"/>
            <a:t>развития познавательных процессов: восприятия, внимания, памяти, мышления и речи</a:t>
          </a:r>
        </a:p>
      </dgm:t>
    </dgm:pt>
    <dgm:pt modelId="{CD99C0CF-63D3-4787-9C02-2E4C427662E4}" type="parTrans" cxnId="{2E70DB3E-E053-4843-9A06-5830D314C48B}">
      <dgm:prSet/>
      <dgm:spPr/>
      <dgm:t>
        <a:bodyPr/>
        <a:lstStyle/>
        <a:p>
          <a:endParaRPr lang="ru-RU"/>
        </a:p>
      </dgm:t>
    </dgm:pt>
    <dgm:pt modelId="{888DC1B4-D8FB-4FFE-864B-E63CBC415539}" type="sibTrans" cxnId="{2E70DB3E-E053-4843-9A06-5830D314C48B}">
      <dgm:prSet/>
      <dgm:spPr/>
      <dgm:t>
        <a:bodyPr/>
        <a:lstStyle/>
        <a:p>
          <a:endParaRPr lang="ru-RU"/>
        </a:p>
      </dgm:t>
    </dgm:pt>
    <dgm:pt modelId="{4EDC2252-7E73-415D-A94B-0F64F8222B25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solidFill>
          <a:srgbClr val="FFC000"/>
        </a:solidFill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r>
            <a:rPr lang="ru-RU" dirty="0"/>
            <a:t>Мотивационно-волевая</a:t>
          </a:r>
        </a:p>
      </dgm:t>
    </dgm:pt>
    <dgm:pt modelId="{561E0AC2-14A4-4D64-AE14-92EDFA2B6A21}" type="parTrans" cxnId="{8BBC1B66-5933-48F7-8EBE-192D840DE231}">
      <dgm:prSet/>
      <dgm:spPr/>
      <dgm:t>
        <a:bodyPr/>
        <a:lstStyle/>
        <a:p>
          <a:endParaRPr lang="ru-RU"/>
        </a:p>
      </dgm:t>
    </dgm:pt>
    <dgm:pt modelId="{B577DC23-6FF7-461E-B1B4-157FB1605A44}" type="sibTrans" cxnId="{8BBC1B66-5933-48F7-8EBE-192D840DE231}">
      <dgm:prSet/>
      <dgm:spPr/>
      <dgm:t>
        <a:bodyPr/>
        <a:lstStyle/>
        <a:p>
          <a:endParaRPr lang="ru-RU"/>
        </a:p>
      </dgm:t>
    </dgm:pt>
    <dgm:pt modelId="{17E099AB-0271-4CC2-BA91-2E937225439C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>
              <a:latin typeface="+mn-lt"/>
            </a:rPr>
            <a:t>Мотивационная готовность (наличие у ребенка познавательных мотивов)</a:t>
          </a:r>
        </a:p>
      </dgm:t>
    </dgm:pt>
    <dgm:pt modelId="{59249681-2FFD-4C25-BEB8-39A56320C5B0}" type="parTrans" cxnId="{8C776560-87D9-4AFC-8EE0-6DA410D54907}">
      <dgm:prSet/>
      <dgm:spPr/>
      <dgm:t>
        <a:bodyPr/>
        <a:lstStyle/>
        <a:p>
          <a:endParaRPr lang="ru-RU"/>
        </a:p>
      </dgm:t>
    </dgm:pt>
    <dgm:pt modelId="{69885FB8-08C9-4693-87E2-B627DA09F5DF}" type="sibTrans" cxnId="{8C776560-87D9-4AFC-8EE0-6DA410D54907}">
      <dgm:prSet/>
      <dgm:spPr/>
      <dgm:t>
        <a:bodyPr/>
        <a:lstStyle/>
        <a:p>
          <a:endParaRPr lang="ru-RU"/>
        </a:p>
      </dgm:t>
    </dgm:pt>
    <dgm:pt modelId="{7F453400-F3AF-4AF3-915B-5D3926925978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ru-RU" sz="1800" dirty="0">
              <a:latin typeface="+mn-lt"/>
            </a:rPr>
            <a:t>Начальный уровень произвольности (саморегуляции поведения) </a:t>
          </a:r>
        </a:p>
      </dgm:t>
    </dgm:pt>
    <dgm:pt modelId="{34AF5367-6779-4C31-BA62-A234CFFB07D3}" type="parTrans" cxnId="{055EFCB8-13A0-4C6B-8903-BFB86A7FACAD}">
      <dgm:prSet/>
      <dgm:spPr/>
      <dgm:t>
        <a:bodyPr/>
        <a:lstStyle/>
        <a:p>
          <a:endParaRPr lang="ru-RU"/>
        </a:p>
      </dgm:t>
    </dgm:pt>
    <dgm:pt modelId="{23544BEB-390C-408B-A1A1-6EF32AA64B13}" type="sibTrans" cxnId="{055EFCB8-13A0-4C6B-8903-BFB86A7FACAD}">
      <dgm:prSet/>
      <dgm:spPr/>
      <dgm:t>
        <a:bodyPr/>
        <a:lstStyle/>
        <a:p>
          <a:endParaRPr lang="ru-RU"/>
        </a:p>
      </dgm:t>
    </dgm:pt>
    <dgm:pt modelId="{054724BC-C3C2-45D4-803A-EF6B5C676EC2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/>
            <a:t>Начальный уровень коммуникативной компетентности (умение общаться, соблюдать границы общения, понимать невербальный язык общения; языковая компетентность)</a:t>
          </a:r>
        </a:p>
      </dgm:t>
    </dgm:pt>
    <dgm:pt modelId="{6924BC4D-B42E-455C-8305-188C8EA81CD8}" type="parTrans" cxnId="{EBF2D6FB-9639-4FCA-A75A-7031AFD51D2E}">
      <dgm:prSet/>
      <dgm:spPr/>
      <dgm:t>
        <a:bodyPr/>
        <a:lstStyle/>
        <a:p>
          <a:endParaRPr lang="ru-RU"/>
        </a:p>
      </dgm:t>
    </dgm:pt>
    <dgm:pt modelId="{EF33E539-5662-45DA-847E-9CAD7D48C59A}" type="sibTrans" cxnId="{EBF2D6FB-9639-4FCA-A75A-7031AFD51D2E}">
      <dgm:prSet/>
      <dgm:spPr/>
      <dgm:t>
        <a:bodyPr/>
        <a:lstStyle/>
        <a:p>
          <a:endParaRPr lang="ru-RU"/>
        </a:p>
      </dgm:t>
    </dgm:pt>
    <dgm:pt modelId="{A95CE992-26D2-485D-AD9B-93AB8FE3941D}">
      <dgm:prSet phldrT="[Текст]"/>
      <dgm:spPr>
        <a:scene3d>
          <a:camera prst="orthographicFront"/>
          <a:lightRig rig="threePt" dir="t"/>
        </a:scene3d>
        <a:sp3d>
          <a:bevelT w="139700" h="139700" prst="divot"/>
        </a:sp3d>
      </dgm:spPr>
      <dgm:t>
        <a:bodyPr/>
        <a:lstStyle/>
        <a:p>
          <a:r>
            <a:rPr lang="ru-RU" dirty="0"/>
            <a:t>Социальная</a:t>
          </a:r>
          <a:endParaRPr lang="ru-RU" dirty="0">
            <a:solidFill>
              <a:schemeClr val="tx1"/>
            </a:solidFill>
          </a:endParaRPr>
        </a:p>
      </dgm:t>
    </dgm:pt>
    <dgm:pt modelId="{23B865F7-BE4A-4AF3-B875-4F196B62247E}" type="parTrans" cxnId="{AA24D095-CCBC-4386-AE20-2327F9EBF4A4}">
      <dgm:prSet/>
      <dgm:spPr/>
      <dgm:t>
        <a:bodyPr/>
        <a:lstStyle/>
        <a:p>
          <a:endParaRPr lang="ru-RU"/>
        </a:p>
      </dgm:t>
    </dgm:pt>
    <dgm:pt modelId="{737F115A-962E-4F50-B095-55399B0343DF}" type="sibTrans" cxnId="{AA24D095-CCBC-4386-AE20-2327F9EBF4A4}">
      <dgm:prSet/>
      <dgm:spPr/>
      <dgm:t>
        <a:bodyPr/>
        <a:lstStyle/>
        <a:p>
          <a:endParaRPr lang="ru-RU"/>
        </a:p>
      </dgm:t>
    </dgm:pt>
    <dgm:pt modelId="{2C0C727D-8AEC-41CA-8407-E41C8B0545A5}">
      <dgm:prSet phldrT="[Текст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/>
            <a:t>Способность принять роль ученика</a:t>
          </a:r>
        </a:p>
      </dgm:t>
    </dgm:pt>
    <dgm:pt modelId="{9A105C48-F6FC-4438-B304-A65C49ABB996}" type="parTrans" cxnId="{8837D731-D17A-4371-96BE-1E7BB2FC0306}">
      <dgm:prSet/>
      <dgm:spPr/>
      <dgm:t>
        <a:bodyPr/>
        <a:lstStyle/>
        <a:p>
          <a:endParaRPr lang="ru-RU"/>
        </a:p>
      </dgm:t>
    </dgm:pt>
    <dgm:pt modelId="{A5FD8DCF-5C96-40C2-A241-975A2004F1DA}" type="sibTrans" cxnId="{8837D731-D17A-4371-96BE-1E7BB2FC0306}">
      <dgm:prSet/>
      <dgm:spPr/>
      <dgm:t>
        <a:bodyPr/>
        <a:lstStyle/>
        <a:p>
          <a:endParaRPr lang="ru-RU"/>
        </a:p>
      </dgm:t>
    </dgm:pt>
    <dgm:pt modelId="{F2D1ECDA-2065-44EA-9F22-3D14511F6774}" type="pres">
      <dgm:prSet presAssocID="{39AFBC83-DDAD-4336-901E-44232BC3470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B3FEAB-8347-4C78-BCAD-68D6443509E4}" type="pres">
      <dgm:prSet presAssocID="{AEAB2A13-14A2-44F5-93B3-7F0B376A4A9D}" presName="linNode" presStyleCnt="0"/>
      <dgm:spPr/>
    </dgm:pt>
    <dgm:pt modelId="{941CE286-8E54-43FA-B1F8-81268A448D0C}" type="pres">
      <dgm:prSet presAssocID="{AEAB2A13-14A2-44F5-93B3-7F0B376A4A9D}" presName="parentText" presStyleLbl="node1" presStyleIdx="0" presStyleCnt="3" custScaleX="90630" custScaleY="787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F426AF-05F9-444B-852B-6FC8658C061D}" type="pres">
      <dgm:prSet presAssocID="{AEAB2A13-14A2-44F5-93B3-7F0B376A4A9D}" presName="descendantText" presStyleLbl="alignAccFollowNode1" presStyleIdx="0" presStyleCnt="3" custScaleY="87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94845-5E7F-4A62-A0BE-63498B443B90}" type="pres">
      <dgm:prSet presAssocID="{39A21F8F-77E6-406E-AAE5-EB5270358071}" presName="sp" presStyleCnt="0"/>
      <dgm:spPr/>
    </dgm:pt>
    <dgm:pt modelId="{0C53871D-C304-483B-B27C-CB90303BFCE6}" type="pres">
      <dgm:prSet presAssocID="{4EDC2252-7E73-415D-A94B-0F64F8222B25}" presName="linNode" presStyleCnt="0"/>
      <dgm:spPr/>
    </dgm:pt>
    <dgm:pt modelId="{FB597755-C062-42ED-BA73-3D351437A3E5}" type="pres">
      <dgm:prSet presAssocID="{4EDC2252-7E73-415D-A94B-0F64F8222B25}" presName="parentText" presStyleLbl="node1" presStyleIdx="1" presStyleCnt="3" custScaleX="90630" custScaleY="75805" custLinFactNeighborX="-25" custLinFactNeighborY="-2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84ADE-1884-4325-A823-08785A1C6A4D}" type="pres">
      <dgm:prSet presAssocID="{4EDC2252-7E73-415D-A94B-0F64F8222B25}" presName="descendantText" presStyleLbl="alignAccFollowNode1" presStyleIdx="1" presStyleCnt="3" custScaleY="90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278EB9-A607-4490-9795-7E0EA066ABEF}" type="pres">
      <dgm:prSet presAssocID="{B577DC23-6FF7-461E-B1B4-157FB1605A44}" presName="sp" presStyleCnt="0"/>
      <dgm:spPr/>
    </dgm:pt>
    <dgm:pt modelId="{0ABAB7CC-8B0B-4554-A3E2-92A16B71A7B3}" type="pres">
      <dgm:prSet presAssocID="{A95CE992-26D2-485D-AD9B-93AB8FE3941D}" presName="linNode" presStyleCnt="0"/>
      <dgm:spPr/>
    </dgm:pt>
    <dgm:pt modelId="{201F5353-197A-485B-813E-4D3BF7B93302}" type="pres">
      <dgm:prSet presAssocID="{A95CE992-26D2-485D-AD9B-93AB8FE3941D}" presName="parentText" presStyleLbl="node1" presStyleIdx="2" presStyleCnt="3" custScaleX="87398" custScaleY="7762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46E8D-AAB3-4A15-A94F-BC0592F6A264}" type="pres">
      <dgm:prSet presAssocID="{A95CE992-26D2-485D-AD9B-93AB8FE3941D}" presName="descendantText" presStyleLbl="alignAccFollowNode1" presStyleIdx="2" presStyleCnt="3" custScaleY="87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70DB3E-E053-4843-9A06-5830D314C48B}" srcId="{AEAB2A13-14A2-44F5-93B3-7F0B376A4A9D}" destId="{91D3E936-8CBD-49D5-A776-36292C51F17D}" srcOrd="0" destOrd="0" parTransId="{CD99C0CF-63D3-4787-9C02-2E4C427662E4}" sibTransId="{888DC1B4-D8FB-4FFE-864B-E63CBC415539}"/>
    <dgm:cxn modelId="{DA674D4A-0681-40A8-A057-4605765D1A00}" type="presOf" srcId="{2C0C727D-8AEC-41CA-8407-E41C8B0545A5}" destId="{8E146E8D-AAB3-4A15-A94F-BC0592F6A264}" srcOrd="0" destOrd="1" presId="urn:microsoft.com/office/officeart/2005/8/layout/vList5"/>
    <dgm:cxn modelId="{FFFDB69B-3DFF-4225-A14A-3EE73ACF28DF}" type="presOf" srcId="{054724BC-C3C2-45D4-803A-EF6B5C676EC2}" destId="{8E146E8D-AAB3-4A15-A94F-BC0592F6A264}" srcOrd="0" destOrd="0" presId="urn:microsoft.com/office/officeart/2005/8/layout/vList5"/>
    <dgm:cxn modelId="{FBC3D31C-7683-4878-8650-B30D345C0D94}" type="presOf" srcId="{4EDC2252-7E73-415D-A94B-0F64F8222B25}" destId="{FB597755-C062-42ED-BA73-3D351437A3E5}" srcOrd="0" destOrd="0" presId="urn:microsoft.com/office/officeart/2005/8/layout/vList5"/>
    <dgm:cxn modelId="{055EFCB8-13A0-4C6B-8903-BFB86A7FACAD}" srcId="{4EDC2252-7E73-415D-A94B-0F64F8222B25}" destId="{7F453400-F3AF-4AF3-915B-5D3926925978}" srcOrd="1" destOrd="0" parTransId="{34AF5367-6779-4C31-BA62-A234CFFB07D3}" sibTransId="{23544BEB-390C-408B-A1A1-6EF32AA64B13}"/>
    <dgm:cxn modelId="{AA24D095-CCBC-4386-AE20-2327F9EBF4A4}" srcId="{39AFBC83-DDAD-4336-901E-44232BC3470B}" destId="{A95CE992-26D2-485D-AD9B-93AB8FE3941D}" srcOrd="2" destOrd="0" parTransId="{23B865F7-BE4A-4AF3-B875-4F196B62247E}" sibTransId="{737F115A-962E-4F50-B095-55399B0343DF}"/>
    <dgm:cxn modelId="{50AFBF57-8E40-4BED-9404-42315B14F9FC}" type="presOf" srcId="{17E099AB-0271-4CC2-BA91-2E937225439C}" destId="{E7184ADE-1884-4325-A823-08785A1C6A4D}" srcOrd="0" destOrd="0" presId="urn:microsoft.com/office/officeart/2005/8/layout/vList5"/>
    <dgm:cxn modelId="{68134895-5F04-4C5D-BA52-854ABA789A09}" type="presOf" srcId="{39AFBC83-DDAD-4336-901E-44232BC3470B}" destId="{F2D1ECDA-2065-44EA-9F22-3D14511F6774}" srcOrd="0" destOrd="0" presId="urn:microsoft.com/office/officeart/2005/8/layout/vList5"/>
    <dgm:cxn modelId="{8C776560-87D9-4AFC-8EE0-6DA410D54907}" srcId="{4EDC2252-7E73-415D-A94B-0F64F8222B25}" destId="{17E099AB-0271-4CC2-BA91-2E937225439C}" srcOrd="0" destOrd="0" parTransId="{59249681-2FFD-4C25-BEB8-39A56320C5B0}" sibTransId="{69885FB8-08C9-4693-87E2-B627DA09F5DF}"/>
    <dgm:cxn modelId="{EBF2D6FB-9639-4FCA-A75A-7031AFD51D2E}" srcId="{A95CE992-26D2-485D-AD9B-93AB8FE3941D}" destId="{054724BC-C3C2-45D4-803A-EF6B5C676EC2}" srcOrd="0" destOrd="0" parTransId="{6924BC4D-B42E-455C-8305-188C8EA81CD8}" sibTransId="{EF33E539-5662-45DA-847E-9CAD7D48C59A}"/>
    <dgm:cxn modelId="{8BBC1B66-5933-48F7-8EBE-192D840DE231}" srcId="{39AFBC83-DDAD-4336-901E-44232BC3470B}" destId="{4EDC2252-7E73-415D-A94B-0F64F8222B25}" srcOrd="1" destOrd="0" parTransId="{561E0AC2-14A4-4D64-AE14-92EDFA2B6A21}" sibTransId="{B577DC23-6FF7-461E-B1B4-157FB1605A44}"/>
    <dgm:cxn modelId="{9F8DA4FF-00A3-43CF-BFA7-E85CD6BE500A}" type="presOf" srcId="{7F453400-F3AF-4AF3-915B-5D3926925978}" destId="{E7184ADE-1884-4325-A823-08785A1C6A4D}" srcOrd="0" destOrd="1" presId="urn:microsoft.com/office/officeart/2005/8/layout/vList5"/>
    <dgm:cxn modelId="{C4371C6F-F3CB-4669-9239-726610E11E8B}" srcId="{39AFBC83-DDAD-4336-901E-44232BC3470B}" destId="{AEAB2A13-14A2-44F5-93B3-7F0B376A4A9D}" srcOrd="0" destOrd="0" parTransId="{D82F68FA-9D37-4CAC-9B6B-7B7F3A0FC4EB}" sibTransId="{39A21F8F-77E6-406E-AAE5-EB5270358071}"/>
    <dgm:cxn modelId="{883BAAF3-01B9-4A2C-A115-6A04FFB56505}" type="presOf" srcId="{A95CE992-26D2-485D-AD9B-93AB8FE3941D}" destId="{201F5353-197A-485B-813E-4D3BF7B93302}" srcOrd="0" destOrd="0" presId="urn:microsoft.com/office/officeart/2005/8/layout/vList5"/>
    <dgm:cxn modelId="{DB8712D6-8F00-41A4-AD25-F042C0F5CD7E}" type="presOf" srcId="{91D3E936-8CBD-49D5-A776-36292C51F17D}" destId="{B5F426AF-05F9-444B-852B-6FC8658C061D}" srcOrd="0" destOrd="0" presId="urn:microsoft.com/office/officeart/2005/8/layout/vList5"/>
    <dgm:cxn modelId="{8837D731-D17A-4371-96BE-1E7BB2FC0306}" srcId="{A95CE992-26D2-485D-AD9B-93AB8FE3941D}" destId="{2C0C727D-8AEC-41CA-8407-E41C8B0545A5}" srcOrd="1" destOrd="0" parTransId="{9A105C48-F6FC-4438-B304-A65C49ABB996}" sibTransId="{A5FD8DCF-5C96-40C2-A241-975A2004F1DA}"/>
    <dgm:cxn modelId="{CB19A381-89B1-44AD-82DF-100DE3B53C8E}" type="presOf" srcId="{AEAB2A13-14A2-44F5-93B3-7F0B376A4A9D}" destId="{941CE286-8E54-43FA-B1F8-81268A448D0C}" srcOrd="0" destOrd="0" presId="urn:microsoft.com/office/officeart/2005/8/layout/vList5"/>
    <dgm:cxn modelId="{2D87A2E7-6539-4C05-95AB-1DCDE2B964C2}" type="presParOf" srcId="{F2D1ECDA-2065-44EA-9F22-3D14511F6774}" destId="{86B3FEAB-8347-4C78-BCAD-68D6443509E4}" srcOrd="0" destOrd="0" presId="urn:microsoft.com/office/officeart/2005/8/layout/vList5"/>
    <dgm:cxn modelId="{2CFDBB6A-897D-4191-8568-E7D21CF2BC32}" type="presParOf" srcId="{86B3FEAB-8347-4C78-BCAD-68D6443509E4}" destId="{941CE286-8E54-43FA-B1F8-81268A448D0C}" srcOrd="0" destOrd="0" presId="urn:microsoft.com/office/officeart/2005/8/layout/vList5"/>
    <dgm:cxn modelId="{87674259-4C1F-48E1-89CA-CF4215928F24}" type="presParOf" srcId="{86B3FEAB-8347-4C78-BCAD-68D6443509E4}" destId="{B5F426AF-05F9-444B-852B-6FC8658C061D}" srcOrd="1" destOrd="0" presId="urn:microsoft.com/office/officeart/2005/8/layout/vList5"/>
    <dgm:cxn modelId="{E4D4E7F2-415F-45C3-AA96-D7ADB5583267}" type="presParOf" srcId="{F2D1ECDA-2065-44EA-9F22-3D14511F6774}" destId="{92894845-5E7F-4A62-A0BE-63498B443B90}" srcOrd="1" destOrd="0" presId="urn:microsoft.com/office/officeart/2005/8/layout/vList5"/>
    <dgm:cxn modelId="{613BF988-8C1F-44A6-92F2-5031D319D167}" type="presParOf" srcId="{F2D1ECDA-2065-44EA-9F22-3D14511F6774}" destId="{0C53871D-C304-483B-B27C-CB90303BFCE6}" srcOrd="2" destOrd="0" presId="urn:microsoft.com/office/officeart/2005/8/layout/vList5"/>
    <dgm:cxn modelId="{1F317947-F9B2-4092-A618-7860FCB1A7A0}" type="presParOf" srcId="{0C53871D-C304-483B-B27C-CB90303BFCE6}" destId="{FB597755-C062-42ED-BA73-3D351437A3E5}" srcOrd="0" destOrd="0" presId="urn:microsoft.com/office/officeart/2005/8/layout/vList5"/>
    <dgm:cxn modelId="{D5C61C93-79D1-4E76-AE1B-A1FEF01FE1AB}" type="presParOf" srcId="{0C53871D-C304-483B-B27C-CB90303BFCE6}" destId="{E7184ADE-1884-4325-A823-08785A1C6A4D}" srcOrd="1" destOrd="0" presId="urn:microsoft.com/office/officeart/2005/8/layout/vList5"/>
    <dgm:cxn modelId="{BBC9A3C8-7F8C-4538-8E9F-1F31E9DB4F3F}" type="presParOf" srcId="{F2D1ECDA-2065-44EA-9F22-3D14511F6774}" destId="{AD278EB9-A607-4490-9795-7E0EA066ABEF}" srcOrd="3" destOrd="0" presId="urn:microsoft.com/office/officeart/2005/8/layout/vList5"/>
    <dgm:cxn modelId="{F1C33055-8B6C-447C-BE81-E6838E677871}" type="presParOf" srcId="{F2D1ECDA-2065-44EA-9F22-3D14511F6774}" destId="{0ABAB7CC-8B0B-4554-A3E2-92A16B71A7B3}" srcOrd="4" destOrd="0" presId="urn:microsoft.com/office/officeart/2005/8/layout/vList5"/>
    <dgm:cxn modelId="{BC575CCB-CAE6-4F86-BD12-2F68CF7CC82D}" type="presParOf" srcId="{0ABAB7CC-8B0B-4554-A3E2-92A16B71A7B3}" destId="{201F5353-197A-485B-813E-4D3BF7B93302}" srcOrd="0" destOrd="0" presId="urn:microsoft.com/office/officeart/2005/8/layout/vList5"/>
    <dgm:cxn modelId="{B21E124B-1460-47E1-9687-0EE58B321C7D}" type="presParOf" srcId="{0ABAB7CC-8B0B-4554-A3E2-92A16B71A7B3}" destId="{8E146E8D-AAB3-4A15-A94F-BC0592F6A26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F426AF-05F9-444B-852B-6FC8658C061D}">
      <dsp:nvSpPr>
        <dsp:cNvPr id="0" name=""/>
        <dsp:cNvSpPr/>
      </dsp:nvSpPr>
      <dsp:spPr>
        <a:xfrm rot="5400000">
          <a:off x="4893793" y="-1868753"/>
          <a:ext cx="1537300" cy="54649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/>
            <a:t>Уровень</a:t>
          </a:r>
          <a:r>
            <a:rPr lang="ru-RU" sz="2400" kern="1200" dirty="0"/>
            <a:t> </a:t>
          </a:r>
          <a:r>
            <a:rPr lang="ru-RU" sz="1800" kern="1200" dirty="0"/>
            <a:t>развития познавательных процессов: восприятия, внимания, памяти, мышления и речи</a:t>
          </a:r>
        </a:p>
      </dsp:txBody>
      <dsp:txXfrm rot="-5400000">
        <a:off x="2929992" y="170093"/>
        <a:ext cx="5389859" cy="1387210"/>
      </dsp:txXfrm>
    </dsp:sp>
    <dsp:sp modelId="{941CE286-8E54-43FA-B1F8-81268A448D0C}">
      <dsp:nvSpPr>
        <dsp:cNvPr id="0" name=""/>
        <dsp:cNvSpPr/>
      </dsp:nvSpPr>
      <dsp:spPr>
        <a:xfrm>
          <a:off x="144017" y="2307"/>
          <a:ext cx="2785974" cy="1722782"/>
        </a:xfrm>
        <a:prstGeom prst="roundRect">
          <a:avLst/>
        </a:prstGeom>
        <a:solidFill>
          <a:srgbClr val="92D050"/>
        </a:solidFill>
        <a:ln w="9525" cap="flat" cmpd="sng" algn="ctr">
          <a:solidFill>
            <a:schemeClr val="accent4">
              <a:shade val="6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01600" prst="riblet"/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Интеллектуальная</a:t>
          </a:r>
        </a:p>
      </dsp:txBody>
      <dsp:txXfrm>
        <a:off x="228116" y="86406"/>
        <a:ext cx="2617776" cy="1554584"/>
      </dsp:txXfrm>
    </dsp:sp>
    <dsp:sp modelId="{E7184ADE-1884-4325-A823-08785A1C6A4D}">
      <dsp:nvSpPr>
        <dsp:cNvPr id="0" name=""/>
        <dsp:cNvSpPr/>
      </dsp:nvSpPr>
      <dsp:spPr>
        <a:xfrm rot="5400000">
          <a:off x="4869749" y="-68562"/>
          <a:ext cx="1585389" cy="54649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latin typeface="+mn-lt"/>
            </a:rPr>
            <a:t>Мотивационная готовность (наличие у ребенка познавательных мотивов)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latin typeface="+mn-lt"/>
            </a:rPr>
            <a:t>Начальный уровень произвольности (саморегуляции поведения) </a:t>
          </a:r>
        </a:p>
      </dsp:txBody>
      <dsp:txXfrm rot="-5400000">
        <a:off x="2929992" y="1948587"/>
        <a:ext cx="5387512" cy="1430605"/>
      </dsp:txXfrm>
    </dsp:sp>
    <dsp:sp modelId="{FB597755-C062-42ED-BA73-3D351437A3E5}">
      <dsp:nvSpPr>
        <dsp:cNvPr id="0" name=""/>
        <dsp:cNvSpPr/>
      </dsp:nvSpPr>
      <dsp:spPr>
        <a:xfrm>
          <a:off x="142651" y="1828001"/>
          <a:ext cx="2785974" cy="1658777"/>
        </a:xfrm>
        <a:prstGeom prst="roundRect">
          <a:avLst/>
        </a:prstGeom>
        <a:solidFill>
          <a:srgbClr val="FFC000"/>
        </a:solidFill>
        <a:ln w="9525" cap="flat" cmpd="sng" algn="ctr">
          <a:solidFill>
            <a:schemeClr val="accent4">
              <a:shade val="60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Мотивационно-волевая</a:t>
          </a:r>
        </a:p>
      </dsp:txBody>
      <dsp:txXfrm>
        <a:off x="223626" y="1908976"/>
        <a:ext cx="2624024" cy="1496827"/>
      </dsp:txXfrm>
    </dsp:sp>
    <dsp:sp modelId="{8E146E8D-AAB3-4A15-A94F-BC0592F6A264}">
      <dsp:nvSpPr>
        <dsp:cNvPr id="0" name=""/>
        <dsp:cNvSpPr/>
      </dsp:nvSpPr>
      <dsp:spPr>
        <a:xfrm rot="5400000">
          <a:off x="4800192" y="1719494"/>
          <a:ext cx="1525799" cy="546490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dirty="0"/>
            <a:t>Начальный уровень коммуникативной компетентности (умение общаться, соблюдать границы общения, понимать невербальный язык общения; языковая компетентность)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800" kern="1200" dirty="0"/>
            <a:t>Способность принять роль ученика</a:t>
          </a:r>
        </a:p>
      </dsp:txBody>
      <dsp:txXfrm rot="-5400000">
        <a:off x="2830640" y="3763530"/>
        <a:ext cx="5390421" cy="1376833"/>
      </dsp:txXfrm>
    </dsp:sp>
    <dsp:sp modelId="{201F5353-197A-485B-813E-4D3BF7B93302}">
      <dsp:nvSpPr>
        <dsp:cNvPr id="0" name=""/>
        <dsp:cNvSpPr/>
      </dsp:nvSpPr>
      <dsp:spPr>
        <a:xfrm>
          <a:off x="144017" y="3602689"/>
          <a:ext cx="2686622" cy="16985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Социальная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226932" y="3685604"/>
        <a:ext cx="2520792" cy="15326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657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438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490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1882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893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370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93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79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6245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E903DD-4021-4430-B456-82F4C5703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395B08B-D1DA-4565-B1C4-C4550DF703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6DA4475-4983-4569-9F56-D4CF36B9F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D1330AB-C03B-49B1-B650-B653B1243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D3F559-2A3E-49D5-9904-9E252EDB7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57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28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019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7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08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97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64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30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913EAA7-2375-43C6-A6F1-8DD0065071B4}" type="datetimeFigureOut">
              <a:rPr lang="ru-RU" smtClean="0"/>
              <a:t>09.02.2022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924D0F0-4651-4160-8124-0875283CCA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757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  <p:sldLayoutId id="2147483715" r:id="rId17"/>
    <p:sldLayoutId id="214748371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1000"/>
                    </a14:imgEffect>
                    <a14:imgEffect>
                      <a14:brightnessContrast bright="6000" contrast="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41670" y="188641"/>
            <a:ext cx="8856984" cy="56437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3592" y="1570349"/>
            <a:ext cx="7118608" cy="1440160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обучению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школе: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структура, развитие, диагностика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5560" y="5830248"/>
            <a:ext cx="7406640" cy="479073"/>
          </a:xfrm>
        </p:spPr>
        <p:txBody>
          <a:bodyPr>
            <a:normAutofit lnSpcReduction="10000"/>
          </a:bodyPr>
          <a:lstStyle/>
          <a:p>
            <a:pPr algn="ctr"/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274638"/>
            <a:ext cx="8538152" cy="868346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</a:t>
            </a:r>
            <a:r>
              <a:rPr lang="ru-RU" sz="3600" dirty="0">
                <a:solidFill>
                  <a:schemeClr val="accent2"/>
                </a:solidFill>
              </a:rPr>
              <a:t>  </a:t>
            </a:r>
            <a:r>
              <a:rPr lang="ru-RU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психологической готовности  </a:t>
            </a:r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ребенка  к  школьному обучению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253004"/>
              </p:ext>
            </p:extLst>
          </p:nvPr>
        </p:nvGraphicFramePr>
        <p:xfrm>
          <a:off x="1919536" y="1268760"/>
          <a:ext cx="8538914" cy="530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766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Интеллектуальная готовность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5560" y="3068960"/>
            <a:ext cx="6120680" cy="3240360"/>
          </a:xfrm>
        </p:spPr>
        <p:txBody>
          <a:bodyPr>
            <a:normAutofit fontScale="85000" lnSpcReduction="10000"/>
          </a:bodyPr>
          <a:lstStyle/>
          <a:p>
            <a:pPr marL="540000" lvl="8" indent="228600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altLang="ru-RU" sz="2600" dirty="0">
                <a:solidFill>
                  <a:schemeClr val="accent1">
                    <a:lumMod val="50000"/>
                  </a:schemeClr>
                </a:solidFill>
              </a:rPr>
              <a:t> осведомленность и кругозор ребенка (базовые знания об окружающем мире и семье)</a:t>
            </a:r>
          </a:p>
          <a:p>
            <a:pPr marL="540000" lvl="8" indent="228600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altLang="ru-RU" sz="2600" dirty="0">
                <a:solidFill>
                  <a:srgbClr val="00B050"/>
                </a:solidFill>
              </a:rPr>
              <a:t>уровень речевого развития</a:t>
            </a:r>
          </a:p>
          <a:p>
            <a:pPr marL="540000" lvl="8" indent="228600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altLang="ru-RU" sz="2600" dirty="0">
                <a:solidFill>
                  <a:srgbClr val="0070C0"/>
                </a:solidFill>
              </a:rPr>
              <a:t>уровень актуального развития познавательных процессов</a:t>
            </a:r>
          </a:p>
          <a:p>
            <a:pPr marL="540000" lvl="8" indent="228600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altLang="ru-RU" sz="2600" dirty="0">
                <a:solidFill>
                  <a:schemeClr val="accent1">
                    <a:lumMod val="50000"/>
                  </a:schemeClr>
                </a:solidFill>
              </a:rPr>
              <a:t>Наличие интереса к познавательной деятельности </a:t>
            </a:r>
            <a:endParaRPr lang="ru-RU" alt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540000" lvl="8" indent="228600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endParaRPr lang="ru-RU" altLang="ru-RU" sz="2600" dirty="0">
              <a:solidFill>
                <a:prstClr val="black"/>
              </a:solidFill>
            </a:endParaRPr>
          </a:p>
          <a:p>
            <a:pPr marL="540000" indent="228600">
              <a:spcBef>
                <a:spcPts val="600"/>
              </a:spcBef>
            </a:pPr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580276" y="1772816"/>
            <a:ext cx="2952328" cy="2592288"/>
          </a:xfrm>
          <a:prstGeom prst="wedgeRoundRectCallout">
            <a:avLst>
              <a:gd name="adj1" fmla="val -46911"/>
              <a:gd name="adj2" fmla="val 91209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>
                <a:solidFill>
                  <a:srgbClr val="FF0000"/>
                </a:solidFill>
              </a:rPr>
              <a:t>«Не знания, которыми оперирует дошкольник подтверждают его готовность к школе, а его способность усваивать информацию»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947429" y="1052737"/>
            <a:ext cx="2664296" cy="1800199"/>
          </a:xfrm>
          <a:prstGeom prst="wedgeRoundRectCallout">
            <a:avLst>
              <a:gd name="adj1" fmla="val 39547"/>
              <a:gd name="adj2" fmla="val 59808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ru-RU" dirty="0">
                <a:solidFill>
                  <a:prstClr val="black"/>
                </a:solidFill>
              </a:rPr>
              <a:t>«Интеллектуальная готовность к школе является отражением функционального созревания структур головного мозга»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354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729" y="685800"/>
            <a:ext cx="10675571" cy="101500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в проектировании  занятия принципов  и приемов ТРИЗ/АРИЗ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3832" y="2265218"/>
            <a:ext cx="6960468" cy="390008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Дайте ребенку интерес (удивите его) и тогда знания он возьмёт сам.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Знания надежны и действенны тогда, когда они приходят в эмоционально значимой деятельности.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Дайте ребёнку право на ошибку в творческой работе.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 err="1">
                <a:latin typeface="Arial" panose="020B0604020202020204" pitchFamily="34" charset="0"/>
                <a:cs typeface="Arial" panose="020B0604020202020204" pitchFamily="34" charset="0"/>
              </a:rPr>
              <a:t>Междисциплинарность</a:t>
            </a: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 (широкая эрудиция – значит широкое применение знаний).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100" dirty="0">
                <a:latin typeface="Arial" panose="020B0604020202020204" pitchFamily="34" charset="0"/>
                <a:cs typeface="Arial" panose="020B0604020202020204" pitchFamily="34" charset="0"/>
              </a:rPr>
              <a:t>Позитивная социализация.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10" y="1916832"/>
            <a:ext cx="264242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8729" y="3957883"/>
            <a:ext cx="2642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Генрих </a:t>
            </a:r>
            <a:r>
              <a:rPr lang="ru-RU" sz="2400" dirty="0" err="1">
                <a:solidFill>
                  <a:schemeClr val="accent2">
                    <a:lumMod val="50000"/>
                  </a:schemeClr>
                </a:solidFill>
              </a:rPr>
              <a:t>Альтшуллер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781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8351" y="437446"/>
            <a:ext cx="7797662" cy="1119347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«</a:t>
            </a:r>
            <a:r>
              <a:rPr lang="ru-RU" sz="40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Данет</a:t>
            </a: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-ка» </a:t>
            </a:r>
            <a:b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(ТРИЗ -технологии)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9482" y="1880755"/>
            <a:ext cx="9653154" cy="4042063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100" b="1" dirty="0">
                <a:ea typeface="Verdana" panose="020B0604030504040204" pitchFamily="34" charset="0"/>
                <a:cs typeface="Verdana" panose="020B0604030504040204" pitchFamily="34" charset="0"/>
              </a:rPr>
              <a:t>Цель: </a:t>
            </a:r>
            <a:r>
              <a:rPr lang="ru-RU" sz="2100" dirty="0">
                <a:ea typeface="Verdana" panose="020B0604030504040204" pitchFamily="34" charset="0"/>
                <a:cs typeface="Verdana" panose="020B0604030504040204" pitchFamily="34" charset="0"/>
              </a:rPr>
              <a:t>поставить игроков в активную познавательную позицию, научить осмысленно задавать вопросы.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100" dirty="0">
                <a:ea typeface="Verdana" panose="020B0604030504040204" pitchFamily="34" charset="0"/>
                <a:cs typeface="Verdana" panose="020B0604030504040204" pitchFamily="34" charset="0"/>
              </a:rPr>
              <a:t>«</a:t>
            </a:r>
            <a:r>
              <a:rPr lang="ru-RU" sz="2100" b="1" dirty="0" err="1">
                <a:ea typeface="Verdana" panose="020B0604030504040204" pitchFamily="34" charset="0"/>
                <a:cs typeface="Verdana" panose="020B0604030504040204" pitchFamily="34" charset="0"/>
              </a:rPr>
              <a:t>Данетка</a:t>
            </a:r>
            <a:r>
              <a:rPr lang="ru-RU" sz="2100" b="1" dirty="0">
                <a:ea typeface="Verdana" panose="020B0604030504040204" pitchFamily="34" charset="0"/>
                <a:cs typeface="Verdana" panose="020B0604030504040204" pitchFamily="34" charset="0"/>
              </a:rPr>
              <a:t>» учит: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связывать разрозненные факты в единую картину;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систематизировать уже имеющуюся информацию;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1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слушать и слышать соучеников.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ru-RU" sz="2100" b="1" dirty="0">
                <a:ea typeface="Verdana" panose="020B0604030504040204" pitchFamily="34" charset="0"/>
                <a:cs typeface="Verdana" panose="020B0604030504040204" pitchFamily="34" charset="0"/>
              </a:rPr>
              <a:t>Формула игры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2100" dirty="0">
                <a:ea typeface="Verdana" panose="020B0604030504040204" pitchFamily="34" charset="0"/>
                <a:cs typeface="Verdana" panose="020B0604030504040204" pitchFamily="34" charset="0"/>
              </a:rPr>
              <a:t>Учитель загадывает нечто (число, предмет, животное, растение, литературный или исторический персонаж и др.)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2100" dirty="0">
                <a:ea typeface="Verdana" panose="020B0604030504040204" pitchFamily="34" charset="0"/>
                <a:cs typeface="Verdana" panose="020B0604030504040204" pitchFamily="34" charset="0"/>
              </a:rPr>
              <a:t>Ученики пытаются найти ответ, задавая вопросы. На эти вопросы учитель отвечает только тремя вариантами: «Да», «Нет», «И да и нет»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sz="2100" dirty="0">
                <a:ea typeface="Verdana" panose="020B0604030504040204" pitchFamily="34" charset="0"/>
                <a:cs typeface="Verdana" panose="020B0604030504040204" pitchFamily="34" charset="0"/>
              </a:rPr>
              <a:t>Некорректный вопрос пресекается заранее оговоренным жестом.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4718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904" y="1710470"/>
            <a:ext cx="2037214" cy="201622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  развития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мышления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каждый день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7688" y="175100"/>
            <a:ext cx="7272808" cy="6278236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Находить время  поиграть и помечтать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Объяснять ребёнку всё, о чем он спрашивает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Менять маршрут движения домой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Читать задом наперед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Писать и  рисовать другой рукой  или двумя руками одновременно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Придумывать  аббревиатур с расшифровкой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Придумывать  экзотические  имена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Придумывать новые способы использования предметов 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Генерирование идей  улучшения обычных предметов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Сочинение сказок, песенок, стихов, танцев  о событиях дня (арт-творчество)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Спрашивать ребёнка о том, что делать, если …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просить его объяснить то, что он понимает И то, чего не понимает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Просить ребенка  соединить  несоединимое 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Завести Креативный Блокнотик  для записи, зарисовки новых  идей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Взрослым!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отказаться от желания критиковать процесс и/или результат детского творчества,  Предоставить доступ к информации и необходимые ребенку инструменты</a:t>
            </a:r>
          </a:p>
        </p:txBody>
      </p:sp>
    </p:spTree>
    <p:extLst>
      <p:ext uri="{BB962C8B-B14F-4D97-AF65-F5344CB8AC3E}">
        <p14:creationId xmlns:p14="http://schemas.microsoft.com/office/powerpoint/2010/main" val="87564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Мотивационная готовность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0428" y="2337955"/>
            <a:ext cx="8550334" cy="3531139"/>
          </a:xfrm>
        </p:spPr>
        <p:txBody>
          <a:bodyPr>
            <a:normAutofit/>
          </a:bodyPr>
          <a:lstStyle/>
          <a:p>
            <a:r>
              <a:rPr lang="ru-RU" sz="2400" i="1" dirty="0"/>
              <a:t>«</a:t>
            </a:r>
            <a:r>
              <a:rPr lang="ru-RU" i="1" dirty="0"/>
              <a:t>Только при наличии учебной мотивации ученик становится субъектом обучения, а его учение целенаправленной деятельностью» </a:t>
            </a:r>
          </a:p>
          <a:p>
            <a:r>
              <a:rPr lang="ru-RU" i="1" dirty="0"/>
              <a:t>Лидия </a:t>
            </a:r>
            <a:r>
              <a:rPr lang="ru-RU" i="1" dirty="0" err="1"/>
              <a:t>Божович</a:t>
            </a:r>
            <a:endParaRPr lang="ru-RU" i="1" dirty="0"/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Учебная мотивация состоит из познавательных и социальных мотивов учения, а также мотивов достижения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112617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школьных мотивов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9816" y="1772816"/>
            <a:ext cx="6048672" cy="453650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Учебно-познавательные мотивы </a:t>
            </a:r>
            <a:r>
              <a:rPr lang="ru-RU" sz="1500" dirty="0"/>
              <a:t>– интерес ребенка к новым знаниям, желание научиться чему-то новому.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i="1" dirty="0"/>
              <a:t>Широкие с</a:t>
            </a:r>
            <a:r>
              <a:rPr lang="ru-RU" sz="1500" b="1" dirty="0"/>
              <a:t>оциальные мотивы </a:t>
            </a:r>
            <a:r>
              <a:rPr lang="ru-RU" sz="1500" dirty="0"/>
              <a:t>– долг и ответственность, необходимость обучения  «учиться - это важно»;  «я должен стать образованным человеком»,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Узкие социальные мотивы: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Позиционные</a:t>
            </a:r>
            <a:r>
              <a:rPr lang="ru-RU" sz="1500" dirty="0"/>
              <a:t> – желание получить статус, одобрение, авторитет «В школе у меня будет много друзей!» «В школе у меня будет много друзей!» «… я буду носить красивую форму», «… я уже взрослый, а не детсадовец!» «буду хорошо учиться – стану начальником», «буду хорошо учиться – меня будут все уважать»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Оценочные мотивы </a:t>
            </a:r>
            <a:r>
              <a:rPr lang="ru-RU" sz="1500" dirty="0"/>
              <a:t>– стремление получить высокую оценку взрослого, хорошую отметку, одобрение «Я хочу в школу потому, что хочу получать пятерки!», «хочу в школу, что бы мама меня хвалила за отметки»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Игровые мотивы </a:t>
            </a:r>
            <a:r>
              <a:rPr lang="ru-RU" sz="1500" dirty="0"/>
              <a:t>– «я хочу в школу – там много с кем можно играть»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Внешние мотивы </a:t>
            </a:r>
            <a:r>
              <a:rPr lang="ru-RU" sz="1500" dirty="0"/>
              <a:t>– «я пойду в школу, потому что мама так сказала!», «у меня будет красивая форма (школа, учительница, портфель, тетрадки)»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1772817"/>
            <a:ext cx="2474913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3789041"/>
            <a:ext cx="2474913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398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24099" y="1052736"/>
            <a:ext cx="8417527" cy="47038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Мотивационный закон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Йоркса-Додсона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1) чем труднее и ответственнее работа - тем ниже мотивация;</a:t>
            </a:r>
          </a:p>
          <a:p>
            <a:pPr>
              <a:spcAft>
                <a:spcPts val="600"/>
              </a:spcAft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2) существует оптимум мотивации при котором деятельность осуществляется наилучшим образом.</a:t>
            </a:r>
          </a:p>
          <a:p>
            <a:pPr>
              <a:spcAft>
                <a:spcPts val="600"/>
              </a:spcAft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    Т.е. низкая и очень  высокая мотивация одинаково вредят качеству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250864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6" y="511445"/>
            <a:ext cx="283845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4" y="497193"/>
            <a:ext cx="2498576" cy="2329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2" y="3281284"/>
            <a:ext cx="2910458" cy="251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342" y="499705"/>
            <a:ext cx="2640145" cy="223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9053" y="3284984"/>
            <a:ext cx="2737307" cy="2629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49583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286605"/>
            <a:ext cx="8043232" cy="982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Социально-психологическая готовность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083" y="1704218"/>
            <a:ext cx="3096344" cy="25783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909" y="1704218"/>
            <a:ext cx="6899563" cy="429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dirty="0"/>
              <a:t>Формируется в процессе социализации и воспитания ребенка и подразумевает наличие у детей определенных навыков :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dirty="0"/>
              <a:t>- Взаимодействия со взрослыми (принятие взрослого в качестве учителя; соблюдение дистанции и т.п.);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dirty="0"/>
              <a:t>- Взаимоотношения со сверстниками: появление кооперативно-соревновательного типа общения («по правилам»), содержательного общения, понимания и учета действий и позиций партнеров по общению;</a:t>
            </a:r>
          </a:p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sz="2000" dirty="0"/>
              <a:t>- Отношение ребенка к себе: смена завышенной самооценки дошкольника на более объективную.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4057" y="4437112"/>
            <a:ext cx="3087370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>
              <a:spcBef>
                <a:spcPts val="600"/>
              </a:spcBef>
              <a:spcAft>
                <a:spcPct val="0"/>
              </a:spcAft>
            </a:pPr>
            <a:r>
              <a:rPr lang="ru-RU" dirty="0">
                <a:solidFill>
                  <a:schemeClr val="tx1"/>
                </a:solidFill>
              </a:rPr>
              <a:t>Низкий уровень социально-коммуникативных качеств приводит к трудностям общения и формирования внутренней позиции школьника.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2859264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39616" y="1845734"/>
            <a:ext cx="7200800" cy="402336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Это комплекс психологических качеств, обеспечивающих успешное обучение.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Это уровень развития ребенка, необходимый для успешного усвоения школьной программы обучения без ущерба для здоровья</a:t>
            </a:r>
          </a:p>
          <a:p>
            <a:pPr algn="ctr"/>
            <a:r>
              <a:rPr lang="ru-RU" sz="2400" dirty="0">
                <a:solidFill>
                  <a:schemeClr val="accent2"/>
                </a:solidFill>
              </a:rPr>
              <a:t>Критерии общей готовности к школьному обучению: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Физиологическая, социальная и интеллектуальная зрелость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1342195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формирования внутренней позиции школьника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927" y="1736828"/>
            <a:ext cx="6335186" cy="4644501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700" b="1" dirty="0">
                <a:solidFill>
                  <a:prstClr val="black"/>
                </a:solidFill>
              </a:rPr>
              <a:t>1 этап </a:t>
            </a:r>
            <a:r>
              <a:rPr lang="ru-RU" sz="2700" dirty="0">
                <a:solidFill>
                  <a:prstClr val="black"/>
                </a:solidFill>
              </a:rPr>
              <a:t>– положительное отношение к школе (школа привлекает своими атрибутами)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700" b="1" dirty="0">
                <a:solidFill>
                  <a:prstClr val="black"/>
                </a:solidFill>
              </a:rPr>
              <a:t>2 этап </a:t>
            </a:r>
            <a:r>
              <a:rPr lang="ru-RU" sz="2700" dirty="0">
                <a:solidFill>
                  <a:prstClr val="black"/>
                </a:solidFill>
              </a:rPr>
              <a:t>– ориентация на содержательные моменты школьной действительности (детям нравится играть роль школьника – поднимать руку при ответе на вопросы, приходить вовремя на урок)</a:t>
            </a:r>
          </a:p>
          <a:p>
            <a:pPr marL="342900" indent="-342900">
              <a:lnSpc>
                <a:spcPct val="100000"/>
              </a:lnSpc>
              <a:spcBef>
                <a:spcPct val="20000"/>
              </a:spcBef>
              <a:defRPr/>
            </a:pPr>
            <a:r>
              <a:rPr lang="ru-RU" sz="2700" b="1" dirty="0">
                <a:solidFill>
                  <a:prstClr val="black"/>
                </a:solidFill>
              </a:rPr>
              <a:t>3 этап </a:t>
            </a:r>
            <a:r>
              <a:rPr lang="ru-RU" sz="2700" dirty="0">
                <a:solidFill>
                  <a:prstClr val="black"/>
                </a:solidFill>
              </a:rPr>
              <a:t>– возникновение собственно позиции школьника (социальная направленность + ориентация на учебно-познавательные стороны школьной жизни)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46" y="4210662"/>
            <a:ext cx="3275855" cy="21784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5" y="1736828"/>
            <a:ext cx="3275855" cy="236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86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910147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Диагностический инструментарий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7528" y="1772816"/>
            <a:ext cx="8712968" cy="453650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Тест школьной зрелости (Керн-</a:t>
            </a:r>
            <a:r>
              <a:rPr lang="ru-RU" sz="2100" dirty="0" err="1"/>
              <a:t>Йерасик</a:t>
            </a:r>
            <a:r>
              <a:rPr lang="ru-RU" sz="2100" dirty="0"/>
              <a:t>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«Способность к обучению в школе» (Г. </a:t>
            </a:r>
            <a:r>
              <a:rPr lang="ru-RU" sz="2100" dirty="0" err="1"/>
              <a:t>Вицлак</a:t>
            </a:r>
            <a:r>
              <a:rPr lang="ru-RU" sz="2100" dirty="0"/>
              <a:t>) – определение уровня умственного развития ребенка (10 компонентов);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Оценка уровня внимания - корректурные пробы (Бурдон, </a:t>
            </a:r>
            <a:r>
              <a:rPr lang="ru-RU" sz="2100" dirty="0" err="1"/>
              <a:t>Пьерон-Рузер</a:t>
            </a:r>
            <a:r>
              <a:rPr lang="ru-RU" sz="2100" dirty="0"/>
              <a:t>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Оценка сформированности приемов учебной деятельности (произвольности). Методики: «Графический диктант» (Д.Б </a:t>
            </a:r>
            <a:r>
              <a:rPr lang="ru-RU" sz="2100" dirty="0" err="1"/>
              <a:t>Эльконин</a:t>
            </a:r>
            <a:r>
              <a:rPr lang="ru-RU" sz="2100" dirty="0"/>
              <a:t>); «Бусы», «Узор», «Домик» (Н.И. </a:t>
            </a:r>
            <a:r>
              <a:rPr lang="ru-RU" sz="2100" dirty="0" err="1"/>
              <a:t>Гуткина</a:t>
            </a:r>
            <a:r>
              <a:rPr lang="ru-RU" sz="2100" dirty="0"/>
              <a:t>);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Методика МЭДИС – экспресс диагностика уровня интеллекта детей (в картинках)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«Определение мотивов учения» (М.Р. Гинзбург) - проективная методика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Тест «Лесенка», «Автопортрет» - определение уровня самооценки ребенка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sz="2100" dirty="0"/>
              <a:t>Тесты для родителей: опросник Дж. </a:t>
            </a:r>
            <a:r>
              <a:rPr lang="ru-RU" sz="2100" dirty="0" err="1"/>
              <a:t>Чейпи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2126294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психологическая готовность к школе диагностик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961" y="260648"/>
            <a:ext cx="8872078" cy="568863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7936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Физиологическая готовность к школьному обучению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46960" y="1988840"/>
            <a:ext cx="7543800" cy="388843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ru-RU" sz="2400" dirty="0"/>
              <a:t>Является основой развития готовности ребенка к обучению в школе и  определяется: </a:t>
            </a:r>
          </a:p>
          <a:p>
            <a:pPr>
              <a:spcBef>
                <a:spcPts val="600"/>
              </a:spcBef>
            </a:pPr>
            <a:r>
              <a:rPr lang="ru-RU" sz="2400" dirty="0"/>
              <a:t>-- уровнем развития основных функциональных систем организма ребенка;</a:t>
            </a:r>
          </a:p>
          <a:p>
            <a:pPr>
              <a:spcBef>
                <a:spcPts val="600"/>
              </a:spcBef>
            </a:pPr>
            <a:r>
              <a:rPr lang="ru-RU" sz="2400" dirty="0"/>
              <a:t>--физическим развитием ребенка и состоянием его здоровья: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/>
              <a:t>степень развития моторно-двигательных навыков;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/>
              <a:t>особенности нервной системы;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sz="2400" dirty="0"/>
              <a:t>уровень работоспособности (выносливость)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5000" y="620689"/>
            <a:ext cx="8782000" cy="4922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96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51" y="692696"/>
            <a:ext cx="8735298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513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6960" y="286605"/>
            <a:ext cx="7543800" cy="83814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Определение ведущей руки ребенка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2351584" y="2204862"/>
          <a:ext cx="7543800" cy="3853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59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Задания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Правая</a:t>
                      </a:r>
                      <a:r>
                        <a:rPr lang="ru-RU" baseline="0" dirty="0"/>
                        <a:t> рука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Левая рука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Обе руки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Поза Наполеона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Замок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Расческа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Аплодисменты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Катушка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Мишень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r>
                        <a:rPr lang="ru-RU" dirty="0"/>
                        <a:t>Соринка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017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i="1" dirty="0"/>
                        <a:t>ведущая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959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физической готовности к школе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75920" y="1916833"/>
            <a:ext cx="4901168" cy="4203741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/>
              <a:t>Обеспечение ребенку необходимой двигательной активности; </a:t>
            </a:r>
          </a:p>
          <a:p>
            <a:r>
              <a:rPr lang="ru-RU" sz="2400" dirty="0"/>
              <a:t>Укрепление мышц опорно-двигательного аппарата, спины;</a:t>
            </a:r>
          </a:p>
          <a:p>
            <a:r>
              <a:rPr lang="ru-RU" sz="2400" dirty="0"/>
              <a:t>Развитие мелкой моторики;</a:t>
            </a:r>
          </a:p>
          <a:p>
            <a:r>
              <a:rPr lang="ru-RU" sz="2400" dirty="0"/>
              <a:t>Закаливание, плавание, гимнастика, танцы  - как общее укрепление здоровья и развитие координации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5" y="1916833"/>
            <a:ext cx="3065567" cy="233292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готовность к обучению в школе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6960" y="2060848"/>
            <a:ext cx="8069521" cy="3808246"/>
          </a:xfrm>
        </p:spPr>
        <p:txBody>
          <a:bodyPr>
            <a:normAutofit fontScale="92500"/>
          </a:bodyPr>
          <a:lstStyle/>
          <a:p>
            <a:r>
              <a:rPr lang="ru-RU" dirty="0"/>
              <a:t>Л.И. </a:t>
            </a:r>
            <a:r>
              <a:rPr lang="ru-RU" dirty="0" err="1"/>
              <a:t>Божович</a:t>
            </a:r>
            <a:r>
              <a:rPr lang="ru-RU" dirty="0"/>
              <a:t>, выделяла три параметра психического развития ребенка, наиболее существенно влияющих на успешность обучения в школе: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- определенный уровень мотивационного развития ребенка, включающий познавательные и социальные мотивы учения,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- достаточное развитие произвольного поведения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- достаточное развитие интеллектуальной сферы. </a:t>
            </a:r>
          </a:p>
        </p:txBody>
      </p:sp>
    </p:spTree>
    <p:extLst>
      <p:ext uri="{BB962C8B-B14F-4D97-AF65-F5344CB8AC3E}">
        <p14:creationId xmlns:p14="http://schemas.microsoft.com/office/powerpoint/2010/main" val="3956115718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113</TotalTime>
  <Words>1145</Words>
  <Application>Microsoft Office PowerPoint</Application>
  <PresentationFormat>Произвольный</PresentationFormat>
  <Paragraphs>128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Капля</vt:lpstr>
      <vt:lpstr>Готовность к обучению  в школе:  структура, развитие, диагностика</vt:lpstr>
      <vt:lpstr>  Готовность к школе</vt:lpstr>
      <vt:lpstr>Презентация PowerPoint</vt:lpstr>
      <vt:lpstr>Физиологическая готовность к школьному обучению</vt:lpstr>
      <vt:lpstr>Презентация PowerPoint</vt:lpstr>
      <vt:lpstr>Презентация PowerPoint</vt:lpstr>
      <vt:lpstr>Определение ведущей руки ребенка</vt:lpstr>
      <vt:lpstr>Повышение физической готовности к школе</vt:lpstr>
      <vt:lpstr>Психологическая готовность к обучению в школе</vt:lpstr>
      <vt:lpstr>Структура  психологической готовности  ребенка  к  школьному обучению</vt:lpstr>
      <vt:lpstr>Интеллектуальная готовность</vt:lpstr>
      <vt:lpstr>Использование в проектировании  занятия принципов  и приемов ТРИЗ/АРИЗ</vt:lpstr>
      <vt:lpstr>Дидактическая игра «Данет-ка»  (ТРИЗ -технологии)</vt:lpstr>
      <vt:lpstr>Приемы  развития мышления на каждый день</vt:lpstr>
      <vt:lpstr>Мотивационная готовность</vt:lpstr>
      <vt:lpstr>Виды школьных мотивов</vt:lpstr>
      <vt:lpstr>Презентация PowerPoint</vt:lpstr>
      <vt:lpstr>Презентация PowerPoint</vt:lpstr>
      <vt:lpstr>Социально-психологическая готовность</vt:lpstr>
      <vt:lpstr>Этапы формирования внутренней позиции школьника</vt:lpstr>
      <vt:lpstr>Диагностический инструментарий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Готовность к обучению  в школе:  структура, развитие, диагностика</dc:title>
  <dc:creator>Козьмина Людмила Борисовна</dc:creator>
  <cp:lastModifiedBy>RePack by Diakov</cp:lastModifiedBy>
  <cp:revision>4</cp:revision>
  <dcterms:created xsi:type="dcterms:W3CDTF">2021-06-03T06:51:37Z</dcterms:created>
  <dcterms:modified xsi:type="dcterms:W3CDTF">2022-02-09T04:05:18Z</dcterms:modified>
</cp:coreProperties>
</file>