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86" r:id="rId5"/>
    <p:sldId id="287" r:id="rId6"/>
    <p:sldId id="262" r:id="rId7"/>
    <p:sldId id="288" r:id="rId8"/>
    <p:sldId id="289" r:id="rId9"/>
    <p:sldId id="285" r:id="rId10"/>
    <p:sldId id="264" r:id="rId11"/>
    <p:sldId id="268" r:id="rId12"/>
    <p:sldId id="272" r:id="rId13"/>
    <p:sldId id="278" r:id="rId14"/>
    <p:sldId id="280" r:id="rId15"/>
    <p:sldId id="28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86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F96119-FB45-46E4-8D88-FE88542B3E25}" type="doc">
      <dgm:prSet loTypeId="urn:microsoft.com/office/officeart/2005/8/layout/radial5" loCatId="cycle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527F99B9-8634-4A2E-AEA0-2304048E2FC3}">
      <dgm:prSet phldrT="[Текст]" custT="1"/>
      <dgm:spPr/>
      <dgm:t>
        <a:bodyPr/>
        <a:lstStyle/>
        <a:p>
          <a:endParaRPr lang="ru-RU" sz="1800" b="1" dirty="0" smtClean="0"/>
        </a:p>
        <a:p>
          <a:r>
            <a:rPr lang="ru-RU" sz="1600" b="1" dirty="0" smtClean="0"/>
            <a:t>ЗДОРОВЫЙ ОБРАЗ ЖИЗНИ:</a:t>
          </a:r>
        </a:p>
        <a:p>
          <a:r>
            <a:rPr lang="ru-RU" sz="1200" b="1" dirty="0" smtClean="0"/>
            <a:t>ФИЗКУЛЬТУРА,</a:t>
          </a:r>
        </a:p>
        <a:p>
          <a:r>
            <a:rPr lang="ru-RU" sz="1200" b="1" dirty="0" smtClean="0"/>
            <a:t>УЧАСТИЕ В СПОРТИВШЫХ МЕРОПИЯТИЯХ,</a:t>
          </a:r>
        </a:p>
        <a:p>
          <a:r>
            <a:rPr lang="ru-RU" sz="1200" b="1" dirty="0" smtClean="0"/>
            <a:t>ЗАКАЛИВАНИЕ</a:t>
          </a:r>
        </a:p>
        <a:p>
          <a:endParaRPr lang="ru-RU" sz="1200" b="1" dirty="0"/>
        </a:p>
      </dgm:t>
    </dgm:pt>
    <dgm:pt modelId="{86137202-81DD-4286-A116-757A165E349C}" type="parTrans" cxnId="{851E092E-318C-481B-BDF3-3139FB2F35FD}">
      <dgm:prSet/>
      <dgm:spPr/>
      <dgm:t>
        <a:bodyPr/>
        <a:lstStyle/>
        <a:p>
          <a:endParaRPr lang="ru-RU"/>
        </a:p>
      </dgm:t>
    </dgm:pt>
    <dgm:pt modelId="{F0A0147E-CA8E-4FCE-A103-79BD347DE1B1}" type="sibTrans" cxnId="{851E092E-318C-481B-BDF3-3139FB2F35FD}">
      <dgm:prSet/>
      <dgm:spPr/>
      <dgm:t>
        <a:bodyPr/>
        <a:lstStyle/>
        <a:p>
          <a:endParaRPr lang="ru-RU"/>
        </a:p>
      </dgm:t>
    </dgm:pt>
    <dgm:pt modelId="{AFEEA838-F3AA-49DC-A0D8-17DBFBBE029D}">
      <dgm:prSet phldrT="[Текст]" custT="1"/>
      <dgm:spPr/>
      <dgm:t>
        <a:bodyPr/>
        <a:lstStyle/>
        <a:p>
          <a:r>
            <a:rPr lang="ru-RU" sz="1600" b="1" dirty="0" smtClean="0"/>
            <a:t>ЧИСТОТА ТЕРРИТОРИИ</a:t>
          </a:r>
          <a:r>
            <a:rPr lang="ru-RU" sz="2000" b="1" dirty="0" smtClean="0"/>
            <a:t>:</a:t>
          </a:r>
        </a:p>
        <a:p>
          <a:r>
            <a:rPr lang="ru-RU" sz="1200" b="1" dirty="0" smtClean="0"/>
            <a:t>СУББОТНИКИ,</a:t>
          </a:r>
        </a:p>
        <a:p>
          <a:r>
            <a:rPr lang="ru-RU" sz="1200" b="1" dirty="0" smtClean="0"/>
            <a:t>ОЗЕЛЕНЕНИЕ ТЕРРИТОРИИ</a:t>
          </a:r>
        </a:p>
        <a:p>
          <a:endParaRPr lang="ru-RU" sz="1200" b="1" dirty="0"/>
        </a:p>
      </dgm:t>
    </dgm:pt>
    <dgm:pt modelId="{4A9CF0BB-39B8-47C7-AA75-B1961FB1342A}" type="parTrans" cxnId="{38BC90B7-9B07-48F0-8D3B-36653510D965}">
      <dgm:prSet/>
      <dgm:spPr/>
      <dgm:t>
        <a:bodyPr/>
        <a:lstStyle/>
        <a:p>
          <a:endParaRPr lang="ru-RU"/>
        </a:p>
      </dgm:t>
    </dgm:pt>
    <dgm:pt modelId="{4DC57719-2190-4D77-A647-46FCD66EFC98}" type="sibTrans" cxnId="{38BC90B7-9B07-48F0-8D3B-36653510D965}">
      <dgm:prSet/>
      <dgm:spPr/>
      <dgm:t>
        <a:bodyPr/>
        <a:lstStyle/>
        <a:p>
          <a:endParaRPr lang="ru-RU"/>
        </a:p>
      </dgm:t>
    </dgm:pt>
    <dgm:pt modelId="{B39C7D45-1922-4C81-9AD7-254608C0AB8A}">
      <dgm:prSet phldrT="[Текст]" custT="1"/>
      <dgm:spPr/>
      <dgm:t>
        <a:bodyPr/>
        <a:lstStyle/>
        <a:p>
          <a:endParaRPr lang="ru-RU" sz="1600" b="1" smtClean="0"/>
        </a:p>
        <a:p>
          <a:r>
            <a:rPr lang="ru-RU" sz="1600" b="1" smtClean="0"/>
            <a:t>БЕРЕЖНОЕ ОТНОШЕНИЕ К ПРИРОДЕ:</a:t>
          </a:r>
        </a:p>
        <a:p>
          <a:r>
            <a:rPr lang="ru-RU" sz="1200" b="1" smtClean="0"/>
            <a:t>СБОР МАКУЛАТУРЫ;</a:t>
          </a:r>
        </a:p>
        <a:p>
          <a:r>
            <a:rPr lang="ru-RU" sz="1200" b="1" smtClean="0"/>
            <a:t>СБОР АККУМУЛЯТОРНЫХ БАТАРЕЙ</a:t>
          </a:r>
        </a:p>
        <a:p>
          <a:endParaRPr lang="ru-RU" sz="1200" b="1" dirty="0"/>
        </a:p>
      </dgm:t>
    </dgm:pt>
    <dgm:pt modelId="{236868F7-DB96-469E-B265-CF96ED741C2D}" type="parTrans" cxnId="{381F2649-C2B9-4426-B5B0-8EB72AEFC4A4}">
      <dgm:prSet/>
      <dgm:spPr/>
      <dgm:t>
        <a:bodyPr/>
        <a:lstStyle/>
        <a:p>
          <a:endParaRPr lang="ru-RU"/>
        </a:p>
      </dgm:t>
    </dgm:pt>
    <dgm:pt modelId="{2C89B10E-6B63-41DA-8B3B-7F2C7CCAC009}" type="sibTrans" cxnId="{381F2649-C2B9-4426-B5B0-8EB72AEFC4A4}">
      <dgm:prSet/>
      <dgm:spPr/>
      <dgm:t>
        <a:bodyPr/>
        <a:lstStyle/>
        <a:p>
          <a:endParaRPr lang="ru-RU"/>
        </a:p>
      </dgm:t>
    </dgm:pt>
    <dgm:pt modelId="{EA990381-C16C-495C-8514-D6CA4894CD93}">
      <dgm:prSet phldrT="[Текст]" custT="1"/>
      <dgm:spPr/>
      <dgm:t>
        <a:bodyPr/>
        <a:lstStyle/>
        <a:p>
          <a:r>
            <a:rPr lang="ru-RU" sz="1600" b="1" smtClean="0"/>
            <a:t>ЭКОЛОГИЧЕСКИЙ КОМФОРТ</a:t>
          </a:r>
          <a:r>
            <a:rPr lang="ru-RU" sz="1800" b="1" smtClean="0"/>
            <a:t>:</a:t>
          </a:r>
        </a:p>
        <a:p>
          <a:r>
            <a:rPr lang="ru-RU" sz="1800" b="1" smtClean="0"/>
            <a:t> </a:t>
          </a:r>
          <a:r>
            <a:rPr lang="ru-RU" sz="1200" b="1" smtClean="0"/>
            <a:t>ОЗЕЛЕНЕНИЕ ПОМЕЩЕНИЙ,</a:t>
          </a:r>
        </a:p>
        <a:p>
          <a:r>
            <a:rPr lang="ru-RU" sz="1200" b="1" smtClean="0"/>
            <a:t>ПРОВЕТРИВАНИЕ..</a:t>
          </a:r>
          <a:endParaRPr lang="ru-RU" sz="1800" b="1" dirty="0"/>
        </a:p>
      </dgm:t>
    </dgm:pt>
    <dgm:pt modelId="{E68A8405-A499-44B3-9CD8-65C72FD68232}" type="parTrans" cxnId="{BB8B323C-B486-40D2-A022-ADF3979A6975}">
      <dgm:prSet/>
      <dgm:spPr/>
      <dgm:t>
        <a:bodyPr/>
        <a:lstStyle/>
        <a:p>
          <a:endParaRPr lang="ru-RU"/>
        </a:p>
      </dgm:t>
    </dgm:pt>
    <dgm:pt modelId="{857EC391-FE9B-4E32-B0A2-AF01C897685D}" type="sibTrans" cxnId="{BB8B323C-B486-40D2-A022-ADF3979A6975}">
      <dgm:prSet/>
      <dgm:spPr/>
      <dgm:t>
        <a:bodyPr/>
        <a:lstStyle/>
        <a:p>
          <a:endParaRPr lang="ru-RU"/>
        </a:p>
      </dgm:t>
    </dgm:pt>
    <dgm:pt modelId="{CBB59400-2B74-4624-97A6-FBCB35123496}">
      <dgm:prSet phldrT="[Текст]"/>
      <dgm:spPr/>
      <dgm:t>
        <a:bodyPr/>
        <a:lstStyle/>
        <a:p>
          <a:r>
            <a:rPr lang="ru-RU" b="1" smtClean="0"/>
            <a:t>Экология в ДОУ </a:t>
          </a:r>
          <a:endParaRPr lang="ru-RU" b="1" dirty="0"/>
        </a:p>
      </dgm:t>
    </dgm:pt>
    <dgm:pt modelId="{761BB10D-428D-4222-8B8A-A81BC20A8404}" type="sibTrans" cxnId="{5E133DC7-1139-46B7-B724-FD4B2A510C08}">
      <dgm:prSet/>
      <dgm:spPr/>
      <dgm:t>
        <a:bodyPr/>
        <a:lstStyle/>
        <a:p>
          <a:endParaRPr lang="ru-RU"/>
        </a:p>
      </dgm:t>
    </dgm:pt>
    <dgm:pt modelId="{ED6B5482-CF63-4EC1-856F-91B785AA37EC}" type="parTrans" cxnId="{5E133DC7-1139-46B7-B724-FD4B2A510C08}">
      <dgm:prSet/>
      <dgm:spPr/>
      <dgm:t>
        <a:bodyPr/>
        <a:lstStyle/>
        <a:p>
          <a:endParaRPr lang="ru-RU"/>
        </a:p>
      </dgm:t>
    </dgm:pt>
    <dgm:pt modelId="{8FEC9F5E-8B84-4EA7-BD5A-015BDB12FC7E}">
      <dgm:prSet custT="1"/>
      <dgm:spPr/>
      <dgm:t>
        <a:bodyPr/>
        <a:lstStyle/>
        <a:p>
          <a:endParaRPr lang="ru-RU" sz="2000" b="1" smtClean="0"/>
        </a:p>
        <a:p>
          <a:endParaRPr lang="ru-RU" sz="1600" b="1" smtClean="0"/>
        </a:p>
        <a:p>
          <a:r>
            <a:rPr lang="ru-RU" sz="1600" b="1" smtClean="0"/>
            <a:t>БЕРЕЖНОЕ ОТНОШЕНИЕ К ДОУ:</a:t>
          </a:r>
        </a:p>
        <a:p>
          <a:r>
            <a:rPr lang="ru-RU" sz="1200" b="1" smtClean="0"/>
            <a:t>ЭКОНОМНОЕ РАСХОДОВАНИЕ ВОДЫ,</a:t>
          </a:r>
        </a:p>
        <a:p>
          <a:r>
            <a:rPr lang="ru-RU" sz="1200" b="1" smtClean="0"/>
            <a:t>ЭКОНОМИЯ ЭЛЕКТРОЭНЕРГИИ</a:t>
          </a:r>
        </a:p>
        <a:p>
          <a:endParaRPr lang="ru-RU" sz="1400" b="1" smtClean="0"/>
        </a:p>
        <a:p>
          <a:endParaRPr lang="ru-RU" sz="1400" b="1" dirty="0"/>
        </a:p>
      </dgm:t>
    </dgm:pt>
    <dgm:pt modelId="{893A2289-43B4-438B-B73D-A3BB0A651E6E}" type="parTrans" cxnId="{A9C86F50-8321-4EC2-94CE-250AB2052B38}">
      <dgm:prSet/>
      <dgm:spPr/>
      <dgm:t>
        <a:bodyPr/>
        <a:lstStyle/>
        <a:p>
          <a:endParaRPr lang="ru-RU"/>
        </a:p>
      </dgm:t>
    </dgm:pt>
    <dgm:pt modelId="{F7408D2C-7D09-452C-9174-67118D825FC7}" type="sibTrans" cxnId="{A9C86F50-8321-4EC2-94CE-250AB2052B38}">
      <dgm:prSet/>
      <dgm:spPr/>
      <dgm:t>
        <a:bodyPr/>
        <a:lstStyle/>
        <a:p>
          <a:endParaRPr lang="ru-RU"/>
        </a:p>
      </dgm:t>
    </dgm:pt>
    <dgm:pt modelId="{D0F7A26F-C450-4EBC-85E7-32882E4E75E6}" type="pres">
      <dgm:prSet presAssocID="{04F96119-FB45-46E4-8D88-FE88542B3E2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1ECC03-C227-46AA-BA84-1795CACE1BF0}" type="pres">
      <dgm:prSet presAssocID="{CBB59400-2B74-4624-97A6-FBCB35123496}" presName="centerShape" presStyleLbl="node0" presStyleIdx="0" presStyleCnt="1" custScaleX="179363"/>
      <dgm:spPr/>
      <dgm:t>
        <a:bodyPr/>
        <a:lstStyle/>
        <a:p>
          <a:endParaRPr lang="ru-RU"/>
        </a:p>
      </dgm:t>
    </dgm:pt>
    <dgm:pt modelId="{BB4B0EAD-076C-476E-8D63-4BB1E4EAFA35}" type="pres">
      <dgm:prSet presAssocID="{86137202-81DD-4286-A116-757A165E349C}" presName="parTrans" presStyleLbl="sibTrans2D1" presStyleIdx="0" presStyleCnt="5"/>
      <dgm:spPr/>
      <dgm:t>
        <a:bodyPr/>
        <a:lstStyle/>
        <a:p>
          <a:endParaRPr lang="ru-RU"/>
        </a:p>
      </dgm:t>
    </dgm:pt>
    <dgm:pt modelId="{BFB3A907-B745-46DA-A95B-294B2EDDF5A5}" type="pres">
      <dgm:prSet presAssocID="{86137202-81DD-4286-A116-757A165E349C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9FF42A86-5450-4588-9912-FCE97DFD3B2C}" type="pres">
      <dgm:prSet presAssocID="{527F99B9-8634-4A2E-AEA0-2304048E2FC3}" presName="node" presStyleLbl="node1" presStyleIdx="0" presStyleCnt="5" custScaleX="195692" custScaleY="113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6A964-A8F2-40AB-8EFD-972AC174B427}" type="pres">
      <dgm:prSet presAssocID="{4A9CF0BB-39B8-47C7-AA75-B1961FB1342A}" presName="parTrans" presStyleLbl="sibTrans2D1" presStyleIdx="1" presStyleCnt="5"/>
      <dgm:spPr/>
      <dgm:t>
        <a:bodyPr/>
        <a:lstStyle/>
        <a:p>
          <a:endParaRPr lang="ru-RU"/>
        </a:p>
      </dgm:t>
    </dgm:pt>
    <dgm:pt modelId="{B738F3BD-EC47-40A7-9957-2CE146C83959}" type="pres">
      <dgm:prSet presAssocID="{4A9CF0BB-39B8-47C7-AA75-B1961FB1342A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759C536B-9B3C-4010-8EDB-FCCC2F327221}" type="pres">
      <dgm:prSet presAssocID="{AFEEA838-F3AA-49DC-A0D8-17DBFBBE029D}" presName="node" presStyleLbl="node1" presStyleIdx="1" presStyleCnt="5" custScaleX="152093" custScaleY="131557" custRadScaleRad="129843" custRadScaleInc="4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1D968-63B5-4752-AF69-4FE0612F3AF2}" type="pres">
      <dgm:prSet presAssocID="{236868F7-DB96-469E-B265-CF96ED741C2D}" presName="parTrans" presStyleLbl="sibTrans2D1" presStyleIdx="2" presStyleCnt="5"/>
      <dgm:spPr/>
      <dgm:t>
        <a:bodyPr/>
        <a:lstStyle/>
        <a:p>
          <a:endParaRPr lang="ru-RU"/>
        </a:p>
      </dgm:t>
    </dgm:pt>
    <dgm:pt modelId="{38763C20-992B-410D-96D1-5B91674CC6A2}" type="pres">
      <dgm:prSet presAssocID="{236868F7-DB96-469E-B265-CF96ED741C2D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8EABE90-138D-42C9-900A-1B231DF02974}" type="pres">
      <dgm:prSet presAssocID="{B39C7D45-1922-4C81-9AD7-254608C0AB8A}" presName="node" presStyleLbl="node1" presStyleIdx="2" presStyleCnt="5" custScaleX="186717" custScaleY="123367" custRadScaleRad="102808" custRadScaleInc="-61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0635E-3D55-44CD-A422-8AB4AC5BADAB}" type="pres">
      <dgm:prSet presAssocID="{E68A8405-A499-44B3-9CD8-65C72FD68232}" presName="parTrans" presStyleLbl="sibTrans2D1" presStyleIdx="3" presStyleCnt="5"/>
      <dgm:spPr/>
      <dgm:t>
        <a:bodyPr/>
        <a:lstStyle/>
        <a:p>
          <a:endParaRPr lang="ru-RU"/>
        </a:p>
      </dgm:t>
    </dgm:pt>
    <dgm:pt modelId="{6C2E5FA4-EC09-43B6-97B5-448FD00F7E80}" type="pres">
      <dgm:prSet presAssocID="{E68A8405-A499-44B3-9CD8-65C72FD68232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6FFC2733-1C8E-44F5-B7FA-952CC0B7AD23}" type="pres">
      <dgm:prSet presAssocID="{EA990381-C16C-495C-8514-D6CA4894CD93}" presName="node" presStyleLbl="node1" presStyleIdx="3" presStyleCnt="5" custScaleX="170411" custScaleY="115235" custRadScaleRad="109025" custRadScaleInc="15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BB2159-450D-42D5-8D6A-04DB451D03D2}" type="pres">
      <dgm:prSet presAssocID="{893A2289-43B4-438B-B73D-A3BB0A651E6E}" presName="parTrans" presStyleLbl="sibTrans2D1" presStyleIdx="4" presStyleCnt="5"/>
      <dgm:spPr/>
      <dgm:t>
        <a:bodyPr/>
        <a:lstStyle/>
        <a:p>
          <a:endParaRPr lang="ru-RU"/>
        </a:p>
      </dgm:t>
    </dgm:pt>
    <dgm:pt modelId="{CBAAC511-5839-4677-908F-A77C1DD84C77}" type="pres">
      <dgm:prSet presAssocID="{893A2289-43B4-438B-B73D-A3BB0A651E6E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BD69C254-7484-427D-B85F-CD57D7254420}" type="pres">
      <dgm:prSet presAssocID="{8FEC9F5E-8B84-4EA7-BD5A-015BDB12FC7E}" presName="node" presStyleLbl="node1" presStyleIdx="4" presStyleCnt="5" custScaleX="162540" custScaleY="134305" custRadScaleRad="128296" custRadScaleInc="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5EF3C15-A151-4733-A448-8F806D616082}" type="presOf" srcId="{4A9CF0BB-39B8-47C7-AA75-B1961FB1342A}" destId="{3E76A964-A8F2-40AB-8EFD-972AC174B427}" srcOrd="0" destOrd="0" presId="urn:microsoft.com/office/officeart/2005/8/layout/radial5"/>
    <dgm:cxn modelId="{5E133DC7-1139-46B7-B724-FD4B2A510C08}" srcId="{04F96119-FB45-46E4-8D88-FE88542B3E25}" destId="{CBB59400-2B74-4624-97A6-FBCB35123496}" srcOrd="0" destOrd="0" parTransId="{ED6B5482-CF63-4EC1-856F-91B785AA37EC}" sibTransId="{761BB10D-428D-4222-8B8A-A81BC20A8404}"/>
    <dgm:cxn modelId="{5DE3558B-A8F0-4660-9CBF-44DAC1061CEC}" type="presOf" srcId="{E68A8405-A499-44B3-9CD8-65C72FD68232}" destId="{B320635E-3D55-44CD-A422-8AB4AC5BADAB}" srcOrd="0" destOrd="0" presId="urn:microsoft.com/office/officeart/2005/8/layout/radial5"/>
    <dgm:cxn modelId="{BB8B323C-B486-40D2-A022-ADF3979A6975}" srcId="{CBB59400-2B74-4624-97A6-FBCB35123496}" destId="{EA990381-C16C-495C-8514-D6CA4894CD93}" srcOrd="3" destOrd="0" parTransId="{E68A8405-A499-44B3-9CD8-65C72FD68232}" sibTransId="{857EC391-FE9B-4E32-B0A2-AF01C897685D}"/>
    <dgm:cxn modelId="{381F2649-C2B9-4426-B5B0-8EB72AEFC4A4}" srcId="{CBB59400-2B74-4624-97A6-FBCB35123496}" destId="{B39C7D45-1922-4C81-9AD7-254608C0AB8A}" srcOrd="2" destOrd="0" parTransId="{236868F7-DB96-469E-B265-CF96ED741C2D}" sibTransId="{2C89B10E-6B63-41DA-8B3B-7F2C7CCAC009}"/>
    <dgm:cxn modelId="{DCD9A625-BF89-4E60-8D0B-FBDAF6D65361}" type="presOf" srcId="{893A2289-43B4-438B-B73D-A3BB0A651E6E}" destId="{7BBB2159-450D-42D5-8D6A-04DB451D03D2}" srcOrd="0" destOrd="0" presId="urn:microsoft.com/office/officeart/2005/8/layout/radial5"/>
    <dgm:cxn modelId="{A7FD4C41-F51E-4999-BD28-696D78465246}" type="presOf" srcId="{B39C7D45-1922-4C81-9AD7-254608C0AB8A}" destId="{78EABE90-138D-42C9-900A-1B231DF02974}" srcOrd="0" destOrd="0" presId="urn:microsoft.com/office/officeart/2005/8/layout/radial5"/>
    <dgm:cxn modelId="{80CD6D0B-C3CB-42E0-85E6-662D6978B672}" type="presOf" srcId="{CBB59400-2B74-4624-97A6-FBCB35123496}" destId="{771ECC03-C227-46AA-BA84-1795CACE1BF0}" srcOrd="0" destOrd="0" presId="urn:microsoft.com/office/officeart/2005/8/layout/radial5"/>
    <dgm:cxn modelId="{604146EF-20CF-4225-99D2-EA15ED39F224}" type="presOf" srcId="{04F96119-FB45-46E4-8D88-FE88542B3E25}" destId="{D0F7A26F-C450-4EBC-85E7-32882E4E75E6}" srcOrd="0" destOrd="0" presId="urn:microsoft.com/office/officeart/2005/8/layout/radial5"/>
    <dgm:cxn modelId="{F1B35115-F24C-4A8E-AE68-A89F647855AF}" type="presOf" srcId="{236868F7-DB96-469E-B265-CF96ED741C2D}" destId="{65C1D968-63B5-4752-AF69-4FE0612F3AF2}" srcOrd="0" destOrd="0" presId="urn:microsoft.com/office/officeart/2005/8/layout/radial5"/>
    <dgm:cxn modelId="{1699E787-E9ED-489A-936F-0E86746C769A}" type="presOf" srcId="{86137202-81DD-4286-A116-757A165E349C}" destId="{BB4B0EAD-076C-476E-8D63-4BB1E4EAFA35}" srcOrd="0" destOrd="0" presId="urn:microsoft.com/office/officeart/2005/8/layout/radial5"/>
    <dgm:cxn modelId="{38BC90B7-9B07-48F0-8D3B-36653510D965}" srcId="{CBB59400-2B74-4624-97A6-FBCB35123496}" destId="{AFEEA838-F3AA-49DC-A0D8-17DBFBBE029D}" srcOrd="1" destOrd="0" parTransId="{4A9CF0BB-39B8-47C7-AA75-B1961FB1342A}" sibTransId="{4DC57719-2190-4D77-A647-46FCD66EFC98}"/>
    <dgm:cxn modelId="{DEBA7A64-CBBF-482D-B4BD-6C501AB3560A}" type="presOf" srcId="{EA990381-C16C-495C-8514-D6CA4894CD93}" destId="{6FFC2733-1C8E-44F5-B7FA-952CC0B7AD23}" srcOrd="0" destOrd="0" presId="urn:microsoft.com/office/officeart/2005/8/layout/radial5"/>
    <dgm:cxn modelId="{E0F30AB5-54A4-47DC-ACC8-76B34BE9FCA7}" type="presOf" srcId="{527F99B9-8634-4A2E-AEA0-2304048E2FC3}" destId="{9FF42A86-5450-4588-9912-FCE97DFD3B2C}" srcOrd="0" destOrd="0" presId="urn:microsoft.com/office/officeart/2005/8/layout/radial5"/>
    <dgm:cxn modelId="{851E092E-318C-481B-BDF3-3139FB2F35FD}" srcId="{CBB59400-2B74-4624-97A6-FBCB35123496}" destId="{527F99B9-8634-4A2E-AEA0-2304048E2FC3}" srcOrd="0" destOrd="0" parTransId="{86137202-81DD-4286-A116-757A165E349C}" sibTransId="{F0A0147E-CA8E-4FCE-A103-79BD347DE1B1}"/>
    <dgm:cxn modelId="{95101BB8-5931-4AB9-81E3-8681F445C12D}" type="presOf" srcId="{8FEC9F5E-8B84-4EA7-BD5A-015BDB12FC7E}" destId="{BD69C254-7484-427D-B85F-CD57D7254420}" srcOrd="0" destOrd="0" presId="urn:microsoft.com/office/officeart/2005/8/layout/radial5"/>
    <dgm:cxn modelId="{45A7EB84-7E67-48F8-88C6-EE9D04757335}" type="presOf" srcId="{4A9CF0BB-39B8-47C7-AA75-B1961FB1342A}" destId="{B738F3BD-EC47-40A7-9957-2CE146C83959}" srcOrd="1" destOrd="0" presId="urn:microsoft.com/office/officeart/2005/8/layout/radial5"/>
    <dgm:cxn modelId="{724F1446-B856-4722-97EF-2EAA14DCD8CB}" type="presOf" srcId="{893A2289-43B4-438B-B73D-A3BB0A651E6E}" destId="{CBAAC511-5839-4677-908F-A77C1DD84C77}" srcOrd="1" destOrd="0" presId="urn:microsoft.com/office/officeart/2005/8/layout/radial5"/>
    <dgm:cxn modelId="{A9C86F50-8321-4EC2-94CE-250AB2052B38}" srcId="{CBB59400-2B74-4624-97A6-FBCB35123496}" destId="{8FEC9F5E-8B84-4EA7-BD5A-015BDB12FC7E}" srcOrd="4" destOrd="0" parTransId="{893A2289-43B4-438B-B73D-A3BB0A651E6E}" sibTransId="{F7408D2C-7D09-452C-9174-67118D825FC7}"/>
    <dgm:cxn modelId="{445C0635-C88D-41D8-8C4E-5D71862FCD13}" type="presOf" srcId="{E68A8405-A499-44B3-9CD8-65C72FD68232}" destId="{6C2E5FA4-EC09-43B6-97B5-448FD00F7E80}" srcOrd="1" destOrd="0" presId="urn:microsoft.com/office/officeart/2005/8/layout/radial5"/>
    <dgm:cxn modelId="{5B827B13-AAFE-4836-B317-7AC3D7F84B57}" type="presOf" srcId="{86137202-81DD-4286-A116-757A165E349C}" destId="{BFB3A907-B745-46DA-A95B-294B2EDDF5A5}" srcOrd="1" destOrd="0" presId="urn:microsoft.com/office/officeart/2005/8/layout/radial5"/>
    <dgm:cxn modelId="{F1DE20C5-CF3C-4DA2-96D2-7FD0D426AA8B}" type="presOf" srcId="{AFEEA838-F3AA-49DC-A0D8-17DBFBBE029D}" destId="{759C536B-9B3C-4010-8EDB-FCCC2F327221}" srcOrd="0" destOrd="0" presId="urn:microsoft.com/office/officeart/2005/8/layout/radial5"/>
    <dgm:cxn modelId="{B99AFDA5-9260-47A6-9C00-20A451E2544D}" type="presOf" srcId="{236868F7-DB96-469E-B265-CF96ED741C2D}" destId="{38763C20-992B-410D-96D1-5B91674CC6A2}" srcOrd="1" destOrd="0" presId="urn:microsoft.com/office/officeart/2005/8/layout/radial5"/>
    <dgm:cxn modelId="{7090B4E7-4A82-4FDE-BD34-B4A1EDB60B94}" type="presParOf" srcId="{D0F7A26F-C450-4EBC-85E7-32882E4E75E6}" destId="{771ECC03-C227-46AA-BA84-1795CACE1BF0}" srcOrd="0" destOrd="0" presId="urn:microsoft.com/office/officeart/2005/8/layout/radial5"/>
    <dgm:cxn modelId="{74F07613-C845-4251-B548-D5D0A7735C6F}" type="presParOf" srcId="{D0F7A26F-C450-4EBC-85E7-32882E4E75E6}" destId="{BB4B0EAD-076C-476E-8D63-4BB1E4EAFA35}" srcOrd="1" destOrd="0" presId="urn:microsoft.com/office/officeart/2005/8/layout/radial5"/>
    <dgm:cxn modelId="{053145B4-14DE-4128-BAC7-3815E95A9661}" type="presParOf" srcId="{BB4B0EAD-076C-476E-8D63-4BB1E4EAFA35}" destId="{BFB3A907-B745-46DA-A95B-294B2EDDF5A5}" srcOrd="0" destOrd="0" presId="urn:microsoft.com/office/officeart/2005/8/layout/radial5"/>
    <dgm:cxn modelId="{BC175CB8-AE12-43DF-965F-2766B575CBF2}" type="presParOf" srcId="{D0F7A26F-C450-4EBC-85E7-32882E4E75E6}" destId="{9FF42A86-5450-4588-9912-FCE97DFD3B2C}" srcOrd="2" destOrd="0" presId="urn:microsoft.com/office/officeart/2005/8/layout/radial5"/>
    <dgm:cxn modelId="{7AAD288D-39A1-4F2E-AA10-C234A127B3DD}" type="presParOf" srcId="{D0F7A26F-C450-4EBC-85E7-32882E4E75E6}" destId="{3E76A964-A8F2-40AB-8EFD-972AC174B427}" srcOrd="3" destOrd="0" presId="urn:microsoft.com/office/officeart/2005/8/layout/radial5"/>
    <dgm:cxn modelId="{998DF5E7-22C4-4C2D-BFB1-7CAC7536D4E0}" type="presParOf" srcId="{3E76A964-A8F2-40AB-8EFD-972AC174B427}" destId="{B738F3BD-EC47-40A7-9957-2CE146C83959}" srcOrd="0" destOrd="0" presId="urn:microsoft.com/office/officeart/2005/8/layout/radial5"/>
    <dgm:cxn modelId="{F19D4FD5-9D4C-450E-9904-89E50F7B01D3}" type="presParOf" srcId="{D0F7A26F-C450-4EBC-85E7-32882E4E75E6}" destId="{759C536B-9B3C-4010-8EDB-FCCC2F327221}" srcOrd="4" destOrd="0" presId="urn:microsoft.com/office/officeart/2005/8/layout/radial5"/>
    <dgm:cxn modelId="{D16E465F-9F96-4579-B7DF-A36226F51268}" type="presParOf" srcId="{D0F7A26F-C450-4EBC-85E7-32882E4E75E6}" destId="{65C1D968-63B5-4752-AF69-4FE0612F3AF2}" srcOrd="5" destOrd="0" presId="urn:microsoft.com/office/officeart/2005/8/layout/radial5"/>
    <dgm:cxn modelId="{5F90EE26-7BEE-40DA-A340-0B566CC1E628}" type="presParOf" srcId="{65C1D968-63B5-4752-AF69-4FE0612F3AF2}" destId="{38763C20-992B-410D-96D1-5B91674CC6A2}" srcOrd="0" destOrd="0" presId="urn:microsoft.com/office/officeart/2005/8/layout/radial5"/>
    <dgm:cxn modelId="{DBBB427B-2D6C-4076-99F5-4DAEBD6DF12F}" type="presParOf" srcId="{D0F7A26F-C450-4EBC-85E7-32882E4E75E6}" destId="{78EABE90-138D-42C9-900A-1B231DF02974}" srcOrd="6" destOrd="0" presId="urn:microsoft.com/office/officeart/2005/8/layout/radial5"/>
    <dgm:cxn modelId="{9B7E59E9-8EE5-4514-9A3D-36427AE7C0A9}" type="presParOf" srcId="{D0F7A26F-C450-4EBC-85E7-32882E4E75E6}" destId="{B320635E-3D55-44CD-A422-8AB4AC5BADAB}" srcOrd="7" destOrd="0" presId="urn:microsoft.com/office/officeart/2005/8/layout/radial5"/>
    <dgm:cxn modelId="{85D48F1E-BAE4-4FB0-ADC1-6E92927DE269}" type="presParOf" srcId="{B320635E-3D55-44CD-A422-8AB4AC5BADAB}" destId="{6C2E5FA4-EC09-43B6-97B5-448FD00F7E80}" srcOrd="0" destOrd="0" presId="urn:microsoft.com/office/officeart/2005/8/layout/radial5"/>
    <dgm:cxn modelId="{6233F743-556F-438B-8141-79D765DAC78E}" type="presParOf" srcId="{D0F7A26F-C450-4EBC-85E7-32882E4E75E6}" destId="{6FFC2733-1C8E-44F5-B7FA-952CC0B7AD23}" srcOrd="8" destOrd="0" presId="urn:microsoft.com/office/officeart/2005/8/layout/radial5"/>
    <dgm:cxn modelId="{CCF68B2C-249B-4284-9ADE-53E118D5566C}" type="presParOf" srcId="{D0F7A26F-C450-4EBC-85E7-32882E4E75E6}" destId="{7BBB2159-450D-42D5-8D6A-04DB451D03D2}" srcOrd="9" destOrd="0" presId="urn:microsoft.com/office/officeart/2005/8/layout/radial5"/>
    <dgm:cxn modelId="{A60C851B-8703-45F7-8AD5-EFE1281CEE09}" type="presParOf" srcId="{7BBB2159-450D-42D5-8D6A-04DB451D03D2}" destId="{CBAAC511-5839-4677-908F-A77C1DD84C77}" srcOrd="0" destOrd="0" presId="urn:microsoft.com/office/officeart/2005/8/layout/radial5"/>
    <dgm:cxn modelId="{3F37A03B-E46C-4187-B9DD-8FAB0671C5A1}" type="presParOf" srcId="{D0F7A26F-C450-4EBC-85E7-32882E4E75E6}" destId="{BD69C254-7484-427D-B85F-CD57D7254420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1ECC03-C227-46AA-BA84-1795CACE1BF0}">
      <dsp:nvSpPr>
        <dsp:cNvPr id="0" name=""/>
        <dsp:cNvSpPr/>
      </dsp:nvSpPr>
      <dsp:spPr>
        <a:xfrm>
          <a:off x="2802759" y="2078012"/>
          <a:ext cx="2702793" cy="1506884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smtClean="0"/>
            <a:t>Экология в ДОУ </a:t>
          </a:r>
          <a:endParaRPr lang="ru-RU" sz="3200" b="1" kern="1200" dirty="0"/>
        </a:p>
      </dsp:txBody>
      <dsp:txXfrm>
        <a:off x="3198574" y="2298690"/>
        <a:ext cx="1911163" cy="1065528"/>
      </dsp:txXfrm>
    </dsp:sp>
    <dsp:sp modelId="{BB4B0EAD-076C-476E-8D63-4BB1E4EAFA35}">
      <dsp:nvSpPr>
        <dsp:cNvPr id="0" name=""/>
        <dsp:cNvSpPr/>
      </dsp:nvSpPr>
      <dsp:spPr>
        <a:xfrm rot="16200000">
          <a:off x="4020812" y="1577797"/>
          <a:ext cx="266688" cy="512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4060815" y="1720268"/>
        <a:ext cx="186682" cy="307404"/>
      </dsp:txXfrm>
    </dsp:sp>
    <dsp:sp modelId="{9FF42A86-5450-4588-9912-FCE97DFD3B2C}">
      <dsp:nvSpPr>
        <dsp:cNvPr id="0" name=""/>
        <dsp:cNvSpPr/>
      </dsp:nvSpPr>
      <dsp:spPr>
        <a:xfrm>
          <a:off x="2679729" y="-135381"/>
          <a:ext cx="2948852" cy="171020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ЗДОРОВЫЙ ОБРАЗ ЖИЗНИ: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ФИЗКУЛЬТУРА,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УЧАСТИЕ В СПОРТИВШЫХ МЕРОПИЯТИЯХ,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ЗАКАЛИВАНИЕ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3111578" y="115073"/>
        <a:ext cx="2085154" cy="1209300"/>
      </dsp:txXfrm>
    </dsp:sp>
    <dsp:sp modelId="{3E76A964-A8F2-40AB-8EFD-972AC174B427}">
      <dsp:nvSpPr>
        <dsp:cNvPr id="0" name=""/>
        <dsp:cNvSpPr/>
      </dsp:nvSpPr>
      <dsp:spPr>
        <a:xfrm rot="20616941">
          <a:off x="5422645" y="2173879"/>
          <a:ext cx="193496" cy="512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423824" y="2284534"/>
        <a:ext cx="135447" cy="307404"/>
      </dsp:txXfrm>
    </dsp:sp>
    <dsp:sp modelId="{759C536B-9B3C-4010-8EDB-FCCC2F327221}">
      <dsp:nvSpPr>
        <dsp:cNvPr id="0" name=""/>
        <dsp:cNvSpPr/>
      </dsp:nvSpPr>
      <dsp:spPr>
        <a:xfrm>
          <a:off x="5638812" y="1066806"/>
          <a:ext cx="2291866" cy="198241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ЧИСТОТА ТЕРРИТОРИИ</a:t>
          </a:r>
          <a:r>
            <a:rPr lang="ru-RU" sz="2000" b="1" kern="1200" dirty="0" smtClean="0"/>
            <a:t>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СУББОТНИКИ,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ОЗЕЛЕНЕНИЕ ТЕРРИТОРИИ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5974448" y="1357124"/>
        <a:ext cx="1620594" cy="1401776"/>
      </dsp:txXfrm>
    </dsp:sp>
    <dsp:sp modelId="{65C1D968-63B5-4752-AF69-4FE0612F3AF2}">
      <dsp:nvSpPr>
        <dsp:cNvPr id="0" name=""/>
        <dsp:cNvSpPr/>
      </dsp:nvSpPr>
      <dsp:spPr>
        <a:xfrm rot="3108002">
          <a:off x="4705609" y="3358106"/>
          <a:ext cx="129131" cy="512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4713000" y="3445352"/>
        <a:ext cx="90392" cy="307404"/>
      </dsp:txXfrm>
    </dsp:sp>
    <dsp:sp modelId="{78EABE90-138D-42C9-900A-1B231DF02974}">
      <dsp:nvSpPr>
        <dsp:cNvPr id="0" name=""/>
        <dsp:cNvSpPr/>
      </dsp:nvSpPr>
      <dsp:spPr>
        <a:xfrm>
          <a:off x="4089932" y="3608074"/>
          <a:ext cx="2813610" cy="185899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БЕРЕЖНОЕ ОТНОШЕНИЕ К ПРИРОДЕ: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СБОР МАКУЛАТУРЫ;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СБОР АККУМУЛЯТОРНЫХ БАТАРЕЙ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/>
        </a:p>
      </dsp:txBody>
      <dsp:txXfrm>
        <a:off x="4501976" y="3880318"/>
        <a:ext cx="1989522" cy="1314510"/>
      </dsp:txXfrm>
    </dsp:sp>
    <dsp:sp modelId="{B320635E-3D55-44CD-A422-8AB4AC5BADAB}">
      <dsp:nvSpPr>
        <dsp:cNvPr id="0" name=""/>
        <dsp:cNvSpPr/>
      </dsp:nvSpPr>
      <dsp:spPr>
        <a:xfrm rot="7909961">
          <a:off x="3320462" y="3390822"/>
          <a:ext cx="207361" cy="512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3372311" y="3470115"/>
        <a:ext cx="145153" cy="307404"/>
      </dsp:txXfrm>
    </dsp:sp>
    <dsp:sp modelId="{6FFC2733-1C8E-44F5-B7FA-952CC0B7AD23}">
      <dsp:nvSpPr>
        <dsp:cNvPr id="0" name=""/>
        <dsp:cNvSpPr/>
      </dsp:nvSpPr>
      <dsp:spPr>
        <a:xfrm>
          <a:off x="1340942" y="3671652"/>
          <a:ext cx="2567897" cy="173645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ЭКОЛОГИЧЕСКИЙ КОМФОРТ</a:t>
          </a:r>
          <a:r>
            <a:rPr lang="ru-RU" sz="1800" b="1" kern="1200" smtClean="0"/>
            <a:t>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 </a:t>
          </a:r>
          <a:r>
            <a:rPr lang="ru-RU" sz="1200" b="1" kern="1200" smtClean="0"/>
            <a:t>ОЗЕЛЕНЕНИЕ ПОМЕЩЕНИЙ,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ПРОВЕТРИВАНИЕ..</a:t>
          </a:r>
          <a:endParaRPr lang="ru-RU" sz="1800" b="1" kern="1200" dirty="0"/>
        </a:p>
      </dsp:txBody>
      <dsp:txXfrm>
        <a:off x="1717002" y="3925950"/>
        <a:ext cx="1815777" cy="1227862"/>
      </dsp:txXfrm>
    </dsp:sp>
    <dsp:sp modelId="{7BBB2159-450D-42D5-8D6A-04DB451D03D2}">
      <dsp:nvSpPr>
        <dsp:cNvPr id="0" name=""/>
        <dsp:cNvSpPr/>
      </dsp:nvSpPr>
      <dsp:spPr>
        <a:xfrm rot="11890260">
          <a:off x="2782225" y="2149834"/>
          <a:ext cx="151415" cy="512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2826516" y="2259385"/>
        <a:ext cx="105991" cy="307404"/>
      </dsp:txXfrm>
    </dsp:sp>
    <dsp:sp modelId="{BD69C254-7484-427D-B85F-CD57D7254420}">
      <dsp:nvSpPr>
        <dsp:cNvPr id="0" name=""/>
        <dsp:cNvSpPr/>
      </dsp:nvSpPr>
      <dsp:spPr>
        <a:xfrm>
          <a:off x="355354" y="974648"/>
          <a:ext cx="2449290" cy="202382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БЕРЕЖНОЕ ОТНОШЕНИЕ К ДОУ: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ЭКОНОМНОЕ РАСХОДОВАНИЕ ВОДЫ,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ЭКОНОМИЯ ЭЛЕКТРОЭНЕРГИИ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714044" y="1271030"/>
        <a:ext cx="1731910" cy="14310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://cdn.xl.thumbs.canstockphoto.com/canstock8696699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87500" y="369000"/>
            <a:ext cx="1714500" cy="157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images.clipartpanda.com/environment-clipart-earth-plant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00" y="4333069"/>
            <a:ext cx="2155931" cy="2155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342000" y="369000"/>
            <a:ext cx="8460000" cy="612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s://cdn.vectorstock.com/i/thumbs/39,21/curled-corners-vector-13392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687" y="5038587"/>
            <a:ext cx="1376663" cy="145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clipartist.net/social/clipartist.net/E/eco_image-999px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760" y="369000"/>
            <a:ext cx="1528908" cy="152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2000" y="189000"/>
            <a:ext cx="8820000" cy="6480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5614" y="264840"/>
            <a:ext cx="8672772" cy="6328320"/>
          </a:xfrm>
          <a:prstGeom prst="rect">
            <a:avLst/>
          </a:prstGeom>
          <a:noFill/>
          <a:ln w="762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06000" y="333000"/>
            <a:ext cx="8532000" cy="619200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clipartist.net/social/clipartist.net/E/eco_image-999px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000" y="3816048"/>
            <a:ext cx="2880320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ages.clipartpanda.com/environment-clipart-earth-plant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2166" y="3816048"/>
            <a:ext cx="2708953" cy="2708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6662880"/>
            <a:ext cx="68800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kern="1200" dirty="0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© </a:t>
            </a:r>
            <a:r>
              <a:rPr lang="en-US" sz="1000" b="1" kern="1200" dirty="0" err="1" smtClean="0">
                <a:solidFill>
                  <a:srgbClr val="00B050"/>
                </a:solidFill>
                <a:effectLst/>
                <a:latin typeface="Adine Kirnberg" pitchFamily="2" charset="0"/>
                <a:ea typeface="+mn-ea"/>
                <a:cs typeface="+mn-cs"/>
              </a:rPr>
              <a:t>FokinaLidia</a:t>
            </a:r>
            <a:endParaRPr lang="ru-RU" sz="1000" b="1" kern="1200" dirty="0">
              <a:solidFill>
                <a:srgbClr val="00B050"/>
              </a:solidFill>
              <a:effectLst/>
              <a:latin typeface="Adine Kirnberg" pitchFamily="2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940925" y="3302335"/>
            <a:ext cx="7200800" cy="355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rial" charset="0"/>
            </a:endParaRPr>
          </a:p>
          <a:p>
            <a:pPr mar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1600" i="1" dirty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5800" y="3302335"/>
            <a:ext cx="762362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Aft>
                <a:spcPct val="0"/>
              </a:spcAft>
              <a:defRPr/>
            </a:pPr>
            <a:r>
              <a:rPr lang="ru-RU" sz="28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B6822"/>
                </a:solidFill>
                <a:latin typeface="+mj-lt"/>
                <a:cs typeface="Times New Roman" panose="02020603050405020304" pitchFamily="18" charset="0"/>
              </a:rPr>
              <a:t>Подготовила: зам. зав. по ВМР Матвеева Е.А.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800" b="1" i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B6822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B6822"/>
                </a:solidFill>
                <a:latin typeface="+mj-lt"/>
                <a:cs typeface="Times New Roman" panose="02020603050405020304" pitchFamily="18" charset="0"/>
              </a:rPr>
              <a:t>                            воспитатель Набиева Н.Н</a:t>
            </a:r>
            <a:r>
              <a:rPr lang="ru-RU" sz="28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B6822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  <a:p>
            <a:pPr fontAlgn="base">
              <a:spcAft>
                <a:spcPct val="0"/>
              </a:spcAft>
              <a:defRPr/>
            </a:pPr>
            <a:r>
              <a:rPr lang="ru-RU" sz="2800" b="1" i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3B6822"/>
                </a:solidFill>
                <a:latin typeface="+mj-lt"/>
                <a:cs typeface="Times New Roman" panose="02020603050405020304" pitchFamily="18" charset="0"/>
              </a:rPr>
              <a:t>                            воспитатель Кузнецова О.А</a:t>
            </a:r>
            <a:endParaRPr lang="ru-RU" sz="2800" b="1" i="1" dirty="0">
              <a:ln w="19050">
                <a:solidFill>
                  <a:prstClr val="white"/>
                </a:solidFill>
                <a:prstDash val="solid"/>
              </a:ln>
              <a:solidFill>
                <a:srgbClr val="3B6822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" y="535636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  <a:endParaRPr lang="ru-RU" sz="1050" b="1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детский сад     №83 « Жемчужина»</a:t>
            </a:r>
            <a:endParaRPr lang="ru-RU" sz="1050" b="1" i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63858" y="1933092"/>
            <a:ext cx="65617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err="1" smtClean="0">
                <a:ln/>
                <a:solidFill>
                  <a:schemeClr val="accent3"/>
                </a:solidFill>
                <a:effectLst/>
                <a:latin typeface="+mj-lt"/>
                <a:cs typeface="Arabic Typesetting" panose="03020402040406030203" pitchFamily="66" charset="-78"/>
              </a:rPr>
              <a:t>Добротворцы</a:t>
            </a:r>
            <a:r>
              <a:rPr lang="ru-RU" sz="5400" b="1" i="1" cap="none" spc="0" dirty="0" smtClean="0">
                <a:ln/>
                <a:solidFill>
                  <a:schemeClr val="accent3"/>
                </a:solidFill>
                <a:effectLst/>
                <a:latin typeface="+mj-lt"/>
                <a:cs typeface="Arabic Typesetting" panose="03020402040406030203" pitchFamily="66" charset="-78"/>
              </a:rPr>
              <a:t> Югры</a:t>
            </a:r>
            <a:endParaRPr lang="ru-RU" sz="5400" b="1" i="1" cap="none" spc="0" dirty="0">
              <a:ln/>
              <a:solidFill>
                <a:schemeClr val="accent3"/>
              </a:solidFill>
              <a:effectLst/>
              <a:latin typeface="+mj-lt"/>
              <a:cs typeface="Arabic Typesetting" panose="03020402040406030203" pitchFamily="66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1725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0" cy="1143000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С 14 по 31 мая 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2021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года в детском саду прошла Акция «Зелёный патруль» в целях нравственного и экологического воспитания детей и взрослых, благоустройства и озеленения территории. В рамках Акции </a:t>
            </a:r>
            <a:br>
              <a:rPr lang="ru-RU" sz="2000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были посажены деревья и кустарники на территории детского сада.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2000" dirty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endParaRPr lang="ru-RU" sz="20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3" t="5187"/>
          <a:stretch/>
        </p:blipFill>
        <p:spPr>
          <a:xfrm>
            <a:off x="304800" y="4419600"/>
            <a:ext cx="2960021" cy="2101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124200"/>
            <a:ext cx="3086100" cy="2057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8" t="3571" r="11658"/>
          <a:stretch/>
        </p:blipFill>
        <p:spPr>
          <a:xfrm>
            <a:off x="6400800" y="378691"/>
            <a:ext cx="2419927" cy="1995378"/>
          </a:xfrm>
          <a:prstGeom prst="rect">
            <a:avLst/>
          </a:prstGeom>
        </p:spPr>
      </p:pic>
      <p:pic>
        <p:nvPicPr>
          <p:cNvPr id="11" name="Объект 10" descr="I:\Фотографии\2018\Экология\посадка растений и деревьев 2018\DSC_0053.JPG"/>
          <p:cNvPicPr>
            <a:picLocks noGrp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9" t="7223" r="12593"/>
          <a:stretch/>
        </p:blipFill>
        <p:spPr bwMode="auto">
          <a:xfrm>
            <a:off x="5181600" y="1973045"/>
            <a:ext cx="2749347" cy="21867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6876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533400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Экологическая акция 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«Очистим планету от мусора»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прошла в нашем детском саду в середине мая 2018 года.  Её целью было привлечение внимания детей и взрослых к проблемам загрязнения окружающей среды и «замусоривания планеты», формирование заботливого отношения к природе, чувства ответственности за всё живое на Земле. С дошколятами проводились </a:t>
            </a:r>
            <a:r>
              <a:rPr lang="ru-RU" dirty="0" err="1">
                <a:solidFill>
                  <a:schemeClr val="accent3">
                    <a:lumMod val="50000"/>
                  </a:schemeClr>
                </a:solidFill>
              </a:rPr>
              <a:t>экозанятия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о загрязнении планеты, раздельном сборе мусора, о пользе зеленых насаждений, беседы, трудовые десанты по уборке территории и пр.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76600"/>
            <a:ext cx="3375820" cy="22550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609600"/>
            <a:ext cx="3444875" cy="248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825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6858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Каждый год наши педагоги участвуют в благоустройстве территории детского сада и воплощают в жизнь много  интересных задумок. В течение этого  лета проходил конкурс на лучшее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оформление участков и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цветочных клумб.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А начиналось все в апреле с посадки  рассады.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255" y="4267200"/>
            <a:ext cx="3505200" cy="2336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38600"/>
            <a:ext cx="3657599" cy="24383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81000"/>
            <a:ext cx="2405911" cy="2960219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864" y="2717125"/>
            <a:ext cx="3035300" cy="227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1097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1200" y="533400"/>
            <a:ext cx="6629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Экологическая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 проблема взаимодействия человека и природы, а также воздействие общества на окружающую среду стала очень острой. Небрежное отношение детей и даже взрослых к природе, массовая вырубка лесов, непрактичное использование бумаги, отходов. В системе дополнительного образования детей привлечь внимание к данной проблеме достаточно просто и осуществимо.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4000" y="2997200"/>
            <a:ext cx="3251200" cy="2438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00" y="2997200"/>
            <a:ext cx="3251200" cy="2438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40375" y="2994025"/>
            <a:ext cx="32258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864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667000"/>
            <a:ext cx="2641600" cy="19812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114800"/>
            <a:ext cx="2844799" cy="2133599"/>
          </a:xfrm>
        </p:spPr>
      </p:pic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>
          <a:xfrm>
            <a:off x="1905000" y="820972"/>
            <a:ext cx="6121399" cy="787996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Одна из самых востребованных и любимых 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</a:rPr>
              <a:t>акций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 наших воспитанников – это </a:t>
            </a:r>
            <a:r>
              <a:rPr lang="ru-RU" sz="1800" b="1" dirty="0">
                <a:solidFill>
                  <a:schemeClr val="accent3">
                    <a:lumMod val="50000"/>
                  </a:schemeClr>
                </a:solidFill>
              </a:rPr>
              <a:t>акция </a:t>
            </a:r>
            <a:r>
              <a:rPr lang="ru-RU" sz="1800" i="1" dirty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1800" b="1" i="1" dirty="0">
                <a:solidFill>
                  <a:schemeClr val="accent3">
                    <a:lumMod val="50000"/>
                  </a:schemeClr>
                </a:solidFill>
              </a:rPr>
              <a:t>Сдай макулатуру – спаси дерево</a:t>
            </a:r>
            <a:r>
              <a:rPr lang="ru-RU" sz="1800" i="1" dirty="0">
                <a:solidFill>
                  <a:schemeClr val="accent3">
                    <a:lumMod val="50000"/>
                  </a:schemeClr>
                </a:solidFill>
              </a:rPr>
              <a:t>»</a:t>
            </a: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 Главной целью этой акции является формирование ответственного отношения детей и их родителей к окружающей природе.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199" y="2667000"/>
            <a:ext cx="1828800" cy="2588820"/>
          </a:xfrm>
          <a:prstGeom prst="rect">
            <a:avLst/>
          </a:prstGeom>
          <a:ln>
            <a:solidFill>
              <a:schemeClr val="accent3"/>
            </a:solidFill>
          </a:ln>
        </p:spPr>
      </p:pic>
      <p:pic>
        <p:nvPicPr>
          <p:cNvPr id="1026" name="Picture 2" descr="Диплом 1 место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352800"/>
            <a:ext cx="2170241" cy="3071164"/>
          </a:xfrm>
          <a:prstGeom prst="rect">
            <a:avLst/>
          </a:prstGeom>
          <a:noFill/>
          <a:ln w="190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174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304800"/>
            <a:ext cx="7010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Подводя итог, можно с уверенностью утверждать, что 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экологическое воспитание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символизирует единение, взаимопомощь среди детей, родителей и педагогов. </a:t>
            </a:r>
          </a:p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Проведение </a:t>
            </a: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экологических акций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- это хорошая традиция нашего детского сада. Хочется верить, что наши дети, когда станут взрослыми, будут бережно и трепетно относиться ко всему живому и любовь к родной природе останется в сердцах наших обучающихся на долгие годы и поможет им жить в гармонии с окружающим миром.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4068902"/>
            <a:ext cx="2971800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22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3600" y="533400"/>
            <a:ext cx="601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«Родная земля – самое великолепное, что нам дано для жизни. Ее мы должны возделывать, беречь и охранять всеми силами своего существа».</a:t>
            </a:r>
            <a:br>
              <a:rPr lang="ru-RU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К. Паустовский.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38200" y="1981200"/>
            <a:ext cx="7467600" cy="1295400"/>
          </a:xfrm>
        </p:spPr>
        <p:txBody>
          <a:bodyPr/>
          <a:lstStyle/>
          <a:p>
            <a:pPr algn="just"/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В наше сложное противоречивое время особенно остро стоит вопрос: «Как сегодня воспитать ребенка Человеком завтрашнего дня, гармоничной личностью, любящей и оберегающей природу своего родного края?» Мы нашли ответ на этот вопрос. Наши экологические мероприятия, не только объединяют детей, родителей и педагогов, но и помогают обратить внимание взрослых на необходимость экологического воспитания детей, заинтересовал в повышении своей экологической компетентности. 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72829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16772009"/>
              </p:ext>
            </p:extLst>
          </p:nvPr>
        </p:nvGraphicFramePr>
        <p:xfrm>
          <a:off x="609600" y="9906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37592" y="457200"/>
            <a:ext cx="8049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Сначала, мы определили, самые важные направления в экологическом развитии наших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воспитанников. 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7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Затем приступили к их реализации: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нашем детском саду был посвящен целый ряд экологических мероприятий для всех участников образовательного процесса: детей, педагогов, родителей, социальных партнёров. </a:t>
            </a:r>
            <a:endParaRPr lang="ru-RU" sz="1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1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В преддверии нового года в нашем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детском саду прошел конкурс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совместного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творчества детей и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родителей «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Маленькой ёлочке хорошо в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лесу». Участники </a:t>
            </a:r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проявили свою фантазию и творчество в полную силу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1026" name="Picture 2" descr="https://lh3.googleusercontent.com/60gBLR_4I3nJfb6v6JIwyBFUBRnRz9wtqV6WbVSccWfA173rxeHWBZZ59kov4MPF2O4IIVSO3JO1di0cmDsGDSeSM3HUNoAVkRQGyzIpAQ-QSsJDFrxsEY39b4dQ3fSyNMrY0o-mn5TLNayqWb_u8vOUpAhqJ72QPbmuctl6eEsv6SEIOq4iF2DuF76s2PY-X7KyVsFkAmYeNVQNEe_B4TEqSC0FkgeC_7TELf5L2-5ctQ2a6vuNJEJeJAoGwhyB2T1UiOCXkLMpllbeuyq7KYAgXaTkrKpreb9iedalDvaXLxWtU2cW-GxJPdIMNMyI666phYHBezDwpu2Eg2_UGuW15cZ8l8V0jGFBZJHH-jQDg_GIifhXLVuuJXiwUt0jUmg0dovbqTfJY7QOx868q8VU0oqfot7aRg2rdh6hq1VfldD31sYwHjX09VxHtItXZykp1hBRFso2GrIegmPoIVTcwfk-p7-hmPN75SbVlckhUMvWg_ICQE7yE_sGpbYMfF8hOIofkBx-K5xXddRSolHmzHIDFBK9gcYgo_UEeJe-gd_-nrh-M50OkddYZOyOH2GiCzxyt7a2WFNxqwFMdAUaTp4FZ-ipDS60YC4x6NBAOpFNtcdSpArm2lxGECs-k9DcutaOir8iQlAfl8ElQaXj0exRbPC6dPFiWRqPQQmIT3kVLPTn517B=w298-h448-no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79" y="3560262"/>
            <a:ext cx="1447800" cy="217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94" y="3429000"/>
            <a:ext cx="1676400" cy="2307820"/>
          </a:xfrm>
          <a:prstGeom prst="rect">
            <a:avLst/>
          </a:prstGeom>
        </p:spPr>
      </p:pic>
      <p:pic>
        <p:nvPicPr>
          <p:cNvPr id="1028" name="Picture 4" descr="https://lh3.googleusercontent.com/5WtCGf3GdrPJ7iaFGYqmIaTDRHc44M1TkM68aUShPEiWJZ8AeKN__zMIo57OYhit87GSPc9RMyyWP-xcZg8xekA3_OhrPtd30keL_pO5o56YU8VrwXujRgW7jGL7wOMdN0UCgodEYqsXQN1vtTRPN9g2MLFhOhUB1uBA1ek21x5Aer-Vopjilsk0tIhyP0bYl_fHRzzx2OcpcLsDU7gLcXWRxBnBJWIotSld5hk9r3XXr9GB1CjPfxQoT9G0ulg0eoY-OYAzOb4hTda0x68A3Di3i_mYPExhXXPJAbSQAeej8Vep7GNhrGuw8vah2IB1eyUO7OoSDQAue5bK6060njNdXW5kXnwBsPzjlQaScGQvJBb1kZDmB5Yx-vI9FqS46MdXhKSu8GThHiDbryUYUwqVPHFxA5tjnEF9wglvkEnrim8Rzi3AsiEw4Ogspsx2dr_SlcMobyf3cmgiRkM_Sz5XPk_p9KmIK8GVnjE5UUXs798X18Chb7GGJIjBq53QPIkeJy96jrkN8ff90zrDDO4HACQPIf-6sDmy32KGOKjVrFnLH7HjWhezbkLXVloTYVArD-p_okwQSbwp7iv7Q2U9dR8OCdFzdtEvdRz-SWCFDhQdhXlHzqzA84xTyTTlI0ZC4_gZL6fSzXddJ_GVVyyv-xxDHdY7rhGerRmjCT8vC-Na-d89qt5R=w298-h448-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649" y="3962400"/>
            <a:ext cx="1352356" cy="203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3.googleusercontent.com/qsk183utCrsam4-XS2LTTXovdXfMtbulGh-aenpWm49MVv9Gi1Xur7zzeWlJyOAh2OPus2MuspYKZYbFbgmaM_oSQvRRCtlUeX-nuWJqmi6lPqDHAcIrpiifKiXpv3j4DhnZIVMHNeV6IVsFvxk7qwzNaPYWKQ9t8wCGjDEgcACFApRwDnAT262algdf9vP0SOfpjIGb4KKhaY54fgl2Y2rxXw1XmorGaxadESSCMoRqa5eEhCf7iS78aSPOh8yCAnN9jt4vRGscL5QBcV0_UhYgPxzCvtcio6l_Ti1mguDDylc-1c4YbpIBTnnycQvV34B5QbNrWXBqsvEG2rXP_tOUNeWedjW5XYGHoqgN9uzE2yeR1l3eBqm86oZljPsBhiAgKB0JmlbK7os0oATeBnNB1veB-3Czu-HHesZKQpKidJKP93nkujkA42kF7BBlK6xb7yCQ8JEY6HmzJ4I0tmKVBY36du4urNePORDUDb4nE-J5e57VSGAn6e_rgX88daHRRxAsOS-NfWInbCeq7O8pZIVi_EwHIpjjUnz_zomjp3fsj7V-CGkpXLN63Q5ZwdI76DchBcsgkWxT7Pom7un1Tg0WbrZ3-eXfFS1yKD8rWqhPq3p-JVOzALGl2YjgfSIKH5t5sOtu1GJOnvrWRZQWH1VAU9rHW2wLU83QY0R-sXlnfqXm0kQG=w298-h448-n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579" y="3429000"/>
            <a:ext cx="1470025" cy="220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lh3.googleusercontent.com/3UrsmDDxfoG3V8cBx-ohFxrubzmPAHRvNJZchZoHgPQGoaEB-DizTAWwaO8CEXvNKKwqklIJNUJFiQqUKf35Umxy7o0WHf-3jrQAPh4vvVzRtQZGThbfRHpxLehhIbEfUGKUwsR5hNjm-cOX4nNQTO1ncrvdolcosXg7xhFMRO5XjcVp7A71kO41_kDNTC7shFSmYVYspFEyClY_fuTWqRFfRgvFvnXje5hGkgefVBKL4CprwXbRCSYcEMGz5sGMf1WWpm0Am1NKZ3EWDK_vG9CVhgl1v7gkx9uw5stpZ25ah77DvF60tAA3O-JAca2sycap3vVSNUF1gFL7PIywV4LICML82xAMYRlpAip6XSPqREp2WlnD9eVzibgahafdQuL9Dr7bQvjxxdK4OxZ9f7bkumX-LzzWZdEv765T501FMAxYzPnbuF0JVmmSR-IwBTO_C6B0og_Qf7txUKa8GR_k_Vvh5pW26hza6cmzoMxvOJQKjdJtL6aZHO2axTMuZyqdD7EWMlDQuS5gyWUbkh5ZA0ky8sU_20mr75aH73u3NCkVu8mKJg3klNVamXrbS94v4fB9qXa--cPBszZXIF5LK6KQsWeh1LFqzmKI-TwnLvxHH5QGR7bJprGGN9jLAbijujOjywPx-oUVXEPP1d-Gst2RWLhp3zziQMNPmkvi0d9W-95A_lib=w298-h448-n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779" y="3810000"/>
            <a:ext cx="141922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547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 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Акция в  защиту хвойных растений в преддверии Нового года «Защитим елочку лесную!»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3600" y="4073048"/>
            <a:ext cx="2630172" cy="197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354669"/>
            <a:ext cx="2547548" cy="1910661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50" y="4073048"/>
            <a:ext cx="2696693" cy="19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5609" y="3581400"/>
            <a:ext cx="1904181" cy="253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7800" y="1379746"/>
            <a:ext cx="2720597" cy="204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6738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8600" y="904164"/>
            <a:ext cx="4645025" cy="4525963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r>
              <a:rPr lang="ru-RU" sz="4000" b="1" i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Фрисайклинг 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3144682"/>
            <a:ext cx="3133228" cy="313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3581400"/>
            <a:ext cx="3422936" cy="256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58657"/>
            <a:ext cx="33147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81000"/>
            <a:ext cx="2677186" cy="4525963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С января по май 2021 года регулярно проводятся акции по сбору раздельного мусора.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Усилиями </a:t>
            </a:r>
            <a:r>
              <a:rPr lang="en-US" sz="1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родителей, педагогов и детей было собрано и утилизировано:</a:t>
            </a:r>
          </a:p>
          <a:p>
            <a:pPr marL="0" indent="0">
              <a:buNone/>
            </a:pPr>
            <a:r>
              <a:rPr lang="ru-RU" sz="18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592" t="17221" r="35964" b="13135"/>
          <a:stretch/>
        </p:blipFill>
        <p:spPr>
          <a:xfrm>
            <a:off x="3733800" y="381000"/>
            <a:ext cx="4956963" cy="608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84681"/>
            <a:ext cx="2879067" cy="21593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216651"/>
            <a:ext cx="2879066" cy="2159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9600" y="4003324"/>
            <a:ext cx="2372627" cy="23726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31" y="470491"/>
            <a:ext cx="2879066" cy="21593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12440" y="2364319"/>
            <a:ext cx="2159300" cy="215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3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200" y="762000"/>
            <a:ext cx="3962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8000"/>
                </a:solidFill>
                <a:latin typeface="Verdana" panose="020B0604030504040204" pitchFamily="34" charset="0"/>
              </a:rPr>
              <a:t>Ежегодно </a:t>
            </a:r>
            <a:r>
              <a:rPr lang="ru-RU" dirty="0">
                <a:solidFill>
                  <a:srgbClr val="008000"/>
                </a:solidFill>
                <a:latin typeface="Verdana" panose="020B0604030504040204" pitchFamily="34" charset="0"/>
              </a:rPr>
              <a:t>22 апреля </a:t>
            </a:r>
            <a:r>
              <a:rPr lang="ru-RU" dirty="0" smtClean="0">
                <a:solidFill>
                  <a:srgbClr val="008000"/>
                </a:solidFill>
                <a:latin typeface="Verdana" panose="020B0604030504040204" pitchFamily="34" charset="0"/>
              </a:rPr>
              <a:t>мы </a:t>
            </a:r>
            <a:r>
              <a:rPr lang="ru-RU" dirty="0">
                <a:solidFill>
                  <a:srgbClr val="008000"/>
                </a:solidFill>
                <a:latin typeface="Verdana" panose="020B0604030504040204" pitchFamily="34" charset="0"/>
              </a:rPr>
              <a:t>с ребятами отмечаем </a:t>
            </a:r>
            <a:r>
              <a:rPr lang="ru-RU" b="1" dirty="0">
                <a:solidFill>
                  <a:srgbClr val="008000"/>
                </a:solidFill>
                <a:latin typeface="Verdana" panose="020B0604030504040204" pitchFamily="34" charset="0"/>
              </a:rPr>
              <a:t>День Земли</a:t>
            </a:r>
            <a:r>
              <a:rPr lang="ru-RU" dirty="0">
                <a:solidFill>
                  <a:srgbClr val="008000"/>
                </a:solidFill>
                <a:latin typeface="Verdana" panose="020B0604030504040204" pitchFamily="34" charset="0"/>
              </a:rPr>
              <a:t>. </a:t>
            </a:r>
            <a:endParaRPr lang="ru-RU" dirty="0" smtClean="0">
              <a:solidFill>
                <a:srgbClr val="008000"/>
              </a:solidFill>
              <a:latin typeface="Verdana" panose="020B0604030504040204" pitchFamily="34" charset="0"/>
            </a:endParaRPr>
          </a:p>
          <a:p>
            <a:r>
              <a:rPr lang="ru-RU" dirty="0" smtClean="0">
                <a:solidFill>
                  <a:srgbClr val="008000"/>
                </a:solidFill>
                <a:latin typeface="Verdana" panose="020B0604030504040204" pitchFamily="34" charset="0"/>
              </a:rPr>
              <a:t>Этот праздник проводится в целях расширения экологических знаний, воспитания у детей гуманного отношения к природе и чувства ответственности за все живое на нашей планете.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9459" y="571050"/>
            <a:ext cx="3309538" cy="248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8313" y="3810000"/>
            <a:ext cx="3843867" cy="21621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7000" y="3429000"/>
            <a:ext cx="2121997" cy="282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214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0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50"/>
      </a:hlink>
      <a:folHlink>
        <a:srgbClr val="00B05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369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Adine Kirnberg</vt:lpstr>
      <vt:lpstr>Arabic Typesetting</vt:lpstr>
      <vt:lpstr>Arial</vt:lpstr>
      <vt:lpstr>Calibri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 14 по 31 мая 2021 года в детском саду прошла Акция «Зелёный патруль» в целях нравственного и экологического воспитания детей и взрослых, благоустройства и озеленения территории. В рамках Акции  были посажены деревья и кустарники на территории детского сада.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Экологический-2</dc:title>
  <dc:creator>Фокина Лидия Петровна</dc:creator>
  <cp:keywords>Шаблон презентации</cp:keywords>
  <cp:lastModifiedBy>RePack by Diakov</cp:lastModifiedBy>
  <cp:revision>55</cp:revision>
  <dcterms:created xsi:type="dcterms:W3CDTF">2017-02-23T13:11:39Z</dcterms:created>
  <dcterms:modified xsi:type="dcterms:W3CDTF">2022-02-13T15:20:54Z</dcterms:modified>
</cp:coreProperties>
</file>