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33"/>
  </p:notesMasterIdLst>
  <p:sldIdLst>
    <p:sldId id="256" r:id="rId3"/>
    <p:sldId id="284" r:id="rId4"/>
    <p:sldId id="257" r:id="rId5"/>
    <p:sldId id="258" r:id="rId6"/>
    <p:sldId id="259" r:id="rId7"/>
    <p:sldId id="282" r:id="rId8"/>
    <p:sldId id="260" r:id="rId9"/>
    <p:sldId id="280" r:id="rId10"/>
    <p:sldId id="281" r:id="rId11"/>
    <p:sldId id="261" r:id="rId12"/>
    <p:sldId id="279" r:id="rId13"/>
    <p:sldId id="277" r:id="rId14"/>
    <p:sldId id="263" r:id="rId15"/>
    <p:sldId id="283" r:id="rId16"/>
    <p:sldId id="264" r:id="rId17"/>
    <p:sldId id="265" r:id="rId18"/>
    <p:sldId id="266" r:id="rId19"/>
    <p:sldId id="267" r:id="rId20"/>
    <p:sldId id="268" r:id="rId21"/>
    <p:sldId id="262" r:id="rId22"/>
    <p:sldId id="269" r:id="rId23"/>
    <p:sldId id="270" r:id="rId24"/>
    <p:sldId id="278" r:id="rId25"/>
    <p:sldId id="271" r:id="rId26"/>
    <p:sldId id="285" r:id="rId27"/>
    <p:sldId id="273" r:id="rId28"/>
    <p:sldId id="272" r:id="rId29"/>
    <p:sldId id="274" r:id="rId30"/>
    <p:sldId id="276" r:id="rId31"/>
    <p:sldId id="27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8A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3667" autoAdjust="0"/>
    <p:restoredTop sz="94660"/>
  </p:normalViewPr>
  <p:slideViewPr>
    <p:cSldViewPr>
      <p:cViewPr varScale="1">
        <p:scale>
          <a:sx n="97" d="100"/>
          <a:sy n="97" d="100"/>
        </p:scale>
        <p:origin x="-102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D6623-918B-4387-9F56-83F44C169F59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6D273-E621-4853-9B5F-EFDB34419B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76D273-E621-4853-9B5F-EFDB34419B2B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A9022-744C-44FC-AEDF-8BFE5825676D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2A81-5EB1-45F9-91BD-AC569DC063EF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187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6492B-753C-49BC-8096-B07C2A8464A2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45006-5D98-4A1C-8606-CA4C789BF3B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8365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AD065-185B-43E4-B8D8-70F6B20C6A4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9F83B-15F9-419E-9B3B-919E46085B3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552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DFD7A-F348-4CAF-A7E7-594C609D050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DD525-8FFD-48A2-A0A9-02648EB6704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964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B83DC-E391-4DA7-987E-D719B6FE5302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27373-0499-4A4C-AE1B-A32A88D1F923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911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FE682-2A2E-4ECD-94FC-9D06B2826F19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6F287-28BB-4D4D-B8E9-0EB5C19A5265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586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DBCD5-ACF6-4809-83DD-4A5339414EE9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1CC8C-704F-45BE-A80A-413178347A6A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684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28ED3-886E-49AD-AF0E-260E0AC0447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341AD-BF64-407F-A59B-391EA36089CF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496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9AF10-216E-4F55-B8D6-A8797B66317F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0DC1E-3291-40E1-AC52-FFECAB76374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77214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29A48-1286-41F2-A32B-00F9CBAE8985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2C342-6B53-42BF-9986-AACEAC68FEE5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077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A0F50-4BB1-4EBB-822C-0191405E609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A97A1-DBC2-42B4-A2A1-8ADF041A3BF2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2081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AC2AE05-1EB9-4F21-B8C4-2D64F23C8B67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5861DDA-1891-4062-855E-1F7702D26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1CEB23-C5BB-40A3-AA33-58FF931B8B25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80DAC5-F5E5-4DB5-83B1-F7F228ABE40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034" name="Полилиния 11"/>
            <p:cNvGrpSpPr>
              <a:grpSpLocks/>
            </p:cNvGrpSpPr>
            <p:nvPr/>
          </p:nvGrpSpPr>
          <p:grpSpPr bwMode="auto">
            <a:xfrm>
              <a:off x="-6091" y="-11569"/>
              <a:ext cx="9137939" cy="1050979"/>
              <a:chOff x="-6096" y="-24384"/>
              <a:chExt cx="9137904" cy="1048512"/>
            </a:xfrm>
          </p:grpSpPr>
          <p:pic>
            <p:nvPicPr>
              <p:cNvPr id="2" name="Полилиния 11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30163" y="422275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1035" name="Полилиния 12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1036" name="Полилиния 12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8" name="Text Box 14"/>
              <p:cNvSpPr txBox="1">
                <a:spLocks noChangeArrowheads="1"/>
              </p:cNvSpPr>
              <p:nvPr/>
            </p:nvSpPr>
            <p:spPr bwMode="auto">
              <a:xfrm rot="21435692">
                <a:off x="-22225" y="49688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4373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hyperlink" Target="http://smiles.33b.ru/smile.142698.html" TargetMode="Externa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Users\&#1044;&#1086;&#1084;\Desktop\&#1091;&#1095;&#1080;&#1090;&#1077;&#1083;&#1100;%20&#1075;&#1086;&#1076;&#1072;%202023\&#1079;&#1074;&#1091;&#1082;&#1080;%20&#1087;&#1088;&#1080;&#1088;&#1086;&#1076;&#1099;%20&#1082;%20&#1091;&#1088;&#1086;&#1082;&#1091;.mp3" TargetMode="Externa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png"/><Relationship Id="rId10" Type="http://schemas.openxmlformats.org/officeDocument/2006/relationships/image" Target="../media/image32.gif"/><Relationship Id="rId4" Type="http://schemas.openxmlformats.org/officeDocument/2006/relationships/image" Target="../media/image28.gif"/><Relationship Id="rId9" Type="http://schemas.openxmlformats.org/officeDocument/2006/relationships/hyperlink" Target="http://bestgif.narod.ru/jivotnie/bestgif.narod.ru_533.gi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1"/>
            <a:ext cx="5976664" cy="2592287"/>
          </a:xfrm>
        </p:spPr>
        <p:txBody>
          <a:bodyPr>
            <a:normAutofit/>
          </a:bodyPr>
          <a:lstStyle/>
          <a:p>
            <a:pPr algn="ctr"/>
            <a:r>
              <a:rPr lang="en-US" b="1" spc="5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Урок</a:t>
            </a:r>
            <a:r>
              <a:rPr lang="en-US" b="1" spc="5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b="1" spc="5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повторения</a:t>
            </a:r>
            <a:r>
              <a:rPr lang="en-US" b="1" spc="5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spc="5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b="1" spc="5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en-US" b="1" spc="5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b="1" spc="5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по</a:t>
            </a:r>
            <a:r>
              <a:rPr lang="en-US" b="1" spc="5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b="1" spc="5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теме</a:t>
            </a:r>
            <a:r>
              <a:rPr lang="ru-RU" b="1" spc="5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r>
              <a:rPr lang="en-US" b="1" spc="5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spc="5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b="1" spc="5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Умножение числа 9. Деление на 9.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».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373216"/>
            <a:ext cx="5400600" cy="79208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3</a:t>
            </a:r>
            <a:r>
              <a:rPr lang="ru-RU" sz="2000" b="1" dirty="0" smtClean="0">
                <a:solidFill>
                  <a:srgbClr val="0070C0"/>
                </a:solidFill>
              </a:rPr>
              <a:t> класс. УМК «Перспектива»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Учитель: </a:t>
            </a:r>
            <a:r>
              <a:rPr lang="ru-RU" sz="2000" b="1" dirty="0" err="1" smtClean="0">
                <a:solidFill>
                  <a:srgbClr val="0070C0"/>
                </a:solidFill>
              </a:rPr>
              <a:t>грязнова</a:t>
            </a:r>
            <a:r>
              <a:rPr lang="ru-RU" sz="2000" b="1" dirty="0" smtClean="0">
                <a:solidFill>
                  <a:srgbClr val="0070C0"/>
                </a:solidFill>
              </a:rPr>
              <a:t> И. В.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15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Катя\Рабочий стол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605" y="224114"/>
            <a:ext cx="8073256" cy="607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501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04664"/>
            <a:ext cx="7516316" cy="4896544"/>
          </a:xfrm>
        </p:spPr>
        <p:txBody>
          <a:bodyPr>
            <a:normAutofit fontScale="25000" lnSpcReduction="20000"/>
          </a:bodyPr>
          <a:lstStyle/>
          <a:p>
            <a:endParaRPr lang="ru-RU" b="0" dirty="0" smtClean="0"/>
          </a:p>
          <a:p>
            <a:pPr algn="ctr"/>
            <a:r>
              <a:rPr lang="ru-RU" sz="14400" b="0" dirty="0" smtClean="0">
                <a:solidFill>
                  <a:srgbClr val="00B0F0"/>
                </a:solidFill>
              </a:rPr>
              <a:t>     </a:t>
            </a:r>
            <a:r>
              <a:rPr lang="ru-RU" sz="14400" b="0" dirty="0" smtClean="0">
                <a:solidFill>
                  <a:srgbClr val="0070C0"/>
                </a:solidFill>
              </a:rPr>
              <a:t>Найди длину ломаной     </a:t>
            </a:r>
          </a:p>
          <a:p>
            <a:r>
              <a:rPr lang="ru-RU" sz="14400" b="0" dirty="0" smtClean="0">
                <a:solidFill>
                  <a:srgbClr val="00B0F0"/>
                </a:solidFill>
              </a:rPr>
              <a:t>                                                                       </a:t>
            </a:r>
          </a:p>
          <a:p>
            <a:r>
              <a:rPr lang="ru-RU" sz="11200" b="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14400" b="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45 : 9 + 35 : 5</a:t>
            </a:r>
          </a:p>
          <a:p>
            <a:endParaRPr lang="ru-RU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0" dirty="0">
              <a:latin typeface="Times New Roman" pitchFamily="18" charset="0"/>
              <a:cs typeface="Times New Roman" pitchFamily="18" charset="0"/>
            </a:endParaRPr>
          </a:p>
          <a:p>
            <a:endParaRPr lang="ru-RU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endParaRPr lang="ru-RU" sz="86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400" b="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  9 * 3 + 32</a:t>
            </a:r>
            <a:endParaRPr lang="ru-RU" sz="14400" b="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</a:t>
            </a:r>
          </a:p>
          <a:p>
            <a:r>
              <a:rPr lang="ru-RU" sz="2800" b="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endParaRPr lang="ru-RU" sz="2800" b="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200" b="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400" b="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(90 - 36) :  9</a:t>
            </a:r>
            <a:endParaRPr lang="ru-RU" sz="14400" b="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Соединительная линия уступом 4"/>
          <p:cNvCxnSpPr/>
          <p:nvPr/>
        </p:nvCxnSpPr>
        <p:spPr>
          <a:xfrm flipV="1">
            <a:off x="1285852" y="1571612"/>
            <a:ext cx="5976664" cy="2664296"/>
          </a:xfrm>
          <a:prstGeom prst="bentConnector3">
            <a:avLst>
              <a:gd name="adj1" fmla="val 4908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0967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65760"/>
            <a:ext cx="3312368" cy="54864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Река   </a:t>
            </a:r>
            <a:r>
              <a:rPr lang="ru-RU" dirty="0" err="1" smtClean="0">
                <a:solidFill>
                  <a:srgbClr val="0070C0"/>
                </a:solidFill>
              </a:rPr>
              <a:t>иловай</a:t>
            </a:r>
            <a:r>
              <a:rPr lang="ru-RU" dirty="0" smtClean="0">
                <a:solidFill>
                  <a:srgbClr val="0070C0"/>
                </a:solidFill>
              </a:rPr>
              <a:t>.    Её длина 77 км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 descr="D:\Телефон\фото с телефона 3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00138"/>
            <a:ext cx="7488832" cy="528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533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53" name="Picture 9" descr="C:\Documents and Settings\Катя\Рабочий стол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153" y="239578"/>
            <a:ext cx="2847449" cy="304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Documents and Settings\Катя\Рабочий стол\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351139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Documents and Settings\Катя\Рабочий стол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750" y="4150188"/>
            <a:ext cx="3262885" cy="244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Documents and Settings\Катя\Рабочий стол\ГОЛУБЬ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7071" y="239578"/>
            <a:ext cx="2908413" cy="218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C:\Documents and Settings\Катя\Рабочий стол\СНЕГИР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28800"/>
            <a:ext cx="3061359" cy="229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16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ВСТАВЬТЕ ВМЕСТО  * БУКВУ, КОТОРАЯ СООТВЕТСТВУЕТ ОТВЕТУ ВЫРАЖЕНИЯ.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7041608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Волшебный сундучок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Documents and Settings\Катя\Рабочий стол\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689" y="1196752"/>
            <a:ext cx="734481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2685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424936" cy="2088232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438400" algn="l"/>
              </a:tabLst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Задача. </a:t>
            </a:r>
            <a:r>
              <a:rPr lang="ru-RU" sz="2400" dirty="0">
                <a:solidFill>
                  <a:srgbClr val="00B0F0"/>
                </a:solidFill>
              </a:rPr>
              <a:t>Для очистки берегов реки от следов туристов вышли </a:t>
            </a:r>
            <a:r>
              <a:rPr lang="ru-RU" sz="2400" dirty="0" smtClean="0">
                <a:solidFill>
                  <a:srgbClr val="00B0F0"/>
                </a:solidFill>
              </a:rPr>
              <a:t>2 </a:t>
            </a:r>
            <a:r>
              <a:rPr lang="ru-RU" sz="2400" dirty="0">
                <a:solidFill>
                  <a:srgbClr val="00B0F0"/>
                </a:solidFill>
              </a:rPr>
              <a:t>класса. Первый класс собрал </a:t>
            </a:r>
            <a:r>
              <a:rPr lang="ru-RU" sz="2400" dirty="0" smtClean="0">
                <a:solidFill>
                  <a:srgbClr val="00B0F0"/>
                </a:solidFill>
              </a:rPr>
              <a:t>27 </a:t>
            </a:r>
            <a:r>
              <a:rPr lang="ru-RU" sz="2400" dirty="0">
                <a:solidFill>
                  <a:srgbClr val="00B0F0"/>
                </a:solidFill>
              </a:rPr>
              <a:t>кг мусора,  второй класс в </a:t>
            </a:r>
            <a:r>
              <a:rPr lang="ru-RU" sz="2400" dirty="0" smtClean="0">
                <a:solidFill>
                  <a:srgbClr val="00B0F0"/>
                </a:solidFill>
              </a:rPr>
              <a:t>3 </a:t>
            </a:r>
            <a:r>
              <a:rPr lang="ru-RU" sz="2400" dirty="0">
                <a:solidFill>
                  <a:srgbClr val="00B0F0"/>
                </a:solidFill>
              </a:rPr>
              <a:t>раза меньше, чем первый, </a:t>
            </a:r>
            <a:r>
              <a:rPr lang="ru-RU" sz="2400" dirty="0" smtClean="0">
                <a:solidFill>
                  <a:srgbClr val="00B0F0"/>
                </a:solidFill>
              </a:rPr>
              <a:t>Сколько </a:t>
            </a:r>
            <a:r>
              <a:rPr lang="ru-RU" sz="2400" dirty="0">
                <a:solidFill>
                  <a:srgbClr val="00B0F0"/>
                </a:solidFill>
              </a:rPr>
              <a:t>всего килограммов мусора </a:t>
            </a:r>
            <a:r>
              <a:rPr lang="ru-RU" sz="2400" smtClean="0">
                <a:solidFill>
                  <a:srgbClr val="00B0F0"/>
                </a:solidFill>
              </a:rPr>
              <a:t>собрал 2 класс? </a:t>
            </a:r>
            <a:endParaRPr lang="ru-RU" sz="2400" dirty="0">
              <a:solidFill>
                <a:srgbClr val="00B0F0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8194" name="Picture 2" descr="C:\Documents and Settings\Катя\Рабочий стол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2465512"/>
            <a:ext cx="8136904" cy="413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384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18" y="404664"/>
            <a:ext cx="7520940" cy="1080120"/>
          </a:xfrm>
        </p:spPr>
        <p:txBody>
          <a:bodyPr/>
          <a:lstStyle/>
          <a:p>
            <a:pPr marL="342900" lvl="0" indent="-342900" algn="ctr">
              <a:spcBef>
                <a:spcPts val="800"/>
              </a:spcBef>
            </a:pPr>
            <a:r>
              <a:rPr lang="ru-RU" b="1" cap="none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Самой  крупной  рекой Тамбовского края является река </a:t>
            </a:r>
            <a:r>
              <a:rPr lang="ru-RU" b="1" cap="none" dirty="0" err="1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Цна</a:t>
            </a:r>
            <a:r>
              <a:rPr lang="ru-RU" b="1" cap="none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В пределах области она имеет длину 291 километр.</a:t>
            </a:r>
            <a:r>
              <a:rPr lang="ru-RU" sz="1600" b="1" cap="none" dirty="0">
                <a:solidFill>
                  <a:srgbClr val="000000"/>
                </a:solidFill>
                <a:latin typeface="Franklin Gothic Book"/>
                <a:ea typeface="+mn-ea"/>
                <a:cs typeface="+mn-cs"/>
              </a:rPr>
              <a:t/>
            </a:r>
            <a:br>
              <a:rPr lang="ru-RU" sz="1600" b="1" cap="none" dirty="0">
                <a:solidFill>
                  <a:srgbClr val="000000"/>
                </a:solidFill>
                <a:latin typeface="Franklin Gothic Book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611560" y="1844825"/>
            <a:ext cx="8136904" cy="1080119"/>
          </a:xfrm>
        </p:spPr>
        <p:txBody>
          <a:bodyPr/>
          <a:lstStyle/>
          <a:p>
            <a:r>
              <a:rPr lang="ru-RU" dirty="0" smtClean="0"/>
              <a:t>Самой  крупной  рекой Тамбовского края является река </a:t>
            </a:r>
            <a:r>
              <a:rPr lang="ru-RU" dirty="0" err="1" smtClean="0"/>
              <a:t>Цна</a:t>
            </a:r>
            <a:r>
              <a:rPr lang="ru-RU" dirty="0" smtClean="0"/>
              <a:t>. В пределах области она имеет длину 291 километр.</a:t>
            </a:r>
            <a:endParaRPr lang="ru-RU" dirty="0"/>
          </a:p>
        </p:txBody>
      </p:sp>
      <p:pic>
        <p:nvPicPr>
          <p:cNvPr id="9220" name="Picture 4" descr="C:\Documents and Settings\Катя\Рабочий стол\2 Цн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36904" cy="501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70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3"/>
            <a:ext cx="8424936" cy="18002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Озеро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Чистое располагается в </a:t>
            </a:r>
            <a:r>
              <a:rPr lang="ru-RU" sz="2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Новолядинском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лесничестве,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в 15 километрах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Тамбова и в двух с половиной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километрах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посёлка </a:t>
            </a:r>
            <a:r>
              <a:rPr lang="ru-RU" sz="2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Тулиновка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в пойменной долине реки </a:t>
            </a:r>
            <a:r>
              <a:rPr lang="ru-RU" sz="2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Цна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Бессточное озеро, по очертаниям напоминающее грушу, протянулось более чем на километр с северо-востока к юго-западу. Ширина водоёма варьируется от 250 до 750 метров.</a:t>
            </a:r>
          </a:p>
        </p:txBody>
      </p:sp>
      <p:pic>
        <p:nvPicPr>
          <p:cNvPr id="10242" name="Picture 2" descr="C:\Documents and Settings\Катя\Рабочий стол\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136904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252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Озеро    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Рамза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Катя\Рабочий стол\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776864" cy="515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731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паустовс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7" y="285728"/>
            <a:ext cx="7572427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Прямоугольник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5538" y="554038"/>
            <a:ext cx="6559550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1" descr="s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5750" y="0"/>
            <a:ext cx="291623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Прямоугольник 10"/>
          <p:cNvSpPr>
            <a:spLocks noChangeArrowheads="1"/>
          </p:cNvSpPr>
          <p:nvPr/>
        </p:nvSpPr>
        <p:spPr bwMode="auto">
          <a:xfrm>
            <a:off x="500063" y="1643051"/>
            <a:ext cx="4214813" cy="509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00FF"/>
                </a:solidFill>
                <a:cs typeface="Arial" charset="0"/>
              </a:rPr>
              <a:t>Дети </a:t>
            </a:r>
            <a:r>
              <a:rPr lang="ru-RU" sz="2400" b="1" dirty="0">
                <a:solidFill>
                  <a:srgbClr val="0000FF"/>
                </a:solidFill>
                <a:cs typeface="Arial" charset="0"/>
              </a:rPr>
              <a:t>по лесу </a:t>
            </a:r>
            <a:r>
              <a:rPr lang="ru-RU" sz="2400" b="1" dirty="0" smtClean="0">
                <a:solidFill>
                  <a:srgbClr val="0000FF"/>
                </a:solidFill>
                <a:cs typeface="Arial" charset="0"/>
              </a:rPr>
              <a:t>гуляли,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" charset="0"/>
              </a:rPr>
              <a:t>Правила, поведения в лесу соблюдали!!!</a:t>
            </a:r>
            <a:endParaRPr lang="ru-RU" sz="2400" b="1" dirty="0">
              <a:solidFill>
                <a:srgbClr val="FF0000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За природой наблюдали!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 Вверх на солнце посмотрели,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 И их лучики погрели.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 Бабочки летали,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2300" b="1" dirty="0" smtClean="0">
                <a:solidFill>
                  <a:srgbClr val="0000FF"/>
                </a:solidFill>
                <a:cs typeface="Arial" charset="0"/>
              </a:rPr>
              <a:t>Крыльями  </a:t>
            </a: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махали.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 Дружно хлопнем: </a:t>
            </a:r>
            <a:r>
              <a:rPr lang="ru-RU" sz="2300" b="1" dirty="0">
                <a:solidFill>
                  <a:srgbClr val="0000FF"/>
                </a:solidFill>
                <a:latin typeface="Arial" charset="0"/>
                <a:cs typeface="Arial" charset="0"/>
              </a:rPr>
              <a:t>р</a:t>
            </a: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аз, два, три, четыре, пять,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 Нам пора </a:t>
            </a:r>
            <a:r>
              <a:rPr lang="ru-RU" sz="2300" b="1" dirty="0" smtClean="0">
                <a:solidFill>
                  <a:srgbClr val="0000FF"/>
                </a:solidFill>
                <a:cs typeface="Arial" charset="0"/>
              </a:rPr>
              <a:t>опять считать. </a:t>
            </a:r>
            <a:endParaRPr lang="ru-RU" sz="2300" b="1" dirty="0">
              <a:solidFill>
                <a:srgbClr val="0000FF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i="1" dirty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Раз присели, два присели,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300" b="1" dirty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2300" b="1" dirty="0" smtClean="0">
                <a:solidFill>
                  <a:srgbClr val="0000FF"/>
                </a:solidFill>
                <a:cs typeface="Arial" charset="0"/>
              </a:rPr>
              <a:t>И за парты тихо сели. </a:t>
            </a:r>
            <a:endParaRPr lang="ru-RU" sz="2300" b="1" dirty="0">
              <a:solidFill>
                <a:srgbClr val="0000FF"/>
              </a:solidFill>
              <a:cs typeface="Arial" charset="0"/>
            </a:endParaRPr>
          </a:p>
        </p:txBody>
      </p:sp>
      <p:pic>
        <p:nvPicPr>
          <p:cNvPr id="4102" name="Picture 11" descr="a4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25" y="765175"/>
            <a:ext cx="1247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9" descr="a39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214688"/>
            <a:ext cx="9906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9" descr="7aa69dac83194fc69a0626e2ebac3057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188" y="1500188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7" descr="Картинка 77 из 824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785938"/>
            <a:ext cx="3384550" cy="29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звуки природы к урок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419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9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Найди лишний предмет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Documents and Settings\Катя\Рабочий стол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33441"/>
            <a:ext cx="2433910" cy="376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Катя\Рабочий стол\рыб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4458" y="1194915"/>
            <a:ext cx="2453854" cy="367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Documents and Settings\Катя\Рабочий стол\440278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007" y="1247156"/>
            <a:ext cx="3054221" cy="367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486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83099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Найдите   </a:t>
            </a: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пример  с неверным решением.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424936" cy="3168352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  <a:tab pos="5238750" algn="l"/>
              </a:tabLst>
            </a:pPr>
            <a:r>
              <a:rPr lang="ru-RU" sz="28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Лиса          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6 * 6 = 36             Лось      42 : 7 = 6</a:t>
            </a:r>
            <a:endParaRPr lang="ru-RU" sz="2000" dirty="0">
              <a:solidFill>
                <a:srgbClr val="0070C0"/>
              </a:solidFill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Барсук      63 : 9 = 9              Кабан     5 * 8 = 40</a:t>
            </a:r>
            <a:endParaRPr lang="ru-RU" sz="2000" dirty="0">
              <a:solidFill>
                <a:srgbClr val="0070C0"/>
              </a:solidFill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sz="28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Волк         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8 * 3 = 24             Бобёр      8 * 9 = 81</a:t>
            </a:r>
            <a:endParaRPr lang="ru-RU" sz="2000" dirty="0">
              <a:solidFill>
                <a:srgbClr val="0070C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832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8225" y="3717032"/>
            <a:ext cx="1800199" cy="7257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Бобёр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060848"/>
            <a:ext cx="2520280" cy="86409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БАРСУК</a:t>
            </a:r>
            <a:endParaRPr lang="ru-RU" sz="28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C:\Documents and Settings\Катя\Рабочий стол\654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89784"/>
            <a:ext cx="4512278" cy="366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Катя\Рабочий стол\photo_bobra_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798" y="188640"/>
            <a:ext cx="4104456" cy="321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11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592948" cy="1728192"/>
          </a:xfrm>
        </p:spPr>
        <p:txBody>
          <a:bodyPr/>
          <a:lstStyle/>
          <a:p>
            <a:pPr algn="ctr">
              <a:lnSpc>
                <a:spcPct val="115000"/>
              </a:lnSpc>
              <a:tabLst>
                <a:tab pos="3329940" algn="ctr"/>
              </a:tabLst>
            </a:pP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Какая рыба занесена </a:t>
            </a: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 Красную книгу Тамбовской 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области?</a:t>
            </a:r>
            <a:r>
              <a:rPr lang="ru-RU" dirty="0"/>
              <a:t> </a:t>
            </a:r>
            <a:r>
              <a:rPr lang="ru-RU" sz="2400" dirty="0">
                <a:solidFill>
                  <a:srgbClr val="3128A8"/>
                </a:solidFill>
              </a:rPr>
              <a:t>Расположите ответы примеров в порядке возрастания и найдите в таблице соответствующую букву.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</a:br>
            <a:endParaRPr lang="ru-RU" sz="2000" b="1" dirty="0">
              <a:solidFill>
                <a:srgbClr val="0070C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36912"/>
            <a:ext cx="8496944" cy="2160240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81075" algn="l"/>
              </a:tabLst>
            </a:pP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32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30 + 20 =</a:t>
            </a:r>
            <a:r>
              <a:rPr lang="ru-RU" sz="32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	     </a:t>
            </a:r>
            <a:r>
              <a:rPr lang="ru-RU" sz="32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5 * 9=             4 * 8 =         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81075" algn="l"/>
              </a:tabLst>
            </a:pPr>
            <a:r>
              <a:rPr lang="ru-RU" sz="32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  6  * 9 =                 72 : 8=            30 * 3=                  </a:t>
            </a:r>
            <a:endParaRPr lang="ru-RU" sz="2400" dirty="0">
              <a:solidFill>
                <a:srgbClr val="0070C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3826214"/>
              </p:ext>
            </p:extLst>
          </p:nvPr>
        </p:nvGraphicFramePr>
        <p:xfrm>
          <a:off x="323530" y="5229200"/>
          <a:ext cx="8352925" cy="1344448"/>
        </p:xfrm>
        <a:graphic>
          <a:graphicData uri="http://schemas.openxmlformats.org/drawingml/2006/table">
            <a:tbl>
              <a:tblPr firstRow="1" firstCol="1" bandRow="1"/>
              <a:tblGrid>
                <a:gridCol w="834902"/>
                <a:gridCol w="834902"/>
                <a:gridCol w="834902"/>
                <a:gridCol w="834902"/>
                <a:gridCol w="823198"/>
                <a:gridCol w="847387"/>
                <a:gridCol w="835683"/>
                <a:gridCol w="835683"/>
                <a:gridCol w="835683"/>
                <a:gridCol w="835683"/>
              </a:tblGrid>
              <a:tr h="783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3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29940" algn="ctr"/>
                        </a:tabLs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4080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Проверь себя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357298"/>
          <a:ext cx="8129622" cy="2868783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1354937"/>
                <a:gridCol w="1354937"/>
                <a:gridCol w="1354937"/>
                <a:gridCol w="1354937"/>
                <a:gridCol w="1354937"/>
                <a:gridCol w="1354937"/>
              </a:tblGrid>
              <a:tr h="996105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54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90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872678">
                <a:tc>
                  <a:txBody>
                    <a:bodyPr/>
                    <a:lstStyle/>
                    <a:p>
                      <a:pPr algn="ctr"/>
                      <a:endParaRPr lang="ru-RU" sz="4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4400" b="1" dirty="0" err="1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4400" b="1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4400" b="1" dirty="0" err="1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nts and Settings\Катя\Рабочий стол\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4538"/>
            <a:ext cx="8172450" cy="612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443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65760"/>
            <a:ext cx="4608512" cy="9750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«кузнечик»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5580112" cy="3456384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Прыгая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как кузнечики, через одну букву, вы узнаете о цветке,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занесённом  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Красную книгу Тамбовской области. 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sz="5800" dirty="0" err="1" smtClean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лмакнудрывш</a:t>
            </a:r>
            <a:r>
              <a:rPr lang="ru-RU" sz="5800" dirty="0" smtClean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5800" dirty="0">
              <a:solidFill>
                <a:srgbClr val="0070C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4338" name="Picture 2" descr="C:\Documents and Settings\Катя\Рабочий стол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826" y="332656"/>
            <a:ext cx="3712047" cy="272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04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Катя\Рабочий стол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230" y="332656"/>
            <a:ext cx="7885337" cy="521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705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60648"/>
            <a:ext cx="7520940" cy="50405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/>
              </a:rPr>
              <a:t>Карандаши настроения.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Documents and Settings\Катя\Рабочий стол\artage-io-thumb-2f32dc706d28a69339c8b470789482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161" y="1124744"/>
            <a:ext cx="7922271" cy="378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534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Катя\Рабочий стол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4788"/>
            <a:ext cx="7920880" cy="603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60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5" name="Picture 3" descr="C:\Documents and Settings\Катя\Рабочий стол\0020-020-spasibo-za-vnima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776864" cy="464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547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15528"/>
            <a:ext cx="4320480" cy="377168"/>
          </a:xfrm>
        </p:spPr>
        <p:txBody>
          <a:bodyPr/>
          <a:lstStyle/>
          <a:p>
            <a:r>
              <a:rPr lang="ru-RU" sz="2000" dirty="0" smtClean="0">
                <a:solidFill>
                  <a:srgbClr val="0070C0"/>
                </a:solidFill>
              </a:rPr>
              <a:t>тамбовская область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7149" y="1340768"/>
            <a:ext cx="1430796" cy="7200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ГЕРБ              </a:t>
            </a:r>
          </a:p>
          <a:p>
            <a:endParaRPr lang="ru-RU" sz="2000" dirty="0">
              <a:solidFill>
                <a:srgbClr val="0070C0"/>
              </a:solidFill>
            </a:endParaRPr>
          </a:p>
          <a:p>
            <a:endParaRPr lang="ru-RU" sz="2000" dirty="0">
              <a:solidFill>
                <a:srgbClr val="0070C0"/>
              </a:solidFill>
            </a:endParaRPr>
          </a:p>
          <a:p>
            <a:endParaRPr lang="ru-RU" sz="2000" dirty="0" smtClean="0">
              <a:solidFill>
                <a:srgbClr val="0070C0"/>
              </a:solidFill>
            </a:endParaRPr>
          </a:p>
          <a:p>
            <a:endParaRPr lang="ru-RU" sz="2000" dirty="0" smtClean="0">
              <a:solidFill>
                <a:srgbClr val="0070C0"/>
              </a:solidFill>
            </a:endParaRPr>
          </a:p>
          <a:p>
            <a:r>
              <a:rPr lang="ru-RU" sz="2000" dirty="0" smtClean="0">
                <a:solidFill>
                  <a:srgbClr val="0070C0"/>
                </a:solidFill>
              </a:rPr>
              <a:t>ФЛАГ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4" name="Picture 2" descr="C:\Documents and Settings\Катя\Рабочий стол\об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3300" y="315528"/>
            <a:ext cx="47021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Катя\Рабочий стол\герб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201622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Катя\Рабочий стол\флаг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881" y="3933056"/>
            <a:ext cx="482453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140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Игра «Найди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пару</a:t>
            </a: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» 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88519759"/>
              </p:ext>
            </p:extLst>
          </p:nvPr>
        </p:nvGraphicFramePr>
        <p:xfrm>
          <a:off x="1043608" y="1412776"/>
          <a:ext cx="7200800" cy="5040558"/>
        </p:xfrm>
        <a:graphic>
          <a:graphicData uri="http://schemas.openxmlformats.org/drawingml/2006/table">
            <a:tbl>
              <a:tblPr firstRow="1" firstCol="1" bandRow="1"/>
              <a:tblGrid>
                <a:gridCol w="4974891"/>
                <a:gridCol w="2225909"/>
              </a:tblGrid>
              <a:tr h="8400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4 взять 9 раз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7*9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0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6 взять 9 раз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9*6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0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увеличить в 9 раз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4*9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0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9 взять 2 раза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81: 9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0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9 взять 6 раз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9*2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0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 уменьшить в 9 раз</a:t>
                      </a: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6*9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74975" y="215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084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«Умножение числа 9.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Деление на 9»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пчёлки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Катя\Рабочий стол\s12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1000108"/>
            <a:ext cx="777686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890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подсдлнух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7572428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4200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ООО «Тамбовский Завод Подсолнечного Масла»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C:\Users\Дом\Desktop\зово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1142984"/>
            <a:ext cx="7786743" cy="3846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1093</TotalTime>
  <Words>477</Words>
  <Application>Microsoft Office PowerPoint</Application>
  <PresentationFormat>Экран (4:3)</PresentationFormat>
  <Paragraphs>119</Paragraphs>
  <Slides>30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Углы</vt:lpstr>
      <vt:lpstr>Поток</vt:lpstr>
      <vt:lpstr>Урок повторения   по теме:  «Умножение числа 9. Деление на 9.».</vt:lpstr>
      <vt:lpstr>Слайд 2</vt:lpstr>
      <vt:lpstr>Слайд 3</vt:lpstr>
      <vt:lpstr>тамбовская область</vt:lpstr>
      <vt:lpstr>Игра «Найди пару» </vt:lpstr>
      <vt:lpstr>Слайд 6</vt:lpstr>
      <vt:lpstr>пчёлки</vt:lpstr>
      <vt:lpstr>Слайд 8</vt:lpstr>
      <vt:lpstr>ООО «Тамбовский Завод Подсолнечного Масла»</vt:lpstr>
      <vt:lpstr>Слайд 10</vt:lpstr>
      <vt:lpstr>Слайд 11</vt:lpstr>
      <vt:lpstr>Река   иловай.    Её длина 77 км</vt:lpstr>
      <vt:lpstr>Слайд 13</vt:lpstr>
      <vt:lpstr>ВСТАВЬТЕ ВМЕСТО  * БУКВУ, КОТОРАЯ СООТВЕТСТВУЕТ ОТВЕТУ ВЫРАЖЕНИЯ.</vt:lpstr>
      <vt:lpstr>Волшебный сундучок</vt:lpstr>
      <vt:lpstr>Слайд 16</vt:lpstr>
      <vt:lpstr>Самой  крупной  рекой Тамбовского края является река Цна. В пределах области она имеет длину 291 километр. </vt:lpstr>
      <vt:lpstr>Слайд 18</vt:lpstr>
      <vt:lpstr>Озеро     Рамза</vt:lpstr>
      <vt:lpstr>Слайд 20</vt:lpstr>
      <vt:lpstr>Найди лишний предмет </vt:lpstr>
      <vt:lpstr>Найдите   пример  с неверным решением. </vt:lpstr>
      <vt:lpstr>Бобёр</vt:lpstr>
      <vt:lpstr>Какая рыба занесена в Красную книгу Тамбовской области? Расположите ответы примеров в порядке возрастания и найдите в таблице соответствующую букву.  </vt:lpstr>
      <vt:lpstr>Проверь себя</vt:lpstr>
      <vt:lpstr>Слайд 26</vt:lpstr>
      <vt:lpstr>Игра «кузнечик»</vt:lpstr>
      <vt:lpstr>Слайд 28</vt:lpstr>
      <vt:lpstr>Карандаши настроения.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повторения и самоконтроля по теме  «Таблица умножения в пределах 20».</dc:title>
  <dc:creator>Kati</dc:creator>
  <cp:lastModifiedBy>Дом</cp:lastModifiedBy>
  <cp:revision>74</cp:revision>
  <dcterms:created xsi:type="dcterms:W3CDTF">2017-11-18T18:00:15Z</dcterms:created>
  <dcterms:modified xsi:type="dcterms:W3CDTF">2023-02-07T21:11:34Z</dcterms:modified>
</cp:coreProperties>
</file>