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73" r:id="rId14"/>
    <p:sldId id="274" r:id="rId15"/>
    <p:sldId id="275" r:id="rId16"/>
    <p:sldId id="276" r:id="rId17"/>
    <p:sldId id="270" r:id="rId18"/>
    <p:sldId id="277" r:id="rId19"/>
    <p:sldId id="278" r:id="rId20"/>
    <p:sldId id="279" r:id="rId21"/>
    <p:sldId id="280" r:id="rId22"/>
    <p:sldId id="281" r:id="rId23"/>
    <p:sldId id="282" r:id="rId24"/>
    <p:sldId id="267" r:id="rId25"/>
    <p:sldId id="283" r:id="rId26"/>
    <p:sldId id="284" r:id="rId27"/>
    <p:sldId id="285" r:id="rId28"/>
    <p:sldId id="286" r:id="rId29"/>
    <p:sldId id="287" r:id="rId30"/>
    <p:sldId id="288" r:id="rId31"/>
    <p:sldId id="268" r:id="rId32"/>
    <p:sldId id="289" r:id="rId33"/>
    <p:sldId id="290" r:id="rId34"/>
    <p:sldId id="291" r:id="rId35"/>
    <p:sldId id="292" r:id="rId36"/>
    <p:sldId id="293" r:id="rId37"/>
    <p:sldId id="294" r:id="rId38"/>
    <p:sldId id="266" r:id="rId39"/>
    <p:sldId id="295" r:id="rId40"/>
    <p:sldId id="296" r:id="rId41"/>
    <p:sldId id="297" r:id="rId42"/>
    <p:sldId id="298" r:id="rId43"/>
    <p:sldId id="299" r:id="rId44"/>
    <p:sldId id="301" r:id="rId45"/>
    <p:sldId id="269" r:id="rId46"/>
    <p:sldId id="302" r:id="rId47"/>
    <p:sldId id="303" r:id="rId48"/>
    <p:sldId id="304" r:id="rId49"/>
    <p:sldId id="305" r:id="rId50"/>
    <p:sldId id="306" r:id="rId51"/>
    <p:sldId id="307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2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A1E"/>
    <a:srgbClr val="DF7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6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3-25T15:45:17.404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  <p:cm authorId="1" dt="2024-03-25T15:45:17.749" idx="2">
    <p:pos x="146" y="146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071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04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87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1483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12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37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32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573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63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144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39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58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6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105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61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3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137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56F2C-B2DE-43F1-946D-238ECBC87D33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A17AD-05F5-483F-910B-CF11AE3BD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9" Type="http://schemas.openxmlformats.org/officeDocument/2006/relationships/slide" Target="slide39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34" Type="http://schemas.openxmlformats.org/officeDocument/2006/relationships/slide" Target="slide34.xml"/><Relationship Id="rId42" Type="http://schemas.openxmlformats.org/officeDocument/2006/relationships/slide" Target="slide43.xml"/><Relationship Id="rId47" Type="http://schemas.openxmlformats.org/officeDocument/2006/relationships/slide" Target="slide48.xml"/><Relationship Id="rId50" Type="http://schemas.openxmlformats.org/officeDocument/2006/relationships/slide" Target="slide5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33" Type="http://schemas.openxmlformats.org/officeDocument/2006/relationships/slide" Target="slide33.xml"/><Relationship Id="rId38" Type="http://schemas.openxmlformats.org/officeDocument/2006/relationships/slide" Target="slide38.xml"/><Relationship Id="rId46" Type="http://schemas.openxmlformats.org/officeDocument/2006/relationships/slide" Target="slide47.xml"/><Relationship Id="rId2" Type="http://schemas.openxmlformats.org/officeDocument/2006/relationships/image" Target="../media/image5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41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37" Type="http://schemas.openxmlformats.org/officeDocument/2006/relationships/slide" Target="slide37.xml"/><Relationship Id="rId40" Type="http://schemas.openxmlformats.org/officeDocument/2006/relationships/slide" Target="slide41.xml"/><Relationship Id="rId45" Type="http://schemas.openxmlformats.org/officeDocument/2006/relationships/slide" Target="slide46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36" Type="http://schemas.openxmlformats.org/officeDocument/2006/relationships/slide" Target="slide36.xml"/><Relationship Id="rId49" Type="http://schemas.openxmlformats.org/officeDocument/2006/relationships/slide" Target="slide50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4" Type="http://schemas.openxmlformats.org/officeDocument/2006/relationships/slide" Target="slide45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Relationship Id="rId35" Type="http://schemas.openxmlformats.org/officeDocument/2006/relationships/slide" Target="slide35.xml"/><Relationship Id="rId43" Type="http://schemas.openxmlformats.org/officeDocument/2006/relationships/slide" Target="slide44.xml"/><Relationship Id="rId48" Type="http://schemas.openxmlformats.org/officeDocument/2006/relationships/slide" Target="slide49.xml"/><Relationship Id="rId8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59680" y="594360"/>
            <a:ext cx="7132320" cy="279030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познавательно-интерактивная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 игра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«</a:t>
            </a:r>
            <a:r>
              <a:rPr lang="ru-RU" sz="4000" b="1" dirty="0" err="1">
                <a:solidFill>
                  <a:srgbClr val="C00000"/>
                </a:solidFill>
              </a:rPr>
              <a:t>ПрофВыбор</a:t>
            </a:r>
            <a:r>
              <a:rPr lang="ru-RU" sz="40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63" y="1036320"/>
            <a:ext cx="5928237" cy="4191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fina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1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280004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949911"/>
              </p:ext>
            </p:extLst>
          </p:nvPr>
        </p:nvGraphicFramePr>
        <p:xfrm>
          <a:off x="2484120" y="1370965"/>
          <a:ext cx="9494520" cy="2859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F7F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95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75201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Инструкция: </a:t>
            </a:r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изучить таблицу, </a:t>
            </a:r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выбрать </a:t>
            </a:r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психотип</a:t>
            </a:r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253627" y="5500255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228864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Инструкция: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91281" y="5048069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30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457982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26A1E"/>
                </a:solidFill>
              </a:rPr>
              <a:t>Инструкция: </a:t>
            </a:r>
            <a:r>
              <a:rPr lang="ru-RU" sz="2400" dirty="0">
                <a:solidFill>
                  <a:srgbClr val="F26A1E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F26A1E"/>
              </a:solidFill>
            </a:endParaRPr>
          </a:p>
          <a:p>
            <a:pPr algn="just"/>
            <a:r>
              <a:rPr lang="ru-RU" i="1" dirty="0" smtClean="0">
                <a:solidFill>
                  <a:srgbClr val="F26A1E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F26A1E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98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15847"/>
              </p:ext>
            </p:extLst>
          </p:nvPr>
        </p:nvGraphicFramePr>
        <p:xfrm>
          <a:off x="6419138" y="51914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7487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Инструкция: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Softskills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Softskills</a:t>
            </a:r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-«мягкие/гибкие </a:t>
            </a:r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навыки</a:t>
            </a:r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»,  </a:t>
            </a:r>
            <a:r>
              <a:rPr lang="ru-RU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53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730242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967358"/>
            <a:ext cx="96036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Инструкция: </a:t>
            </a:r>
            <a:r>
              <a:rPr lang="ru-RU" sz="20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 какие курсы вы с большим удовольствием стали бы ходить в свободное время?</a:t>
            </a:r>
          </a:p>
          <a:p>
            <a:pPr algn="just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А. Рисунок и живопись</a:t>
            </a:r>
          </a:p>
          <a:p>
            <a:pPr algn="just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Б. Клуб журналистов</a:t>
            </a:r>
          </a:p>
          <a:p>
            <a:pPr algn="just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В. Психологические тренинги</a:t>
            </a:r>
          </a:p>
          <a:p>
            <a:pPr algn="just"/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4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763634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3357" y="1187477"/>
            <a:ext cx="968864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Инструкция:</a:t>
            </a:r>
            <a:r>
              <a:rPr lang="ru-RU" sz="14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400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специализации</a:t>
            </a:r>
          </a:p>
          <a:p>
            <a:r>
              <a:rPr lang="ru-RU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Вам всегда нравилось…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А. Писать классные или домашние сочинения по литературе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Б. Наблюдать за поступками, поведением, жизнью других людей, анализировать явления или события жизни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В. Устанавливать дисциплину среди сверстников или младших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 любите…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А. Давать объяснения сверстникам, как выполнять задание, если они не могут его сделать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Б. Проводить время с маленькими детьми (читать им книги, что-либо им рассказывать, помогать им в чем-либо)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В. Читать популярную литературу о людях социально-гуманитарных профессий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Вам хотелось бы…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А. Посещать занятия по психологии, педагогике, юриспруденции 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Б. Организовывать игры и праздники для детей.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В. Помогать детям и подросткам, которые испытывают трудности в обучении, развитии, адаптации, коммуникации или самореализации</a:t>
            </a:r>
          </a:p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36755" y="5698357"/>
            <a:ext cx="1581609" cy="748145"/>
          </a:xfrm>
          <a:prstGeom prst="rightArrow">
            <a:avLst/>
          </a:prstGeom>
          <a:solidFill>
            <a:srgbClr val="DF7F49"/>
          </a:solidFill>
          <a:ln>
            <a:solidFill>
              <a:srgbClr val="F26A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83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90655"/>
              </p:ext>
            </p:extLst>
          </p:nvPr>
        </p:nvGraphicFramePr>
        <p:xfrm>
          <a:off x="6419138" y="51914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7487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4341"/>
              </p:ext>
            </p:extLst>
          </p:nvPr>
        </p:nvGraphicFramePr>
        <p:xfrm>
          <a:off x="2484120" y="1523365"/>
          <a:ext cx="949452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16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641164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C000"/>
                </a:solidFill>
              </a:rPr>
              <a:t>Инструкция: </a:t>
            </a:r>
            <a:r>
              <a:rPr lang="ru-RU" i="1" dirty="0">
                <a:solidFill>
                  <a:srgbClr val="FFC00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FFC000"/>
                </a:solidFill>
              </a:rPr>
              <a:t>выбрать </a:t>
            </a:r>
            <a:r>
              <a:rPr lang="ru-RU" i="1" dirty="0">
                <a:solidFill>
                  <a:srgbClr val="FFC00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FFC000"/>
                </a:solidFill>
              </a:rPr>
              <a:t>психотип</a:t>
            </a:r>
            <a:r>
              <a:rPr lang="ru-RU" i="1" dirty="0">
                <a:solidFill>
                  <a:srgbClr val="FFC00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32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70768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C000"/>
                </a:solidFill>
              </a:rPr>
              <a:t>Инструкция: </a:t>
            </a:r>
            <a:r>
              <a:rPr lang="ru-RU" sz="2400" dirty="0">
                <a:solidFill>
                  <a:srgbClr val="FFC00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6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141551"/>
              </p:ext>
            </p:extLst>
          </p:nvPr>
        </p:nvGraphicFramePr>
        <p:xfrm>
          <a:off x="2974898" y="990600"/>
          <a:ext cx="8668462" cy="3840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55885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  <a:gridCol w="632835">
                  <a:extLst>
                    <a:ext uri="{9D8B030D-6E8A-4147-A177-3AD203B41FA5}">
                      <a16:colId xmlns:a16="http://schemas.microsoft.com/office/drawing/2014/main" val="1431470843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670081477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3823459806"/>
                    </a:ext>
                  </a:extLst>
                </a:gridCol>
                <a:gridCol w="655320">
                  <a:extLst>
                    <a:ext uri="{9D8B030D-6E8A-4147-A177-3AD203B41FA5}">
                      <a16:colId xmlns:a16="http://schemas.microsoft.com/office/drawing/2014/main" val="4159298691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420074174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159672159"/>
                    </a:ext>
                  </a:extLst>
                </a:gridCol>
              </a:tblGrid>
              <a:tr h="47826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5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6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7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8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9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  <a:tr h="55082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Социально-гуманитарное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0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1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2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3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4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5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6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26A1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90049"/>
                  </a:ext>
                </a:extLst>
              </a:tr>
              <a:tr h="55082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7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8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19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0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1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2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3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  <a:tr h="589600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4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5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6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7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8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29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0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  <a:tr h="569320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1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2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3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4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5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6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7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  <a:tr h="550824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8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39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0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0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1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2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3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  <a:tr h="550824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4" action="ppaction://hlinksldjump"/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5" action="ppaction://hlinksldjump"/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6" action="ppaction://hlinksldjump"/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7" action="ppaction://hlinksldjump"/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8" action="ppaction://hlinksldjump"/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49" action="ppaction://hlinksldjump"/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hlinkClick r:id="rId50" action="ppaction://hlinksldjump"/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732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847906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C000"/>
                </a:solidFill>
              </a:rPr>
              <a:t>Инструкция: </a:t>
            </a:r>
            <a:r>
              <a:rPr lang="ru-RU" sz="2400" dirty="0">
                <a:solidFill>
                  <a:srgbClr val="FFC00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FFC000"/>
              </a:solidFill>
            </a:endParaRPr>
          </a:p>
          <a:p>
            <a:pPr algn="just"/>
            <a:r>
              <a:rPr lang="ru-RU" i="1" dirty="0" smtClean="0">
                <a:solidFill>
                  <a:srgbClr val="FFC00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FFC00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345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030311"/>
              </p:ext>
            </p:extLst>
          </p:nvPr>
        </p:nvGraphicFramePr>
        <p:xfrm>
          <a:off x="6419138" y="51914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7487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C000"/>
                </a:solidFill>
              </a:rPr>
              <a:t>Инструкция: </a:t>
            </a:r>
            <a:r>
              <a:rPr lang="ru-RU" sz="2400" dirty="0">
                <a:solidFill>
                  <a:srgbClr val="FFC00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FFC000"/>
                </a:solidFill>
              </a:rPr>
              <a:t>Softskills</a:t>
            </a:r>
            <a:r>
              <a:rPr lang="ru-RU" sz="2400" dirty="0">
                <a:solidFill>
                  <a:srgbClr val="FFC00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FFC00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FFC000"/>
                </a:solidFill>
              </a:rPr>
              <a:t> </a:t>
            </a:r>
            <a:r>
              <a:rPr lang="ru-RU" i="1" dirty="0" err="1" smtClean="0">
                <a:solidFill>
                  <a:srgbClr val="FFC000"/>
                </a:solidFill>
              </a:rPr>
              <a:t>Softskills</a:t>
            </a:r>
            <a:r>
              <a:rPr lang="ru-RU" i="1" dirty="0" smtClean="0">
                <a:solidFill>
                  <a:srgbClr val="FFC000"/>
                </a:solidFill>
              </a:rPr>
              <a:t> -«мягкие/гибкие </a:t>
            </a:r>
            <a:r>
              <a:rPr lang="ru-RU" i="1" dirty="0">
                <a:solidFill>
                  <a:srgbClr val="FFC000"/>
                </a:solidFill>
              </a:rPr>
              <a:t>навыки</a:t>
            </a:r>
            <a:r>
              <a:rPr lang="ru-RU" i="1" dirty="0" smtClean="0">
                <a:solidFill>
                  <a:srgbClr val="FFC000"/>
                </a:solidFill>
              </a:rPr>
              <a:t>»,  </a:t>
            </a:r>
            <a:r>
              <a:rPr lang="ru-RU" i="1" dirty="0">
                <a:solidFill>
                  <a:srgbClr val="FFC00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0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291774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505693"/>
            <a:ext cx="96036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FFC000"/>
                </a:solidFill>
              </a:rPr>
              <a:t>Инструкция: </a:t>
            </a:r>
            <a:r>
              <a:rPr lang="ru-RU" sz="2000" i="1" dirty="0">
                <a:solidFill>
                  <a:srgbClr val="FFC00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rgbClr val="FFC000"/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rgbClr val="FFC000"/>
                </a:solidFill>
              </a:rPr>
              <a:t>Представьте, что вы занимаетесь созданием ресурса, на котором для всех желающих доступны бесплатные онлайн курсы, какое из направлений вам хотелось бы курировать?</a:t>
            </a:r>
          </a:p>
          <a:p>
            <a:pPr algn="just"/>
            <a:r>
              <a:rPr lang="ru-RU" sz="2000" dirty="0">
                <a:solidFill>
                  <a:srgbClr val="FFC000"/>
                </a:solidFill>
              </a:rPr>
              <a:t>А. Основы SMM-маркетинга</a:t>
            </a:r>
          </a:p>
          <a:p>
            <a:pPr algn="just"/>
            <a:r>
              <a:rPr lang="ru-RU" sz="2000" dirty="0">
                <a:solidFill>
                  <a:srgbClr val="FFC000"/>
                </a:solidFill>
              </a:rPr>
              <a:t>Б. Космические комплексы</a:t>
            </a:r>
          </a:p>
          <a:p>
            <a:pPr algn="just"/>
            <a:r>
              <a:rPr lang="ru-RU" sz="2000" dirty="0">
                <a:solidFill>
                  <a:srgbClr val="FFC000"/>
                </a:solidFill>
              </a:rPr>
              <a:t>В. Финансовую систему</a:t>
            </a:r>
          </a:p>
          <a:p>
            <a:pPr algn="just"/>
            <a:r>
              <a:rPr lang="ru-RU" sz="2000" dirty="0">
                <a:solidFill>
                  <a:srgbClr val="FFC000"/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15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477690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Финансово-экономическое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82358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93299" y="1034869"/>
            <a:ext cx="959870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FFC000"/>
                </a:solidFill>
              </a:rPr>
              <a:t>Инструкция:</a:t>
            </a:r>
            <a:r>
              <a:rPr lang="ru-RU" sz="1600" i="1" dirty="0">
                <a:solidFill>
                  <a:srgbClr val="FFC00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600" i="1" dirty="0" smtClean="0">
                <a:solidFill>
                  <a:srgbClr val="FFC000"/>
                </a:solidFill>
              </a:rPr>
              <a:t>специализации</a:t>
            </a:r>
          </a:p>
          <a:p>
            <a:r>
              <a:rPr lang="ru-RU" sz="1600" b="1" dirty="0">
                <a:solidFill>
                  <a:srgbClr val="FFC000"/>
                </a:solidFill>
              </a:rPr>
              <a:t>Вам всегда нравилось…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А. Изучать историю финансов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Б. Вести подсчеты своих денежных доходов и расходов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В. Интересоваться стоимостью товаров, пытаться понять вопросы ценообразования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FFC000"/>
                </a:solidFill>
              </a:rPr>
              <a:t>Вы любите…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А. Интересоваться сообщениями в печати о финансово-экономических изменениях в стране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Б. Принимать участие в олимпиадах по экономике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В. Планировать и анализировать 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FFC000"/>
                </a:solidFill>
              </a:rPr>
              <a:t>Вам хотелось бы…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А. Обеспечивать свою семью достойным финансированием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Б. Стать финансовым директором крупного предприятия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В. Работать в области экономики, планирования или финансирования предприятий</a:t>
            </a:r>
          </a:p>
          <a:p>
            <a:r>
              <a:rPr lang="ru-RU" sz="1600" dirty="0">
                <a:solidFill>
                  <a:srgbClr val="FFC00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36755" y="5683608"/>
            <a:ext cx="1581609" cy="748145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7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61962"/>
              </p:ext>
            </p:extLst>
          </p:nvPr>
        </p:nvGraphicFramePr>
        <p:xfrm>
          <a:off x="6308033" y="504395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1515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227051"/>
              </p:ext>
            </p:extLst>
          </p:nvPr>
        </p:nvGraphicFramePr>
        <p:xfrm>
          <a:off x="2484120" y="1492885"/>
          <a:ext cx="949452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975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583871"/>
              </p:ext>
            </p:extLst>
          </p:nvPr>
        </p:nvGraphicFramePr>
        <p:xfrm>
          <a:off x="6308033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31012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92D050"/>
                </a:solidFill>
              </a:rPr>
              <a:t>Инструкция: </a:t>
            </a:r>
            <a:r>
              <a:rPr lang="ru-RU" i="1" dirty="0">
                <a:solidFill>
                  <a:srgbClr val="92D05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92D050"/>
                </a:solidFill>
              </a:rPr>
              <a:t>выбрать </a:t>
            </a:r>
            <a:r>
              <a:rPr lang="ru-RU" i="1" dirty="0">
                <a:solidFill>
                  <a:srgbClr val="92D05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92D050"/>
                </a:solidFill>
              </a:rPr>
              <a:t>психотип</a:t>
            </a:r>
            <a:r>
              <a:rPr lang="ru-RU" i="1" dirty="0">
                <a:solidFill>
                  <a:srgbClr val="92D05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232846" y="5457884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4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821975"/>
              </p:ext>
            </p:extLst>
          </p:nvPr>
        </p:nvGraphicFramePr>
        <p:xfrm>
          <a:off x="6308033" y="504395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1515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92D050"/>
                </a:solidFill>
              </a:rPr>
              <a:t>Инструкция: </a:t>
            </a:r>
            <a:r>
              <a:rPr lang="ru-RU" sz="2400" dirty="0">
                <a:solidFill>
                  <a:srgbClr val="92D05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799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223588"/>
              </p:ext>
            </p:extLst>
          </p:nvPr>
        </p:nvGraphicFramePr>
        <p:xfrm>
          <a:off x="6308033" y="504395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1515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92D050"/>
                </a:solidFill>
              </a:rPr>
              <a:t>Инструкция: </a:t>
            </a:r>
            <a:r>
              <a:rPr lang="ru-RU" sz="2400" dirty="0">
                <a:solidFill>
                  <a:srgbClr val="92D05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92D050"/>
              </a:solidFill>
            </a:endParaRPr>
          </a:p>
          <a:p>
            <a:pPr algn="just"/>
            <a:r>
              <a:rPr lang="ru-RU" i="1" dirty="0" smtClean="0">
                <a:solidFill>
                  <a:srgbClr val="92D05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92D05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46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724782"/>
              </p:ext>
            </p:extLst>
          </p:nvPr>
        </p:nvGraphicFramePr>
        <p:xfrm>
          <a:off x="6308033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31012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92D050"/>
                </a:solidFill>
              </a:rPr>
              <a:t>Инструкция: </a:t>
            </a:r>
            <a:r>
              <a:rPr lang="ru-RU" sz="2400" dirty="0">
                <a:solidFill>
                  <a:srgbClr val="92D05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92D050"/>
                </a:solidFill>
              </a:rPr>
              <a:t>Softskills</a:t>
            </a:r>
            <a:r>
              <a:rPr lang="ru-RU" sz="2400" dirty="0">
                <a:solidFill>
                  <a:srgbClr val="92D05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92D05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92D050"/>
                </a:solidFill>
              </a:rPr>
              <a:t> </a:t>
            </a:r>
            <a:r>
              <a:rPr lang="ru-RU" i="1" dirty="0" err="1" smtClean="0">
                <a:solidFill>
                  <a:srgbClr val="92D050"/>
                </a:solidFill>
              </a:rPr>
              <a:t>Softskills</a:t>
            </a:r>
            <a:r>
              <a:rPr lang="ru-RU" i="1" dirty="0" smtClean="0">
                <a:solidFill>
                  <a:srgbClr val="92D050"/>
                </a:solidFill>
              </a:rPr>
              <a:t> -«мягкие/гибкие </a:t>
            </a:r>
            <a:r>
              <a:rPr lang="ru-RU" i="1" dirty="0">
                <a:solidFill>
                  <a:srgbClr val="92D050"/>
                </a:solidFill>
              </a:rPr>
              <a:t>навыки</a:t>
            </a:r>
            <a:r>
              <a:rPr lang="ru-RU" i="1" dirty="0" smtClean="0">
                <a:solidFill>
                  <a:srgbClr val="92D050"/>
                </a:solidFill>
              </a:rPr>
              <a:t>»,  </a:t>
            </a:r>
            <a:r>
              <a:rPr lang="ru-RU" i="1" dirty="0">
                <a:solidFill>
                  <a:srgbClr val="92D05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29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630671"/>
              </p:ext>
            </p:extLst>
          </p:nvPr>
        </p:nvGraphicFramePr>
        <p:xfrm>
          <a:off x="6308033" y="595833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86766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760881"/>
            <a:ext cx="96036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92D050"/>
                </a:solidFill>
              </a:rPr>
              <a:t>Инструкция: </a:t>
            </a:r>
            <a:r>
              <a:rPr lang="ru-RU" sz="2000" i="1" dirty="0">
                <a:solidFill>
                  <a:srgbClr val="92D05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rgbClr val="92D050"/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rgbClr val="92D050"/>
                </a:solidFill>
              </a:rPr>
              <a:t>В наш век технологии развиваются стремительными темпами. Какое из новых направлений вас бы заинтересовало?</a:t>
            </a:r>
          </a:p>
          <a:p>
            <a:pPr algn="just"/>
            <a:r>
              <a:rPr lang="ru-RU" sz="2000" dirty="0">
                <a:solidFill>
                  <a:srgbClr val="92D050"/>
                </a:solidFill>
              </a:rPr>
              <a:t>А. Создание </a:t>
            </a:r>
            <a:r>
              <a:rPr lang="ru-RU" sz="2000" dirty="0" err="1">
                <a:solidFill>
                  <a:srgbClr val="92D050"/>
                </a:solidFill>
              </a:rPr>
              <a:t>киберпротезов</a:t>
            </a:r>
            <a:endParaRPr lang="ru-RU" sz="2000" dirty="0">
              <a:solidFill>
                <a:srgbClr val="92D050"/>
              </a:solidFill>
            </a:endParaRPr>
          </a:p>
          <a:p>
            <a:pPr algn="just"/>
            <a:r>
              <a:rPr lang="ru-RU" sz="2000" dirty="0">
                <a:solidFill>
                  <a:srgbClr val="92D050"/>
                </a:solidFill>
              </a:rPr>
              <a:t>Б. Генная инженерия</a:t>
            </a:r>
          </a:p>
          <a:p>
            <a:pPr algn="just"/>
            <a:r>
              <a:rPr lang="ru-RU" sz="2000" dirty="0">
                <a:solidFill>
                  <a:srgbClr val="92D050"/>
                </a:solidFill>
              </a:rPr>
              <a:t>В. Альтернативные виды СМИ</a:t>
            </a:r>
          </a:p>
          <a:p>
            <a:pPr algn="just"/>
            <a:r>
              <a:rPr lang="ru-RU" sz="2000" dirty="0">
                <a:solidFill>
                  <a:srgbClr val="92D050"/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220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103207"/>
              </p:ext>
            </p:extLst>
          </p:nvPr>
        </p:nvGraphicFramePr>
        <p:xfrm>
          <a:off x="6419138" y="60763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3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053603"/>
              </p:ext>
            </p:extLst>
          </p:nvPr>
        </p:nvGraphicFramePr>
        <p:xfrm>
          <a:off x="2470846" y="1510076"/>
          <a:ext cx="9494520" cy="2859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1714036750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26815088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3511267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489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30203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4209591" y="4934868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8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091020"/>
              </p:ext>
            </p:extLst>
          </p:nvPr>
        </p:nvGraphicFramePr>
        <p:xfrm>
          <a:off x="6308033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45760">
                <a:tc>
                  <a:txBody>
                    <a:bodyPr/>
                    <a:lstStyle/>
                    <a:p>
                      <a:pPr marL="180340" marR="0" lvl="0" indent="450215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Естественно-научное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99734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3357" y="1187477"/>
            <a:ext cx="968864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92D050"/>
                </a:solidFill>
              </a:rPr>
              <a:t>Инструкция:</a:t>
            </a:r>
            <a:r>
              <a:rPr lang="ru-RU" sz="1400" i="1" dirty="0">
                <a:solidFill>
                  <a:srgbClr val="92D05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400" i="1" dirty="0" smtClean="0">
                <a:solidFill>
                  <a:srgbClr val="92D050"/>
                </a:solidFill>
              </a:rPr>
              <a:t>специализации</a:t>
            </a:r>
          </a:p>
          <a:p>
            <a:r>
              <a:rPr lang="ru-RU" sz="1400" b="1" dirty="0">
                <a:solidFill>
                  <a:srgbClr val="92D050"/>
                </a:solidFill>
              </a:rPr>
              <a:t>Вам всегда нравилось…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А. Читать о жизни и деятельности знаменитых биологов, химиков, физиков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Б. Проводить опыты с различными веществами, следить за ходом реакций.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В. Выполнять лабораторные работы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rgbClr val="92D050"/>
                </a:solidFill>
              </a:rPr>
              <a:t>Вы любите…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А. Изучать материалы о деятельности выдающихся ученых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Б. Участвовать в олимпиадах, конкурсах естественно-научной направленности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В. Наблюдать и вести записи наблюдений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rgbClr val="92D050"/>
                </a:solidFill>
              </a:rPr>
              <a:t>Вам хотелось бы…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А. Работать на производстве или лаборатории легкой промышленности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Б. Разрабатывать новые технологии и продукты на основе естественно-научных знаний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В. Анализировать и интерпретировать естественно-научные явления</a:t>
            </a:r>
          </a:p>
          <a:p>
            <a:r>
              <a:rPr lang="ru-RU" sz="1400" dirty="0">
                <a:solidFill>
                  <a:srgbClr val="92D05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503009" y="5375191"/>
            <a:ext cx="1581609" cy="74814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9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920418"/>
              </p:ext>
            </p:extLst>
          </p:nvPr>
        </p:nvGraphicFramePr>
        <p:xfrm>
          <a:off x="6419138" y="588920"/>
          <a:ext cx="4843222" cy="56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569320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15379"/>
              </p:ext>
            </p:extLst>
          </p:nvPr>
        </p:nvGraphicFramePr>
        <p:xfrm>
          <a:off x="2362200" y="1584959"/>
          <a:ext cx="949452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19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226696"/>
              </p:ext>
            </p:extLst>
          </p:nvPr>
        </p:nvGraphicFramePr>
        <p:xfrm>
          <a:off x="6419138" y="563389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40228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F0"/>
                </a:solidFill>
              </a:rPr>
              <a:t>Инструкция: </a:t>
            </a:r>
            <a:r>
              <a:rPr lang="ru-RU" i="1" dirty="0">
                <a:solidFill>
                  <a:srgbClr val="00B0F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00B0F0"/>
                </a:solidFill>
              </a:rPr>
              <a:t>выбрать </a:t>
            </a:r>
            <a:r>
              <a:rPr lang="ru-RU" i="1" dirty="0">
                <a:solidFill>
                  <a:srgbClr val="00B0F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00B0F0"/>
                </a:solidFill>
              </a:rPr>
              <a:t>психотип</a:t>
            </a:r>
            <a:r>
              <a:rPr lang="ru-RU" i="1" dirty="0">
                <a:solidFill>
                  <a:srgbClr val="00B0F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052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603276"/>
              </p:ext>
            </p:extLst>
          </p:nvPr>
        </p:nvGraphicFramePr>
        <p:xfrm>
          <a:off x="6419138" y="651879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10732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F0"/>
                </a:solidFill>
              </a:rPr>
              <a:t>Инструкция: </a:t>
            </a:r>
            <a:r>
              <a:rPr lang="ru-RU" sz="2400" dirty="0">
                <a:solidFill>
                  <a:srgbClr val="00B0F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253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890870"/>
              </p:ext>
            </p:extLst>
          </p:nvPr>
        </p:nvGraphicFramePr>
        <p:xfrm>
          <a:off x="6419138" y="610581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22241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F0"/>
                </a:solidFill>
              </a:rPr>
              <a:t>Инструкция: </a:t>
            </a:r>
            <a:r>
              <a:rPr lang="ru-RU" sz="2400" dirty="0">
                <a:solidFill>
                  <a:srgbClr val="00B0F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00B0F0"/>
              </a:solidFill>
            </a:endParaRPr>
          </a:p>
          <a:p>
            <a:pPr algn="just"/>
            <a:r>
              <a:rPr lang="ru-RU" i="1" dirty="0" smtClean="0">
                <a:solidFill>
                  <a:srgbClr val="00B0F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00B0F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72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016990"/>
              </p:ext>
            </p:extLst>
          </p:nvPr>
        </p:nvGraphicFramePr>
        <p:xfrm>
          <a:off x="6463309" y="566336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81235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F0"/>
                </a:solidFill>
              </a:rPr>
              <a:t>Инструкция: </a:t>
            </a:r>
            <a:r>
              <a:rPr lang="ru-RU" sz="2400" dirty="0">
                <a:solidFill>
                  <a:srgbClr val="00B0F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00B0F0"/>
                </a:solidFill>
              </a:rPr>
              <a:t>Softskills</a:t>
            </a:r>
            <a:r>
              <a:rPr lang="ru-RU" sz="2400" dirty="0">
                <a:solidFill>
                  <a:srgbClr val="00B0F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00B0F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i="1" dirty="0" err="1" smtClean="0">
                <a:solidFill>
                  <a:srgbClr val="00B0F0"/>
                </a:solidFill>
              </a:rPr>
              <a:t>Softskills</a:t>
            </a:r>
            <a:r>
              <a:rPr lang="ru-RU" i="1" dirty="0" smtClean="0">
                <a:solidFill>
                  <a:srgbClr val="00B0F0"/>
                </a:solidFill>
              </a:rPr>
              <a:t> -«мягкие/гибкие </a:t>
            </a:r>
            <a:r>
              <a:rPr lang="ru-RU" i="1" dirty="0">
                <a:solidFill>
                  <a:srgbClr val="00B0F0"/>
                </a:solidFill>
              </a:rPr>
              <a:t>навыки</a:t>
            </a:r>
            <a:r>
              <a:rPr lang="ru-RU" i="1" dirty="0" smtClean="0">
                <a:solidFill>
                  <a:srgbClr val="00B0F0"/>
                </a:solidFill>
              </a:rPr>
              <a:t>»,  </a:t>
            </a:r>
            <a:r>
              <a:rPr lang="ru-RU" i="1" dirty="0">
                <a:solidFill>
                  <a:srgbClr val="00B0F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36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451666"/>
              </p:ext>
            </p:extLst>
          </p:nvPr>
        </p:nvGraphicFramePr>
        <p:xfrm>
          <a:off x="6610867" y="548639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07493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760881"/>
            <a:ext cx="96036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00B0F0"/>
                </a:solidFill>
              </a:rPr>
              <a:t>Инструкция: </a:t>
            </a:r>
            <a:r>
              <a:rPr lang="ru-RU" i="1" dirty="0">
                <a:solidFill>
                  <a:srgbClr val="00B0F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i="1" dirty="0" smtClean="0">
                <a:solidFill>
                  <a:srgbClr val="00B0F0"/>
                </a:solidFill>
              </a:rPr>
              <a:t>заданиями</a:t>
            </a:r>
          </a:p>
          <a:p>
            <a:pPr algn="just"/>
            <a:r>
              <a:rPr lang="ru-RU" dirty="0">
                <a:solidFill>
                  <a:srgbClr val="00B0F0"/>
                </a:solidFill>
              </a:rPr>
              <a:t>Представьте, что вы попали на ярмарку стажировок крупнейших компаний, к стенду какой из компаний вы подошли бы с большей охотой?</a:t>
            </a:r>
          </a:p>
          <a:p>
            <a:pPr algn="just"/>
            <a:r>
              <a:rPr lang="ru-RU" dirty="0">
                <a:solidFill>
                  <a:srgbClr val="00B0F0"/>
                </a:solidFill>
              </a:rPr>
              <a:t>А. Компании, занимающейся созданием космических спутников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</a:rPr>
              <a:t>Б. Компании</a:t>
            </a:r>
            <a:r>
              <a:rPr lang="ru-RU" dirty="0">
                <a:solidFill>
                  <a:srgbClr val="00B0F0"/>
                </a:solidFill>
              </a:rPr>
              <a:t>, оказывающей социальную поддержку малообеспеченным людям</a:t>
            </a:r>
          </a:p>
          <a:p>
            <a:pPr algn="just"/>
            <a:r>
              <a:rPr lang="ru-RU" dirty="0">
                <a:solidFill>
                  <a:srgbClr val="00B0F0"/>
                </a:solidFill>
              </a:rPr>
              <a:t>В. Компании, занимающейся продвижением других компаний с помощью IT технологий</a:t>
            </a:r>
          </a:p>
          <a:p>
            <a:pPr algn="just"/>
            <a:r>
              <a:rPr lang="ru-RU" dirty="0">
                <a:solidFill>
                  <a:srgbClr val="00B0F0"/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170500" y="5288159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382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478170"/>
              </p:ext>
            </p:extLst>
          </p:nvPr>
        </p:nvGraphicFramePr>
        <p:xfrm>
          <a:off x="6419138" y="504395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81235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Информационно-технологическое направление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17262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93299" y="1034869"/>
            <a:ext cx="959870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</a:rPr>
              <a:t>Инструкция:</a:t>
            </a:r>
            <a:r>
              <a:rPr lang="ru-RU" sz="1600" i="1" dirty="0">
                <a:solidFill>
                  <a:srgbClr val="00B0F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600" i="1" dirty="0" smtClean="0">
                <a:solidFill>
                  <a:srgbClr val="00B0F0"/>
                </a:solidFill>
              </a:rPr>
              <a:t>специализации</a:t>
            </a:r>
          </a:p>
          <a:p>
            <a:r>
              <a:rPr lang="ru-RU" sz="1600" b="1" dirty="0">
                <a:solidFill>
                  <a:srgbClr val="00B0F0"/>
                </a:solidFill>
              </a:rPr>
              <a:t>Вам всегда нравилось…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А. Изучать развитие IT-технологий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Б. Читать и обсуждать новинки в области информационно-технологических исследований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В. Знакомиться с устройством компьютера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00B0F0"/>
                </a:solidFill>
              </a:rPr>
              <a:t>Вы любите…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А. Самостоятельно автоматизировать домашнее оборудование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Б. Мыслить логически и абстрактно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В. Посещать факультатив по информатике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00B0F0"/>
                </a:solidFill>
              </a:rPr>
              <a:t>Вам хотелось бы…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А. Разрабатывать и тестировать компьютерные системы 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Б. Освоить язык программирования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В. Создавать новые технологии и решения на IT-предприятиях</a:t>
            </a:r>
          </a:p>
          <a:p>
            <a:r>
              <a:rPr lang="ru-RU" sz="1600" dirty="0">
                <a:solidFill>
                  <a:srgbClr val="00B0F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36755" y="5620740"/>
            <a:ext cx="1581609" cy="748145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0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253522"/>
              </p:ext>
            </p:extLst>
          </p:nvPr>
        </p:nvGraphicFramePr>
        <p:xfrm>
          <a:off x="6419138" y="51914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7487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882180"/>
              </p:ext>
            </p:extLst>
          </p:nvPr>
        </p:nvGraphicFramePr>
        <p:xfrm>
          <a:off x="2484120" y="1416685"/>
          <a:ext cx="949452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48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60848"/>
              </p:ext>
            </p:extLst>
          </p:nvPr>
        </p:nvGraphicFramePr>
        <p:xfrm>
          <a:off x="6419138" y="563389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21732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Инструкция: </a:t>
            </a:r>
            <a:r>
              <a:rPr lang="ru-RU" i="1" dirty="0">
                <a:solidFill>
                  <a:srgbClr val="00206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002060"/>
                </a:solidFill>
              </a:rPr>
              <a:t>выбрать </a:t>
            </a:r>
            <a:r>
              <a:rPr lang="ru-RU" i="1" dirty="0">
                <a:solidFill>
                  <a:srgbClr val="00206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002060"/>
                </a:solidFill>
              </a:rPr>
              <a:t>психотип</a:t>
            </a:r>
            <a:r>
              <a:rPr lang="ru-RU" i="1" dirty="0">
                <a:solidFill>
                  <a:srgbClr val="00206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378318" y="542838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93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938630"/>
              </p:ext>
            </p:extLst>
          </p:nvPr>
        </p:nvGraphicFramePr>
        <p:xfrm>
          <a:off x="6419138" y="62238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81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Инструкция: </a:t>
            </a:r>
            <a:r>
              <a:rPr lang="ru-RU" i="1" dirty="0">
                <a:solidFill>
                  <a:srgbClr val="FF000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FF0000"/>
                </a:solidFill>
              </a:rPr>
              <a:t>выбрать </a:t>
            </a:r>
            <a:r>
              <a:rPr lang="ru-RU" i="1" dirty="0">
                <a:solidFill>
                  <a:srgbClr val="FF000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FF0000"/>
                </a:solidFill>
              </a:rPr>
              <a:t>психотип</a:t>
            </a:r>
            <a:r>
              <a:rPr lang="ru-RU" i="1" dirty="0">
                <a:solidFill>
                  <a:srgbClr val="FF000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H="1">
            <a:off x="3586136" y="5434824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40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640552"/>
              </p:ext>
            </p:extLst>
          </p:nvPr>
        </p:nvGraphicFramePr>
        <p:xfrm>
          <a:off x="6419138" y="489647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47990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Инструкция: </a:t>
            </a:r>
            <a:r>
              <a:rPr lang="ru-RU" sz="2400" dirty="0">
                <a:solidFill>
                  <a:srgbClr val="00206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94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142525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Инструкция: </a:t>
            </a:r>
            <a:r>
              <a:rPr lang="ru-RU" sz="2400" dirty="0">
                <a:solidFill>
                  <a:srgbClr val="00206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i="1" dirty="0" smtClean="0">
                <a:solidFill>
                  <a:srgbClr val="00206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00206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18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54710"/>
              </p:ext>
            </p:extLst>
          </p:nvPr>
        </p:nvGraphicFramePr>
        <p:xfrm>
          <a:off x="6419138" y="533892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2236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</a:rPr>
              <a:t>Инструкция: </a:t>
            </a:r>
            <a:r>
              <a:rPr lang="ru-RU" sz="2400" dirty="0">
                <a:solidFill>
                  <a:srgbClr val="00206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002060"/>
                </a:solidFill>
              </a:rPr>
              <a:t>Softskills</a:t>
            </a:r>
            <a:r>
              <a:rPr lang="ru-RU" sz="2400" dirty="0">
                <a:solidFill>
                  <a:srgbClr val="00206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00206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Softskills</a:t>
            </a:r>
            <a:r>
              <a:rPr lang="ru-RU" i="1" dirty="0" smtClean="0">
                <a:solidFill>
                  <a:srgbClr val="002060"/>
                </a:solidFill>
              </a:rPr>
              <a:t> -«мягкие/гибкие </a:t>
            </a:r>
            <a:r>
              <a:rPr lang="ru-RU" i="1" dirty="0">
                <a:solidFill>
                  <a:srgbClr val="002060"/>
                </a:solidFill>
              </a:rPr>
              <a:t>навыки</a:t>
            </a:r>
            <a:r>
              <a:rPr lang="ru-RU" i="1" dirty="0" smtClean="0">
                <a:solidFill>
                  <a:srgbClr val="002060"/>
                </a:solidFill>
              </a:rPr>
              <a:t>»,  </a:t>
            </a:r>
            <a:r>
              <a:rPr lang="ru-RU" i="1" dirty="0">
                <a:solidFill>
                  <a:srgbClr val="00206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43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000441"/>
              </p:ext>
            </p:extLst>
          </p:nvPr>
        </p:nvGraphicFramePr>
        <p:xfrm>
          <a:off x="6419138" y="56388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22224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760881"/>
            <a:ext cx="96036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</a:rPr>
              <a:t>Инструкция: </a:t>
            </a:r>
            <a:r>
              <a:rPr lang="ru-RU" sz="2000" i="1" dirty="0">
                <a:solidFill>
                  <a:srgbClr val="00206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rgbClr val="002060"/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Представьте, что вы попали в </a:t>
            </a:r>
            <a:r>
              <a:rPr lang="ru-RU" sz="2000" dirty="0" smtClean="0">
                <a:solidFill>
                  <a:srgbClr val="002060"/>
                </a:solidFill>
              </a:rPr>
              <a:t>прошлое, </a:t>
            </a:r>
            <a:r>
              <a:rPr lang="ru-RU" sz="2000" dirty="0">
                <a:solidFill>
                  <a:srgbClr val="002060"/>
                </a:solidFill>
              </a:rPr>
              <a:t>какие из знаний или технологий вы передали бы предкам?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А. Искусство формирования общественного мнения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Б. Компьютерные технологии и Интернет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В. Секреты безопасности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35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944732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18034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Оборонно-спортивное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66851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53455" y="1296768"/>
            <a:ext cx="9958467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2060"/>
                </a:solidFill>
              </a:rPr>
              <a:t>Инструкция:</a:t>
            </a:r>
            <a:r>
              <a:rPr lang="ru-RU" sz="1600" i="1" dirty="0">
                <a:solidFill>
                  <a:srgbClr val="00206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600" i="1" dirty="0" smtClean="0">
                <a:solidFill>
                  <a:srgbClr val="002060"/>
                </a:solidFill>
              </a:rPr>
              <a:t>специализации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Вам всегда нравилось…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А. Читать о жизни и деятельности знаменитых биологов, химиков, физиков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Б. Проводить опыты с различными веществами, следить за ходом реакций.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В. Выполнять лабораторные работы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Вы любите…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А. Изучать материалы о деятельности выдающихся ученых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Б. Участвовать в олимпиадах, конкурсах естественно-научной направленности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В. Наблюдать и вести записи наблюдений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Вам хотелось бы…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А. Работать на производстве или лаборатории легкой промышленности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Б. Разрабатывать новые технологии и продукты на основе естественно-научных знаний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В. Анализировать и интерпретировать естественно-научные явления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440663" y="5691447"/>
            <a:ext cx="1581609" cy="748145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97889"/>
              </p:ext>
            </p:extLst>
          </p:nvPr>
        </p:nvGraphicFramePr>
        <p:xfrm>
          <a:off x="6419138" y="607416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1957"/>
              </p:ext>
            </p:extLst>
          </p:nvPr>
        </p:nvGraphicFramePr>
        <p:xfrm>
          <a:off x="2484120" y="1492885"/>
          <a:ext cx="949452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4840">
                  <a:extLst>
                    <a:ext uri="{9D8B030D-6E8A-4147-A177-3AD203B41FA5}">
                      <a16:colId xmlns:a16="http://schemas.microsoft.com/office/drawing/2014/main" val="2230682466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2574333595"/>
                    </a:ext>
                  </a:extLst>
                </a:gridCol>
                <a:gridCol w="3164840">
                  <a:extLst>
                    <a:ext uri="{9D8B030D-6E8A-4147-A177-3AD203B41FA5}">
                      <a16:colId xmlns:a16="http://schemas.microsoft.com/office/drawing/2014/main" val="101622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мы знаем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нам хотелось бы 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Что нужно сделать, чтобы </a:t>
                      </a:r>
                      <a:endParaRPr lang="ru-RU" sz="1400">
                        <a:effectLst/>
                      </a:endParaRP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узнать о выбранной области профессиональных специализаций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444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1. 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4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1.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1.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2.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</a:rPr>
                        <a:t>3. 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76072"/>
                  </a:ext>
                </a:extLst>
              </a:tr>
            </a:tbl>
          </a:graphicData>
        </a:graphic>
      </p:graphicFrame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90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045854"/>
              </p:ext>
            </p:extLst>
          </p:nvPr>
        </p:nvGraphicFramePr>
        <p:xfrm>
          <a:off x="6419138" y="51914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7487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7" y="1272539"/>
            <a:ext cx="6047293" cy="381245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625840" y="1468459"/>
            <a:ext cx="3371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Инструкция: </a:t>
            </a:r>
            <a:r>
              <a:rPr lang="ru-RU" i="1" dirty="0">
                <a:solidFill>
                  <a:srgbClr val="7030A0"/>
                </a:solidFill>
              </a:rPr>
              <a:t>изучить таблицу, </a:t>
            </a:r>
            <a:r>
              <a:rPr lang="ru-RU" i="1" dirty="0" smtClean="0">
                <a:solidFill>
                  <a:srgbClr val="7030A0"/>
                </a:solidFill>
              </a:rPr>
              <a:t>выбрать </a:t>
            </a:r>
            <a:r>
              <a:rPr lang="ru-RU" i="1" dirty="0">
                <a:solidFill>
                  <a:srgbClr val="7030A0"/>
                </a:solidFill>
              </a:rPr>
              <a:t>по цвету наиболее подходящие из предложенных вариантов </a:t>
            </a:r>
            <a:r>
              <a:rPr lang="ru-RU" i="1" dirty="0" err="1">
                <a:solidFill>
                  <a:srgbClr val="7030A0"/>
                </a:solidFill>
              </a:rPr>
              <a:t>психотип</a:t>
            </a:r>
            <a:r>
              <a:rPr lang="ru-RU" i="1" dirty="0">
                <a:solidFill>
                  <a:srgbClr val="7030A0"/>
                </a:solidFill>
              </a:rPr>
              <a:t> и характеристики по изучаемой профессиональной области, обосновать свой выбор. </a:t>
            </a:r>
          </a:p>
        </p:txBody>
      </p:sp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 flipH="1">
            <a:off x="3440663" y="5500255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78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89748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87449" y="2373696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</a:rPr>
              <a:t>Инструкция: </a:t>
            </a:r>
            <a:r>
              <a:rPr lang="ru-RU" sz="2400" dirty="0">
                <a:solidFill>
                  <a:srgbClr val="7030A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786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339342"/>
              </p:ext>
            </p:extLst>
          </p:nvPr>
        </p:nvGraphicFramePr>
        <p:xfrm>
          <a:off x="6419138" y="607416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51229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</a:rPr>
              <a:t>Инструкция: </a:t>
            </a:r>
            <a:r>
              <a:rPr lang="ru-RU" sz="2400" dirty="0">
                <a:solidFill>
                  <a:srgbClr val="7030A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just"/>
            <a:r>
              <a:rPr lang="ru-RU" i="1" dirty="0" smtClean="0">
                <a:solidFill>
                  <a:srgbClr val="7030A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7030A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6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436528"/>
              </p:ext>
            </p:extLst>
          </p:nvPr>
        </p:nvGraphicFramePr>
        <p:xfrm>
          <a:off x="6419138" y="548640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06984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</a:rPr>
              <a:t>Инструкция: </a:t>
            </a:r>
            <a:r>
              <a:rPr lang="ru-RU" sz="2400" dirty="0">
                <a:solidFill>
                  <a:srgbClr val="7030A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7030A0"/>
                </a:solidFill>
              </a:rPr>
              <a:t>Softskills</a:t>
            </a:r>
            <a:r>
              <a:rPr lang="ru-RU" sz="2400" dirty="0">
                <a:solidFill>
                  <a:srgbClr val="7030A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7030A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</a:rPr>
              <a:t>Softskills</a:t>
            </a:r>
            <a:r>
              <a:rPr lang="ru-RU" i="1" dirty="0" smtClean="0">
                <a:solidFill>
                  <a:srgbClr val="7030A0"/>
                </a:solidFill>
              </a:rPr>
              <a:t> -«мягкие/гибкие </a:t>
            </a:r>
            <a:r>
              <a:rPr lang="ru-RU" i="1" dirty="0">
                <a:solidFill>
                  <a:srgbClr val="7030A0"/>
                </a:solidFill>
              </a:rPr>
              <a:t>навыки</a:t>
            </a:r>
            <a:r>
              <a:rPr lang="ru-RU" i="1" dirty="0" smtClean="0">
                <a:solidFill>
                  <a:srgbClr val="7030A0"/>
                </a:solidFill>
              </a:rPr>
              <a:t>»,  </a:t>
            </a:r>
            <a:r>
              <a:rPr lang="ru-RU" i="1" dirty="0">
                <a:solidFill>
                  <a:srgbClr val="7030A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78318" y="5278697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38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302142"/>
              </p:ext>
            </p:extLst>
          </p:nvPr>
        </p:nvGraphicFramePr>
        <p:xfrm>
          <a:off x="6419138" y="578137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6392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64867" y="2395819"/>
            <a:ext cx="9308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Инструкция: </a:t>
            </a:r>
            <a:r>
              <a:rPr lang="ru-RU" sz="2400" dirty="0">
                <a:solidFill>
                  <a:srgbClr val="FF0000"/>
                </a:solidFill>
              </a:rPr>
              <a:t>найти наиболее подходящие профессии для выбранной области профессиональной специализации и дать им краткую характеристику.</a:t>
            </a:r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 flipH="1">
            <a:off x="3606919" y="5048070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08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746246"/>
              </p:ext>
            </p:extLst>
          </p:nvPr>
        </p:nvGraphicFramePr>
        <p:xfrm>
          <a:off x="6419138" y="563389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21732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74941" y="1760881"/>
            <a:ext cx="960369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7030A0"/>
                </a:solidFill>
              </a:rPr>
              <a:t>Инструкция: </a:t>
            </a:r>
            <a:r>
              <a:rPr lang="ru-RU" sz="2000" i="1" dirty="0">
                <a:solidFill>
                  <a:srgbClr val="7030A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rgbClr val="7030A0"/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</a:rPr>
              <a:t>Представьте, что вы отвечаете за корпоративный сайт компании, в которой вы работаете. выполнение каких задач вы с большим удовольствием возьмете на себя?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</a:rPr>
              <a:t>А. Написание статей о событиях, происходящих в компании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Б. Веб-дизайн </a:t>
            </a:r>
            <a:r>
              <a:rPr lang="ru-RU" sz="2000" dirty="0">
                <a:solidFill>
                  <a:srgbClr val="7030A0"/>
                </a:solidFill>
              </a:rPr>
              <a:t>(оформление сайта, подготовка фотографий, разработка логотипа)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</a:rPr>
              <a:t>В. Продвижение сайта в поисковый системах, SEO -оптимизация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</a:rPr>
              <a:t>Г. Ваш вариант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15973" y="5500255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087688"/>
              </p:ext>
            </p:extLst>
          </p:nvPr>
        </p:nvGraphicFramePr>
        <p:xfrm>
          <a:off x="6419138" y="607416"/>
          <a:ext cx="4843222" cy="380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80726">
                <a:tc>
                  <a:txBody>
                    <a:bodyPr/>
                    <a:lstStyle/>
                    <a:p>
                      <a:pPr marL="228600" indent="450215" algn="l">
                        <a:lnSpc>
                          <a:spcPct val="150000"/>
                        </a:lnSpc>
                        <a:spcAft>
                          <a:spcPts val="100"/>
                        </a:spcAft>
                      </a:pPr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Творческое</a:t>
                      </a:r>
                      <a:r>
                        <a:rPr lang="ru-RU" sz="12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направление</a:t>
                      </a:r>
                      <a:endParaRPr lang="ru-RU" sz="1200" dirty="0" smtClean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69849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461884" y="1315359"/>
            <a:ext cx="973011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7030A0"/>
                </a:solidFill>
              </a:rPr>
              <a:t>Инструкция:</a:t>
            </a:r>
            <a:r>
              <a:rPr lang="ru-RU" sz="1400" i="1" dirty="0">
                <a:solidFill>
                  <a:srgbClr val="7030A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400" i="1" dirty="0" smtClean="0">
                <a:solidFill>
                  <a:srgbClr val="7030A0"/>
                </a:solidFill>
              </a:rPr>
              <a:t>специализации</a:t>
            </a:r>
          </a:p>
          <a:p>
            <a:r>
              <a:rPr lang="ru-RU" sz="1400" b="1" dirty="0">
                <a:solidFill>
                  <a:srgbClr val="7030A0"/>
                </a:solidFill>
              </a:rPr>
              <a:t>Вам всегда нравилось…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А. Рисовать и моделировать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Б. Заботиться о порядке в вещах, о красивом виде помещения, в котором учитесь, живете, работаете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В. Изучать жизнь выдающихся творческих людей, историю развития изобразительного искусства и творчества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rgbClr val="7030A0"/>
                </a:solidFill>
              </a:rPr>
              <a:t>Вы любите…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А. Участвовать в творческих выставках и конкурсах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Б. Писать рассказы, сочинять стихи, заниматься творчеством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В. Заниматься творчеством и создавать необычные эксклюзивные вещи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Г. Ваш вариант</a:t>
            </a:r>
          </a:p>
          <a:p>
            <a:r>
              <a:rPr lang="ru-RU" sz="1400" b="1" dirty="0">
                <a:solidFill>
                  <a:srgbClr val="7030A0"/>
                </a:solidFill>
              </a:rPr>
              <a:t>Вам хотелось бы…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А. Создавать принципиально новые вещи, произведения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Б. Осуществлять полезную деятельность на благо людей с применением своих творческих потенциалов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В. Получить профильное среднее или высшее образование и работать по любимому творческому направлению</a:t>
            </a:r>
          </a:p>
          <a:p>
            <a:r>
              <a:rPr lang="ru-RU" sz="1400" dirty="0">
                <a:solidFill>
                  <a:srgbClr val="7030A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flipH="1">
            <a:off x="3461446" y="5594152"/>
            <a:ext cx="1581609" cy="748145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2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241710"/>
              </p:ext>
            </p:extLst>
          </p:nvPr>
        </p:nvGraphicFramePr>
        <p:xfrm>
          <a:off x="6419138" y="607634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93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5320" y="2410568"/>
            <a:ext cx="1107948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Инструкция: </a:t>
            </a:r>
            <a:r>
              <a:rPr lang="ru-RU" sz="2400" dirty="0">
                <a:solidFill>
                  <a:srgbClr val="FF0000"/>
                </a:solidFill>
              </a:rPr>
              <a:t>составить перечень профессий и необходимых к ним знаний по Hardskills в выбранной области профессиональной специализации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Hardskills -профессиональные </a:t>
            </a:r>
            <a:r>
              <a:rPr lang="ru-RU" i="1" dirty="0">
                <a:solidFill>
                  <a:srgbClr val="FF0000"/>
                </a:solidFill>
              </a:rPr>
              <a:t>знания, инструменты и навыки человека, его технические компетенции, которые можно проверить и оценить (знание иностранных языков или определенных языков программирования, умение работать с механизмами, устройствами) </a:t>
            </a:r>
          </a:p>
          <a:p>
            <a:pPr algn="just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461446" y="5155740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710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266643"/>
              </p:ext>
            </p:extLst>
          </p:nvPr>
        </p:nvGraphicFramePr>
        <p:xfrm>
          <a:off x="6419138" y="592886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8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91640" y="2081427"/>
            <a:ext cx="10149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Инструкция: </a:t>
            </a:r>
            <a:r>
              <a:rPr lang="ru-RU" sz="2400" dirty="0">
                <a:solidFill>
                  <a:srgbClr val="FF0000"/>
                </a:solidFill>
              </a:rPr>
              <a:t>определить необходимые навыки </a:t>
            </a:r>
            <a:r>
              <a:rPr lang="ru-RU" sz="2400" dirty="0" err="1">
                <a:solidFill>
                  <a:srgbClr val="FF0000"/>
                </a:solidFill>
              </a:rPr>
              <a:t>Softskills</a:t>
            </a:r>
            <a:r>
              <a:rPr lang="ru-RU" sz="2400" dirty="0">
                <a:solidFill>
                  <a:srgbClr val="FF0000"/>
                </a:solidFill>
              </a:rPr>
              <a:t> для выбранной области профессиональной </a:t>
            </a:r>
            <a:r>
              <a:rPr lang="ru-RU" sz="2400" dirty="0" smtClean="0">
                <a:solidFill>
                  <a:srgbClr val="FF0000"/>
                </a:solidFill>
              </a:rPr>
              <a:t>специализации</a:t>
            </a:r>
          </a:p>
          <a:p>
            <a:pPr algn="just"/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i="1" dirty="0" err="1" smtClean="0">
                <a:solidFill>
                  <a:srgbClr val="FF0000"/>
                </a:solidFill>
              </a:rPr>
              <a:t>Softskills</a:t>
            </a:r>
            <a:r>
              <a:rPr lang="ru-RU" i="1" dirty="0" smtClean="0">
                <a:solidFill>
                  <a:srgbClr val="FF0000"/>
                </a:solidFill>
              </a:rPr>
              <a:t> -«мягкие/гибкие </a:t>
            </a:r>
            <a:r>
              <a:rPr lang="ru-RU" i="1" dirty="0">
                <a:solidFill>
                  <a:srgbClr val="FF0000"/>
                </a:solidFill>
              </a:rPr>
              <a:t>навыки</a:t>
            </a:r>
            <a:r>
              <a:rPr lang="ru-RU" i="1" dirty="0" smtClean="0">
                <a:solidFill>
                  <a:srgbClr val="FF0000"/>
                </a:solidFill>
              </a:rPr>
              <a:t>»,  </a:t>
            </a:r>
            <a:r>
              <a:rPr lang="ru-RU" i="1" dirty="0">
                <a:solidFill>
                  <a:srgbClr val="FF0000"/>
                </a:solidFill>
              </a:rPr>
              <a:t>которые обозначают общие социальные и психологические качества человека, могут иметь сильное влияние на успешность человека, его способность эффективно работать в коллективной среде (организованность, целеустремленность, продуктивность, стрессоустойчивость, развитые коммуникативные навыки, лидерские качества, умение работать в команде) </a:t>
            </a: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flipH="1">
            <a:off x="3357537" y="5036082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76327"/>
              </p:ext>
            </p:extLst>
          </p:nvPr>
        </p:nvGraphicFramePr>
        <p:xfrm>
          <a:off x="6419138" y="637131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32291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374941" y="1505693"/>
            <a:ext cx="96036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FF0000"/>
                </a:solidFill>
              </a:rPr>
              <a:t>Инструкция: </a:t>
            </a:r>
            <a:r>
              <a:rPr lang="ru-RU" sz="2000" i="1" dirty="0">
                <a:solidFill>
                  <a:srgbClr val="FF0000"/>
                </a:solidFill>
              </a:rPr>
              <a:t>выбрать и обосновать перспективность выбранной области профессиональной специализации в соответствии с предложенными </a:t>
            </a:r>
            <a:r>
              <a:rPr lang="ru-RU" sz="2000" i="1" dirty="0" smtClean="0">
                <a:solidFill>
                  <a:srgbClr val="FF0000"/>
                </a:solidFill>
              </a:rPr>
              <a:t>заданиями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Представьте, что у вас появилась уникальная возможность посетить библиотеку с редкими уникальными документами и книгами и узнать историю возникновения одного из указанных ниже направлений. Что вы выберите?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А. Реклама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Б. Инженерная техника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В. Искусственный интеллект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</a:rPr>
              <a:t>Г. Ваш вариант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flipH="1">
            <a:off x="3378318" y="5420074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89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91200" y="228600"/>
            <a:ext cx="6187440" cy="32003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познавательно-интерактивная игра «</a:t>
            </a:r>
            <a:r>
              <a:rPr lang="ru-RU" sz="1200" b="1" dirty="0" err="1">
                <a:solidFill>
                  <a:srgbClr val="C00000"/>
                </a:solidFill>
              </a:rPr>
              <a:t>ПрофВыбор</a:t>
            </a:r>
            <a:r>
              <a:rPr lang="ru-RU" sz="1200" b="1" dirty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9320" y="6248400"/>
            <a:ext cx="5273040" cy="50292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МБОУ ДО ЦДО «АЭРОКОСМИЧЕСКАЯ ШКОЛА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 ИМЕНИ ГЕРОЯ СОЦИАЛИСТИЧЕСКОГО ТРУДА ГУПАЛОВА В.К.»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"/>
            <a:ext cx="2974898" cy="210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183163"/>
              </p:ext>
            </p:extLst>
          </p:nvPr>
        </p:nvGraphicFramePr>
        <p:xfrm>
          <a:off x="6419138" y="592886"/>
          <a:ext cx="484322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4102">
                  <a:extLst>
                    <a:ext uri="{9D8B030D-6E8A-4147-A177-3AD203B41FA5}">
                      <a16:colId xmlns:a16="http://schemas.microsoft.com/office/drawing/2014/main" val="3092111731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4120116071"/>
                    </a:ext>
                  </a:extLst>
                </a:gridCol>
              </a:tblGrid>
              <a:tr h="278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Инженерно-техническое направление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7515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781425" y="1187477"/>
            <a:ext cx="89306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</a:rPr>
              <a:t>Инструкция:</a:t>
            </a:r>
            <a:r>
              <a:rPr lang="ru-RU" sz="1600" i="1" dirty="0">
                <a:solidFill>
                  <a:srgbClr val="FF0000"/>
                </a:solidFill>
              </a:rPr>
              <a:t> выбрать один из вариантов ответов на вопросы и определить круг интересов для дальнейшего изучения выбранной области профессиональной </a:t>
            </a:r>
            <a:r>
              <a:rPr lang="ru-RU" sz="1600" i="1" dirty="0" smtClean="0">
                <a:solidFill>
                  <a:srgbClr val="FF0000"/>
                </a:solidFill>
              </a:rPr>
              <a:t>специализации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Вам всегда нравилось…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А. Изучать научно-техническую литературу и журналы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Б. Участвовать в выставках технического творчества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В. Узнавать о достижениях в области технических производств 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Вы любите…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А. Читать и обсуждать новинки в инженерно-технических областях 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Б. Исследовать, проектировать и создавать необычные технические поделки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В. Разбираться в технических чертежах или самостоятельно составлять чертежи 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Г. Ваш вариант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Вам хотелось бы…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А. Побывать на экскурсии на предприятиях: АО "</a:t>
            </a:r>
            <a:r>
              <a:rPr lang="ru-RU" sz="1600" dirty="0" err="1">
                <a:solidFill>
                  <a:srgbClr val="FF0000"/>
                </a:solidFill>
              </a:rPr>
              <a:t>Красмаш</a:t>
            </a:r>
            <a:r>
              <a:rPr lang="ru-RU" sz="1600" dirty="0">
                <a:solidFill>
                  <a:srgbClr val="FF0000"/>
                </a:solidFill>
              </a:rPr>
              <a:t>", "</a:t>
            </a:r>
            <a:r>
              <a:rPr lang="ru-RU" sz="1600" dirty="0" err="1">
                <a:solidFill>
                  <a:srgbClr val="FF0000"/>
                </a:solidFill>
              </a:rPr>
              <a:t>Крастяжмаш</a:t>
            </a:r>
            <a:r>
              <a:rPr lang="ru-RU" sz="1600" dirty="0">
                <a:solidFill>
                  <a:srgbClr val="FF0000"/>
                </a:solidFill>
              </a:rPr>
              <a:t>"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Б. Научиться разбираться в сложных чертежах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В. Стать инженером-технологом или инженером-конструктором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Г. Ваш вариант</a:t>
            </a:r>
          </a:p>
          <a:p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flipH="1">
            <a:off x="3399100" y="5645496"/>
            <a:ext cx="1581609" cy="7481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3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445</TotalTime>
  <Words>3824</Words>
  <Application>Microsoft Office PowerPoint</Application>
  <PresentationFormat>Широкоэкранный</PresentationFormat>
  <Paragraphs>643</Paragraphs>
  <Slides>51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6" baseType="lpstr">
      <vt:lpstr>Arial</vt:lpstr>
      <vt:lpstr>Calibri</vt:lpstr>
      <vt:lpstr>Century Gothic</vt:lpstr>
      <vt:lpstr>Times New Roman</vt:lpstr>
      <vt:lpstr>След самолета</vt:lpstr>
      <vt:lpstr>познавательно-интерактивная  игра 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  <vt:lpstr>познавательно-интерактивная игра «ПрофВыбор»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познавательно-интерактивная  игра  «ПрофВыбор»</dc:title>
  <dc:creator>Пользователь</dc:creator>
  <cp:lastModifiedBy>Пользователь</cp:lastModifiedBy>
  <cp:revision>23</cp:revision>
  <dcterms:created xsi:type="dcterms:W3CDTF">2024-03-22T07:23:22Z</dcterms:created>
  <dcterms:modified xsi:type="dcterms:W3CDTF">2024-04-15T08:15:22Z</dcterms:modified>
</cp:coreProperties>
</file>