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1" r:id="rId4"/>
    <p:sldId id="299" r:id="rId5"/>
    <p:sldId id="300" r:id="rId6"/>
    <p:sldId id="301" r:id="rId7"/>
    <p:sldId id="302" r:id="rId8"/>
    <p:sldId id="303" r:id="rId9"/>
    <p:sldId id="304" r:id="rId10"/>
    <p:sldId id="305" r:id="rId11"/>
    <p:sldId id="306" r:id="rId12"/>
    <p:sldId id="307" r:id="rId13"/>
    <p:sldId id="308" r:id="rId14"/>
    <p:sldId id="309" r:id="rId15"/>
    <p:sldId id="310" r:id="rId16"/>
    <p:sldId id="262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962" autoAdjust="0"/>
    <p:restoredTop sz="94660"/>
  </p:normalViewPr>
  <p:slideViewPr>
    <p:cSldViewPr>
      <p:cViewPr varScale="1">
        <p:scale>
          <a:sx n="108" d="100"/>
          <a:sy n="108" d="100"/>
        </p:scale>
        <p:origin x="1302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AA5C0E-C1D6-4D03-80BA-492FC9938396}" type="datetimeFigureOut">
              <a:rPr lang="ru-RU"/>
              <a:pPr>
                <a:defRPr/>
              </a:pPr>
              <a:t>чт 31.10.24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56224-D402-4C13-A990-F9B29B4DCB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1ADF5-E0F8-4881-9E9C-C1D7ED727FD8}" type="datetimeFigureOut">
              <a:rPr lang="ru-RU"/>
              <a:pPr>
                <a:defRPr/>
              </a:pPr>
              <a:t>чт 31.10.24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914A2-325B-464E-8364-BE28D94A05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00875C-7A3C-4031-A23D-D6265A04C512}" type="datetimeFigureOut">
              <a:rPr lang="ru-RU"/>
              <a:pPr>
                <a:defRPr/>
              </a:pPr>
              <a:t>чт 31.10.24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A0FA8B-4163-4559-B75F-380CC6A66C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56082-8109-498A-8E5C-517281C67DAB}" type="datetimeFigureOut">
              <a:rPr lang="ru-RU"/>
              <a:pPr>
                <a:defRPr/>
              </a:pPr>
              <a:t>чт 31.10.24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EF9E7-B392-4C06-B893-EBC90B485E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77C3E-C978-496E-A907-4BD1CBA0820D}" type="datetimeFigureOut">
              <a:rPr lang="ru-RU"/>
              <a:pPr>
                <a:defRPr/>
              </a:pPr>
              <a:t>чт 31.10.24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32C7E-E71A-4502-9361-9EE973CF0F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99AF5-CAC2-4193-8362-E44F969D199B}" type="datetimeFigureOut">
              <a:rPr lang="ru-RU"/>
              <a:pPr>
                <a:defRPr/>
              </a:pPr>
              <a:t>чт 31.10.24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34D6B7-4C80-43C0-B320-7DB05BBA15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3C680-6FB3-4A26-85CF-851139DB4B37}" type="datetimeFigureOut">
              <a:rPr lang="ru-RU"/>
              <a:pPr>
                <a:defRPr/>
              </a:pPr>
              <a:t>чт 31.10.24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05681-29F7-44D2-98FB-A0CE21D01C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93D5A-EB7D-4DD4-9E2C-55D4D50500BF}" type="datetimeFigureOut">
              <a:rPr lang="ru-RU"/>
              <a:pPr>
                <a:defRPr/>
              </a:pPr>
              <a:t>чт 31.10.24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DDABA-5416-4D25-8D90-611CA5367B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3A5835-205D-4599-968C-1420FC69AE0C}" type="datetimeFigureOut">
              <a:rPr lang="ru-RU"/>
              <a:pPr>
                <a:defRPr/>
              </a:pPr>
              <a:t>чт 31.10.24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290B86-DA31-48A8-AC8E-4020A0CD3A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A4B1E-E600-4456-8690-AF9477001765}" type="datetimeFigureOut">
              <a:rPr lang="ru-RU"/>
              <a:pPr>
                <a:defRPr/>
              </a:pPr>
              <a:t>чт 31.10.24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14C52-8F60-4DF7-91B5-1D6D01EF9E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546C1-299D-42AA-A628-5B6CCB0D8745}" type="datetimeFigureOut">
              <a:rPr lang="ru-RU"/>
              <a:pPr>
                <a:defRPr/>
              </a:pPr>
              <a:t>чт 31.10.24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46169-A39D-438F-8EA2-A6691F74E6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0DD1B-5C9B-4B18-A745-3178B3294B65}" type="datetimeFigureOut">
              <a:rPr lang="ru-RU"/>
              <a:pPr>
                <a:defRPr/>
              </a:pPr>
              <a:t>чт 31.10.24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E6CED-4D7A-4A99-A06E-D20521F1D3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21323-BC64-48D5-8E52-4E537F6AEA7E}" type="datetimeFigureOut">
              <a:rPr lang="ru-RU"/>
              <a:pPr>
                <a:defRPr/>
              </a:pPr>
              <a:t>чт 31.10.24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4860AA-65D4-48FF-9B26-7435F99302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7053791-19A3-4D02-AF2F-B2B1D522D39B}" type="datetimeFigureOut">
              <a:rPr lang="ru-RU"/>
              <a:pPr>
                <a:defRPr/>
              </a:pPr>
              <a:t>чт 31.10.24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7DADF10-224E-4D6D-A07B-40DE9A91AB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  <p:sldLayoutId id="2147483650" r:id="rId12"/>
    <p:sldLayoutId id="2147483649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ctrTitle"/>
          </p:nvPr>
        </p:nvSpPr>
        <p:spPr>
          <a:xfrm>
            <a:off x="1187625" y="1052513"/>
            <a:ext cx="6840364" cy="2448495"/>
          </a:xfrm>
        </p:spPr>
        <p:txBody>
          <a:bodyPr/>
          <a:lstStyle/>
          <a:p>
            <a:pPr eaLnBrk="1" hangingPunct="1"/>
            <a:r>
              <a:rPr lang="ru-RU" sz="2000" dirty="0">
                <a:latin typeface="Arial" pitchFamily="34" charset="0"/>
                <a:cs typeface="Arial" pitchFamily="34" charset="0"/>
              </a:rPr>
              <a:t>              МУНИЦИПАЛЬНОЕ БЮДЖЕТНОЕ</a:t>
            </a:r>
            <a:br>
              <a:rPr lang="ru-RU" sz="2000" dirty="0">
                <a:latin typeface="Arial" pitchFamily="34" charset="0"/>
                <a:cs typeface="Arial" pitchFamily="34" charset="0"/>
              </a:rPr>
            </a:br>
            <a:r>
              <a:rPr lang="ru-RU" sz="2000" dirty="0">
                <a:latin typeface="Arial" pitchFamily="34" charset="0"/>
                <a:cs typeface="Arial" pitchFamily="34" charset="0"/>
              </a:rPr>
              <a:t>                  ДОШКОЛЬНОЕ ОБРАЗОВАТЕЛЬНОЕ </a:t>
            </a:r>
            <a:br>
              <a:rPr lang="ru-RU" sz="2000" dirty="0">
                <a:latin typeface="Arial" pitchFamily="34" charset="0"/>
                <a:cs typeface="Arial" pitchFamily="34" charset="0"/>
              </a:rPr>
            </a:br>
            <a:r>
              <a:rPr lang="ru-RU" sz="2000" dirty="0">
                <a:latin typeface="Arial" pitchFamily="34" charset="0"/>
                <a:cs typeface="Arial" pitchFamily="34" charset="0"/>
              </a:rPr>
              <a:t>               УЧРЕЖДЕНИЕ ДЕТСКИЙ САД № 7</a:t>
            </a:r>
            <a:br>
              <a:rPr lang="ru-RU" sz="2000" dirty="0">
                <a:latin typeface="Arial" pitchFamily="34" charset="0"/>
                <a:cs typeface="Arial" pitchFamily="34" charset="0"/>
              </a:rPr>
            </a:br>
            <a:r>
              <a:rPr lang="ru-RU" sz="2000" dirty="0">
                <a:latin typeface="Arial" pitchFamily="34" charset="0"/>
                <a:cs typeface="Arial" pitchFamily="34" charset="0"/>
              </a:rPr>
              <a:t>             «ЖУРАВУШКА» Г.ОХИ</a:t>
            </a:r>
            <a:br>
              <a:rPr lang="ru-RU" sz="2000" dirty="0">
                <a:latin typeface="Arial" pitchFamily="34" charset="0"/>
                <a:cs typeface="Arial" pitchFamily="34" charset="0"/>
              </a:rPr>
            </a:br>
            <a:br>
              <a:rPr lang="ru-RU" sz="2000" dirty="0">
                <a:latin typeface="Arial" pitchFamily="34" charset="0"/>
                <a:cs typeface="Arial" pitchFamily="34" charset="0"/>
              </a:rPr>
            </a:br>
            <a:r>
              <a:rPr lang="en-US" sz="2000" dirty="0">
                <a:latin typeface="Arial" pitchFamily="34" charset="0"/>
                <a:cs typeface="Arial" pitchFamily="34" charset="0"/>
              </a:rPr>
              <a:t>IV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Всероссийский педагогический конкурс «Воспитание патриота и гражданина России 21 века»</a:t>
            </a:r>
            <a:br>
              <a:rPr lang="ru-RU" sz="2000" dirty="0">
                <a:latin typeface="Arial" pitchFamily="34" charset="0"/>
                <a:cs typeface="Arial" pitchFamily="34" charset="0"/>
              </a:rPr>
            </a:br>
            <a:r>
              <a:rPr lang="ru-RU" sz="2000" dirty="0">
                <a:latin typeface="Arial" pitchFamily="34" charset="0"/>
                <a:cs typeface="Arial" pitchFamily="34" charset="0"/>
              </a:rPr>
              <a:t>«Родина начинается </a:t>
            </a:r>
            <a:r>
              <a:rPr lang="ru-RU" sz="2000">
                <a:latin typeface="Arial" pitchFamily="34" charset="0"/>
                <a:cs typeface="Arial" pitchFamily="34" charset="0"/>
              </a:rPr>
              <a:t>с тебя!»</a:t>
            </a:r>
            <a:br>
              <a:rPr lang="ru-RU" sz="2000" dirty="0">
                <a:latin typeface="Arial" pitchFamily="34" charset="0"/>
                <a:cs typeface="Arial" pitchFamily="34" charset="0"/>
              </a:rPr>
            </a:b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36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500570"/>
            <a:ext cx="6400800" cy="1138230"/>
          </a:xfrm>
        </p:spPr>
        <p:txBody>
          <a:bodyPr/>
          <a:lstStyle/>
          <a:p>
            <a:pPr eaLnBrk="1" hangingPunct="1"/>
            <a:r>
              <a:rPr lang="ru-RU" sz="16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Заместитель заведующего по воспитательной и методической работе Шумилова Ольга Васильевна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2771775" y="765175"/>
            <a:ext cx="4752553" cy="1799729"/>
          </a:xfrm>
          <a:ln>
            <a:solidFill>
              <a:srgbClr val="00B0F0"/>
            </a:solidFill>
          </a:ln>
        </p:spPr>
        <p:txBody>
          <a:bodyPr/>
          <a:lstStyle/>
          <a:p>
            <a:br>
              <a:rPr lang="ru-RU" sz="9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9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9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9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9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solidFill>
                  <a:srgbClr val="00B0F0"/>
                </a:solidFill>
              </a:rPr>
              <a:t>Масленица</a:t>
            </a:r>
            <a:r>
              <a:rPr lang="ru-RU" sz="1200" dirty="0">
                <a:solidFill>
                  <a:srgbClr val="00B0F0"/>
                </a:solidFill>
              </a:rPr>
              <a:t> – самый весёлый, шумный, любимый, народный праздник. В масленичную неделю люди провожают зиму и встречают весну. Символами этого праздника считаются солнце, блины и чучело Масленицы. Все дети знают про масленицу, про блины, которые нужно есть и про чучело, которое нужно сжигать. Но знать это одно, а увидеть, а ещё лучше поучаствовать в этом совсем другое дело. Такой русский народный праздник как «Масленица» ежегодно проводится в нашем детском саду  и стал уже традиционным и любимым для детей.</a:t>
            </a:r>
            <a:br>
              <a:rPr lang="ru-RU" sz="1200" dirty="0">
                <a:solidFill>
                  <a:srgbClr val="00B0F0"/>
                </a:solidFill>
              </a:rPr>
            </a:br>
            <a:br>
              <a:rPr lang="ru-RU" sz="1200" dirty="0">
                <a:solidFill>
                  <a:srgbClr val="00B0F0"/>
                </a:solidFill>
              </a:rPr>
            </a:br>
            <a:br>
              <a:rPr lang="ru-RU" sz="1200" dirty="0">
                <a:solidFill>
                  <a:srgbClr val="00B0F0"/>
                </a:solidFill>
              </a:rPr>
            </a:b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i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4" name="Объект 2"/>
          <p:cNvSpPr>
            <a:spLocks noGrp="1"/>
          </p:cNvSpPr>
          <p:nvPr>
            <p:ph idx="1"/>
          </p:nvPr>
        </p:nvSpPr>
        <p:spPr>
          <a:xfrm>
            <a:off x="1331913" y="2708275"/>
            <a:ext cx="6840537" cy="3417888"/>
          </a:xfrm>
        </p:spPr>
        <p:txBody>
          <a:bodyPr/>
          <a:lstStyle/>
          <a:p>
            <a:pPr marL="0" indent="0" eaLnBrk="1" hangingPunct="1">
              <a:buNone/>
            </a:pPr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None/>
            </a:pPr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https://i.mycdn.me/i?r=AyH4iRPQ2q0otWIFepML2LxRf4X-OPCIgfzWzFP5kvSrxw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280881"/>
            <a:ext cx="3240360" cy="2272675"/>
          </a:xfrm>
          <a:prstGeom prst="rect">
            <a:avLst/>
          </a:prstGeom>
          <a:ln w="889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Рисунок 7" descr="https://i.mycdn.me/i?r=AyH4iRPQ2q0otWIFepML2LxREBTy6lOv72Js74556J4ltA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564904"/>
            <a:ext cx="2506980" cy="3343275"/>
          </a:xfrm>
          <a:prstGeom prst="rect">
            <a:avLst/>
          </a:prstGeom>
          <a:ln w="889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6960976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2771775" y="765175"/>
            <a:ext cx="4895850" cy="2087761"/>
          </a:xfrm>
          <a:ln>
            <a:solidFill>
              <a:srgbClr val="00B0F0"/>
            </a:solidFill>
          </a:ln>
        </p:spPr>
        <p:txBody>
          <a:bodyPr/>
          <a:lstStyle/>
          <a:p>
            <a:br>
              <a:rPr lang="ru-RU" sz="9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9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9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9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9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solidFill>
                  <a:srgbClr val="00B0F0"/>
                </a:solidFill>
              </a:rPr>
              <a:t>Пасха светлый, добрый праздник</a:t>
            </a:r>
            <a:r>
              <a:rPr lang="ru-RU" sz="1200" dirty="0">
                <a:solidFill>
                  <a:srgbClr val="00B0F0"/>
                </a:solidFill>
              </a:rPr>
              <a:t>. Праздник счастья, красоты. Он несёт нам всем надежду, чтоб добрее стали мы. С воспитанниками  старшего дошкольного возраста  была проведена беседа по ознакомлению с традициями и обычаями православной русской культуры, с традициями празднования Великого праздника Пасхи. Ребята своими руками изготавливали подарки для своих близких; разрисовывали гуашью по традиции варенные яйца. Задача проведенных мероприятий - расширить представления дошкольников о народной культуре, привлечь внимание современных детей к истории и культуре русского народа, воспитывать любовь к народным традициям</a:t>
            </a:r>
            <a:br>
              <a:rPr lang="ru-RU" sz="1200" dirty="0">
                <a:solidFill>
                  <a:srgbClr val="00B0F0"/>
                </a:solidFill>
              </a:rPr>
            </a:br>
            <a:br>
              <a:rPr lang="ru-RU" sz="1200" dirty="0">
                <a:solidFill>
                  <a:srgbClr val="00B0F0"/>
                </a:solidFill>
              </a:rPr>
            </a:br>
            <a:br>
              <a:rPr lang="ru-RU" sz="1200" dirty="0">
                <a:solidFill>
                  <a:srgbClr val="00B0F0"/>
                </a:solidFill>
              </a:rPr>
            </a:br>
            <a:br>
              <a:rPr lang="ru-RU" sz="1200" dirty="0">
                <a:solidFill>
                  <a:srgbClr val="00B0F0"/>
                </a:solidFill>
              </a:rPr>
            </a:br>
            <a:br>
              <a:rPr lang="ru-RU" sz="1200" dirty="0">
                <a:solidFill>
                  <a:srgbClr val="00B0F0"/>
                </a:solidFill>
              </a:rPr>
            </a:b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i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4" name="Объект 2"/>
          <p:cNvSpPr>
            <a:spLocks noGrp="1"/>
          </p:cNvSpPr>
          <p:nvPr>
            <p:ph idx="1"/>
          </p:nvPr>
        </p:nvSpPr>
        <p:spPr>
          <a:xfrm>
            <a:off x="1331913" y="2708275"/>
            <a:ext cx="6840537" cy="3417888"/>
          </a:xfrm>
        </p:spPr>
        <p:txBody>
          <a:bodyPr/>
          <a:lstStyle/>
          <a:p>
            <a:pPr marL="0" indent="0" eaLnBrk="1" hangingPunct="1">
              <a:buNone/>
            </a:pPr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None/>
            </a:pPr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https://i.mycdn.me/i?r=AyH4iRPQ2q0otWIFepML2LxRuC3_zUAGb7P0269I6WngbA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996952"/>
            <a:ext cx="3312368" cy="2383859"/>
          </a:xfrm>
          <a:prstGeom prst="rect">
            <a:avLst/>
          </a:prstGeom>
          <a:ln w="889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Рисунок 8" descr="https://i.mycdn.me/i?r=AyH4iRPQ2q0otWIFepML2LxRSnAZCJkPI236JZaka0Harw&amp;fn=w_61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0119" y="2996952"/>
            <a:ext cx="3187720" cy="2383859"/>
          </a:xfrm>
          <a:prstGeom prst="rect">
            <a:avLst/>
          </a:prstGeom>
          <a:ln w="889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9463549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2771775" y="765175"/>
            <a:ext cx="4895850" cy="1583705"/>
          </a:xfrm>
          <a:ln>
            <a:solidFill>
              <a:srgbClr val="00B0F0"/>
            </a:solidFill>
          </a:ln>
        </p:spPr>
        <p:txBody>
          <a:bodyPr/>
          <a:lstStyle/>
          <a:p>
            <a:br>
              <a:rPr lang="ru-RU" sz="9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9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9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9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9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solidFill>
                  <a:srgbClr val="00B0F0"/>
                </a:solidFill>
              </a:rPr>
              <a:t>В преддверии 78-й годовщины</a:t>
            </a:r>
            <a:r>
              <a:rPr lang="ru-RU" sz="1200" dirty="0">
                <a:solidFill>
                  <a:srgbClr val="00B0F0"/>
                </a:solidFill>
              </a:rPr>
              <a:t> Победы в Великой Отечественной войне в МБДОУ детский сад № 7 "</a:t>
            </a:r>
            <a:r>
              <a:rPr lang="ru-RU" sz="1200" dirty="0" err="1">
                <a:solidFill>
                  <a:srgbClr val="00B0F0"/>
                </a:solidFill>
              </a:rPr>
              <a:t>Журавушка</a:t>
            </a:r>
            <a:r>
              <a:rPr lang="ru-RU" sz="1200" dirty="0">
                <a:solidFill>
                  <a:srgbClr val="00B0F0"/>
                </a:solidFill>
              </a:rPr>
              <a:t>" г. Охи, отряд ЮИД принял участие в Акции "Поддержки героя". Воспитанники изготовили поделки для ветеранов ВОВ. Также к Акции были привлечены родители (законные представители) воспитанников, совместно с детьми родители рисовали рисунки для участников СВО.</a:t>
            </a:r>
            <a:br>
              <a:rPr lang="ru-RU" dirty="0"/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200" dirty="0">
                <a:solidFill>
                  <a:srgbClr val="00B0F0"/>
                </a:solidFill>
              </a:rPr>
            </a:br>
            <a:br>
              <a:rPr lang="ru-RU" sz="1200" dirty="0">
                <a:solidFill>
                  <a:srgbClr val="00B0F0"/>
                </a:solidFill>
              </a:rPr>
            </a:br>
            <a:br>
              <a:rPr lang="ru-RU" sz="1200" dirty="0">
                <a:solidFill>
                  <a:srgbClr val="00B0F0"/>
                </a:solidFill>
              </a:rPr>
            </a:br>
            <a:br>
              <a:rPr lang="ru-RU" sz="1200" dirty="0">
                <a:solidFill>
                  <a:srgbClr val="00B0F0"/>
                </a:solidFill>
              </a:rPr>
            </a:br>
            <a:br>
              <a:rPr lang="ru-RU" sz="1200" dirty="0">
                <a:solidFill>
                  <a:srgbClr val="00B0F0"/>
                </a:solidFill>
              </a:rPr>
            </a:b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i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4" name="Объект 2"/>
          <p:cNvSpPr>
            <a:spLocks noGrp="1"/>
          </p:cNvSpPr>
          <p:nvPr>
            <p:ph idx="1"/>
          </p:nvPr>
        </p:nvSpPr>
        <p:spPr>
          <a:xfrm>
            <a:off x="1331913" y="2708275"/>
            <a:ext cx="6840537" cy="3417888"/>
          </a:xfrm>
        </p:spPr>
        <p:txBody>
          <a:bodyPr/>
          <a:lstStyle/>
          <a:p>
            <a:pPr marL="0" indent="0" eaLnBrk="1" hangingPunct="1">
              <a:buNone/>
            </a:pPr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None/>
            </a:pPr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https://i.mycdn.me/i?r=AyH4iRPQ2q0otWIFepML2LxREBez-zK80S9yPtxpfSN6Ow&amp;fn=w_54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277" y="2679647"/>
            <a:ext cx="1952625" cy="2604135"/>
          </a:xfrm>
          <a:prstGeom prst="rect">
            <a:avLst/>
          </a:prstGeom>
          <a:ln w="889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9886" y="2708275"/>
            <a:ext cx="3267739" cy="2603218"/>
          </a:xfrm>
          <a:prstGeom prst="rect">
            <a:avLst/>
          </a:prstGeom>
          <a:ln w="889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3570067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2771775" y="765175"/>
            <a:ext cx="4895850" cy="1041740"/>
          </a:xfrm>
          <a:ln>
            <a:solidFill>
              <a:srgbClr val="00B0F0"/>
            </a:solidFill>
          </a:ln>
        </p:spPr>
        <p:txBody>
          <a:bodyPr/>
          <a:lstStyle/>
          <a:p>
            <a:br>
              <a:rPr lang="ru-RU" sz="9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9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9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9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9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solidFill>
                  <a:srgbClr val="00B0F0"/>
                </a:solidFill>
              </a:rPr>
              <a:t>Акция "Старость в радость"</a:t>
            </a:r>
            <a:br>
              <a:rPr lang="ru-RU" sz="1200" dirty="0">
                <a:solidFill>
                  <a:srgbClr val="00B0F0"/>
                </a:solidFill>
              </a:rPr>
            </a:br>
            <a:r>
              <a:rPr lang="ru-RU" sz="1200" dirty="0">
                <a:solidFill>
                  <a:srgbClr val="00B0F0"/>
                </a:solidFill>
              </a:rPr>
              <a:t>Дети и родители  ДОУ № 7 «</a:t>
            </a:r>
            <a:r>
              <a:rPr lang="ru-RU" sz="1200" dirty="0" err="1">
                <a:solidFill>
                  <a:srgbClr val="00B0F0"/>
                </a:solidFill>
              </a:rPr>
              <a:t>Журавушка</a:t>
            </a:r>
            <a:r>
              <a:rPr lang="ru-RU" sz="1200" dirty="0">
                <a:solidFill>
                  <a:srgbClr val="00B0F0"/>
                </a:solidFill>
              </a:rPr>
              <a:t>» г. Охи приняли активное участие в акции "Старость в радость" . Они делали поздравительные открытки на 8 марта своими руками для пожилых и одиноких.</a:t>
            </a:r>
            <a:br>
              <a:rPr lang="ru-RU" dirty="0"/>
            </a:br>
            <a:br>
              <a:rPr lang="ru-RU" dirty="0"/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200" dirty="0">
                <a:solidFill>
                  <a:srgbClr val="00B0F0"/>
                </a:solidFill>
              </a:rPr>
            </a:br>
            <a:br>
              <a:rPr lang="ru-RU" sz="1200" dirty="0">
                <a:solidFill>
                  <a:srgbClr val="00B0F0"/>
                </a:solidFill>
              </a:rPr>
            </a:br>
            <a:br>
              <a:rPr lang="ru-RU" sz="1200" dirty="0">
                <a:solidFill>
                  <a:srgbClr val="00B0F0"/>
                </a:solidFill>
              </a:rPr>
            </a:br>
            <a:br>
              <a:rPr lang="ru-RU" sz="1200" dirty="0">
                <a:solidFill>
                  <a:srgbClr val="00B0F0"/>
                </a:solidFill>
              </a:rPr>
            </a:br>
            <a:br>
              <a:rPr lang="ru-RU" sz="1200" dirty="0">
                <a:solidFill>
                  <a:srgbClr val="00B0F0"/>
                </a:solidFill>
              </a:rPr>
            </a:b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i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4" name="Объект 2"/>
          <p:cNvSpPr>
            <a:spLocks noGrp="1"/>
          </p:cNvSpPr>
          <p:nvPr>
            <p:ph idx="1"/>
          </p:nvPr>
        </p:nvSpPr>
        <p:spPr>
          <a:xfrm>
            <a:off x="1331913" y="2708275"/>
            <a:ext cx="6840537" cy="3417888"/>
          </a:xfrm>
        </p:spPr>
        <p:txBody>
          <a:bodyPr/>
          <a:lstStyle/>
          <a:p>
            <a:pPr marL="0" indent="0" eaLnBrk="1" hangingPunct="1">
              <a:buNone/>
            </a:pPr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None/>
            </a:pPr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4552" y="2132856"/>
            <a:ext cx="2725148" cy="3633531"/>
          </a:xfrm>
          <a:prstGeom prst="rect">
            <a:avLst/>
          </a:prstGeom>
          <a:ln w="889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8086" y="2166691"/>
            <a:ext cx="2495977" cy="3599696"/>
          </a:xfrm>
          <a:prstGeom prst="rect">
            <a:avLst/>
          </a:prstGeom>
          <a:ln w="889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8058089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2771775" y="765175"/>
            <a:ext cx="4895850" cy="575593"/>
          </a:xfrm>
          <a:ln>
            <a:solidFill>
              <a:srgbClr val="00B0F0"/>
            </a:solidFill>
          </a:ln>
        </p:spPr>
        <p:txBody>
          <a:bodyPr/>
          <a:lstStyle/>
          <a:p>
            <a:br>
              <a:rPr lang="ru-RU" sz="9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9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9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9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9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200" dirty="0">
                <a:solidFill>
                  <a:srgbClr val="00B0F0"/>
                </a:solidFill>
              </a:rPr>
            </a:br>
            <a:br>
              <a:rPr lang="ru-RU" sz="1200" dirty="0">
                <a:solidFill>
                  <a:srgbClr val="00B0F0"/>
                </a:solidFill>
              </a:rPr>
            </a:br>
            <a:br>
              <a:rPr lang="ru-RU" sz="1200" dirty="0">
                <a:solidFill>
                  <a:srgbClr val="00B0F0"/>
                </a:solidFill>
              </a:rPr>
            </a:br>
            <a:br>
              <a:rPr lang="ru-RU" sz="1200" dirty="0">
                <a:solidFill>
                  <a:srgbClr val="00B0F0"/>
                </a:solidFill>
              </a:rPr>
            </a:br>
            <a:br>
              <a:rPr lang="ru-RU" sz="1200" dirty="0">
                <a:solidFill>
                  <a:srgbClr val="00B0F0"/>
                </a:solidFill>
              </a:rPr>
            </a:b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i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4" name="Объект 2"/>
          <p:cNvSpPr>
            <a:spLocks noGrp="1"/>
          </p:cNvSpPr>
          <p:nvPr>
            <p:ph idx="1"/>
          </p:nvPr>
        </p:nvSpPr>
        <p:spPr>
          <a:xfrm>
            <a:off x="1331913" y="2708275"/>
            <a:ext cx="6840537" cy="3417888"/>
          </a:xfrm>
        </p:spPr>
        <p:txBody>
          <a:bodyPr/>
          <a:lstStyle/>
          <a:p>
            <a:pPr marL="0" indent="0" eaLnBrk="1" hangingPunct="1">
              <a:buNone/>
            </a:pPr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None/>
            </a:pPr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43808" y="692696"/>
            <a:ext cx="532864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Вот он Хлебушек душистый</a:t>
            </a:r>
            <a:r>
              <a:rPr lang="ru-RU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Вот он теплый, золотистый. В каждый дом, на каждый стол, он пожаловал, пришел. В нем здоровье наша, сила, в нем чудесное тепло. Сколько рук его растило, охраняло, берегло. В нем — земли родимой соки, Солнца свет веселый в нем… Уплетай за обе щеки, вырастай богатырем! </a:t>
            </a:r>
            <a:endParaRPr lang="ru-RU" dirty="0">
              <a:solidFill>
                <a:srgbClr val="00B0F0"/>
              </a:solidFill>
            </a:endParaRPr>
          </a:p>
        </p:txBody>
      </p:sp>
      <p:pic>
        <p:nvPicPr>
          <p:cNvPr id="10" name="Рисунок 9" descr="https://i.mycdn.me/i?r=AyH4iRPQ2q0otWIFepML2LxR9WPLlmyKngudTVhjMOuQPA&amp;fn=w_61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68960"/>
            <a:ext cx="3213100" cy="2409825"/>
          </a:xfrm>
          <a:prstGeom prst="rect">
            <a:avLst/>
          </a:prstGeom>
          <a:ln w="889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9342" y="3068959"/>
            <a:ext cx="3215657" cy="2409825"/>
          </a:xfrm>
          <a:prstGeom prst="rect">
            <a:avLst/>
          </a:prstGeom>
          <a:ln w="889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6393195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ъект 2"/>
          <p:cNvSpPr>
            <a:spLocks noGrp="1"/>
          </p:cNvSpPr>
          <p:nvPr>
            <p:ph idx="1"/>
          </p:nvPr>
        </p:nvSpPr>
        <p:spPr>
          <a:xfrm>
            <a:off x="1331913" y="2708275"/>
            <a:ext cx="6840537" cy="3417888"/>
          </a:xfrm>
        </p:spPr>
        <p:txBody>
          <a:bodyPr/>
          <a:lstStyle/>
          <a:p>
            <a:pPr marL="0" indent="0" eaLnBrk="1" hangingPunct="1">
              <a:buNone/>
            </a:pPr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None/>
            </a:pPr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43808" y="692696"/>
            <a:ext cx="53286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43808" y="692696"/>
            <a:ext cx="5472608" cy="2322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В Воспитанники средних</a:t>
            </a:r>
            <a:r>
              <a:rPr lang="ru-RU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групп ДОУ посетили                     Музей ДОУ «Русская изба». Там они познакомились с избой-жилищем крестьянской семьи, с предметами русского быта (печь, прялка, люлька и т.д.); -познакомили с кухонными принадлежностями, которые там находились: кочерга, ухват, чугунок, горшок, самовар.</a:t>
            </a:r>
            <a:endParaRPr lang="ru-RU" sz="1600" dirty="0">
              <a:solidFill>
                <a:srgbClr val="00B0F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947" y="3087180"/>
            <a:ext cx="2130884" cy="2841179"/>
          </a:xfrm>
          <a:prstGeom prst="rect">
            <a:avLst/>
          </a:prstGeom>
          <a:ln w="889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0726" y="2708275"/>
            <a:ext cx="2523963" cy="3365284"/>
          </a:xfrm>
          <a:prstGeom prst="rect">
            <a:avLst/>
          </a:prstGeom>
          <a:ln w="889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622269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2916238" y="1268413"/>
            <a:ext cx="5184775" cy="865187"/>
          </a:xfrm>
        </p:spPr>
        <p:txBody>
          <a:bodyPr/>
          <a:lstStyle/>
          <a:p>
            <a:pPr eaLnBrk="1" hangingPunct="1"/>
            <a:br>
              <a:rPr lang="ru-RU" sz="32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32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ПРИГЛАШАЕМ К СОТРУДНИЧЕСТВУ!</a:t>
            </a:r>
            <a:br>
              <a:rPr lang="ru-RU" sz="32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МБДОУ детский сад № 7 «</a:t>
            </a:r>
            <a:r>
              <a:rPr lang="ru-RU" sz="3200" b="1" i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Журавушка</a:t>
            </a:r>
            <a:r>
              <a:rPr lang="ru-RU" sz="32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» г. Охи</a:t>
            </a:r>
            <a:br>
              <a:rPr lang="ru-RU" sz="3200" b="1" i="1" dirty="0">
                <a:latin typeface="Times New Roman" pitchFamily="18" charset="0"/>
                <a:cs typeface="Times New Roman" pitchFamily="18" charset="0"/>
              </a:rPr>
            </a:b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95736" y="3140968"/>
            <a:ext cx="4619625" cy="2971800"/>
          </a:xfrm>
          <a:prstGeom prst="rect">
            <a:avLst/>
          </a:prstGeom>
          <a:ln w="889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>
          <a:xfrm>
            <a:off x="2339975" y="2571743"/>
            <a:ext cx="5832475" cy="2873381"/>
          </a:xfrm>
        </p:spPr>
        <p:txBody>
          <a:bodyPr/>
          <a:lstStyle/>
          <a:p>
            <a:pPr algn="r"/>
            <a:r>
              <a:rPr lang="ru-RU" sz="2000" b="1" i="1" dirty="0"/>
              <a:t>Детство – каждодневное открытие мира</a:t>
            </a:r>
            <a:br>
              <a:rPr lang="ru-RU" sz="2000" dirty="0"/>
            </a:br>
            <a:r>
              <a:rPr lang="ru-RU" sz="2000" b="1" i="1" dirty="0"/>
              <a:t>и поэтому надо сделать так,</a:t>
            </a:r>
            <a:br>
              <a:rPr lang="ru-RU" sz="2000" dirty="0"/>
            </a:br>
            <a:r>
              <a:rPr lang="ru-RU" sz="2000" b="1" i="1" dirty="0"/>
              <a:t>чтобы оно стало, прежде всего,</a:t>
            </a:r>
            <a:br>
              <a:rPr lang="ru-RU" sz="2000" dirty="0"/>
            </a:br>
            <a:r>
              <a:rPr lang="ru-RU" sz="2000" b="1" i="1" dirty="0"/>
              <a:t>познанием человека и Отечества,</a:t>
            </a:r>
            <a:br>
              <a:rPr lang="ru-RU" sz="2000" dirty="0"/>
            </a:br>
            <a:r>
              <a:rPr lang="ru-RU" sz="2000" b="1" i="1" dirty="0"/>
              <a:t>их красоты и величия</a:t>
            </a:r>
            <a:r>
              <a:rPr lang="ru-RU" sz="2000" b="1" dirty="0"/>
              <a:t>.</a:t>
            </a:r>
            <a:br>
              <a:rPr lang="ru-RU" sz="2000" dirty="0"/>
            </a:br>
            <a:br>
              <a:rPr lang="ru-RU" sz="2000" dirty="0"/>
            </a:br>
            <a:r>
              <a:rPr lang="ru-RU" sz="2000" i="1" dirty="0"/>
              <a:t>В.А.Сухомлинский</a:t>
            </a:r>
            <a:br>
              <a:rPr lang="ru-RU" sz="2000" dirty="0"/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2771774" y="765175"/>
            <a:ext cx="4896569" cy="1376710"/>
          </a:xfrm>
          <a:ln>
            <a:solidFill>
              <a:srgbClr val="00B0F0"/>
            </a:solidFill>
          </a:ln>
        </p:spPr>
        <p:txBody>
          <a:bodyPr/>
          <a:lstStyle/>
          <a:p>
            <a:pPr eaLnBrk="1" hangingPunct="1"/>
            <a:r>
              <a:rPr lang="ru-RU" sz="24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СМОТР КОНКУРС НА ЛУЧШИЙ ПАТРИОТИЧЕСКИЙ УГОЛОК</a:t>
            </a:r>
          </a:p>
        </p:txBody>
      </p:sp>
      <p:sp>
        <p:nvSpPr>
          <p:cNvPr id="18434" name="Объект 2"/>
          <p:cNvSpPr>
            <a:spLocks noGrp="1"/>
          </p:cNvSpPr>
          <p:nvPr>
            <p:ph idx="1"/>
          </p:nvPr>
        </p:nvSpPr>
        <p:spPr>
          <a:xfrm>
            <a:off x="1331913" y="2708275"/>
            <a:ext cx="6840537" cy="3417888"/>
          </a:xfrm>
        </p:spPr>
        <p:txBody>
          <a:bodyPr/>
          <a:lstStyle/>
          <a:p>
            <a:pPr marL="0" indent="0" eaLnBrk="1" hangingPunct="1">
              <a:buNone/>
            </a:pPr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None/>
            </a:pPr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492896"/>
            <a:ext cx="3056646" cy="1385043"/>
          </a:xfrm>
          <a:prstGeom prst="rect">
            <a:avLst/>
          </a:prstGeom>
          <a:ln w="889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731" y="2269101"/>
            <a:ext cx="3620785" cy="1640668"/>
          </a:xfrm>
          <a:prstGeom prst="rect">
            <a:avLst/>
          </a:prstGeom>
          <a:ln w="889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4005155"/>
            <a:ext cx="2159967" cy="2120454"/>
          </a:xfrm>
          <a:prstGeom prst="rect">
            <a:avLst/>
          </a:prstGeom>
          <a:ln w="889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3" y="4084861"/>
            <a:ext cx="2664296" cy="2092330"/>
          </a:xfrm>
          <a:prstGeom prst="rect">
            <a:avLst/>
          </a:prstGeom>
          <a:ln w="889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2771775" y="765175"/>
            <a:ext cx="4896569" cy="1151657"/>
          </a:xfrm>
          <a:ln>
            <a:solidFill>
              <a:srgbClr val="00B0F0"/>
            </a:solidFill>
          </a:ln>
        </p:spPr>
        <p:txBody>
          <a:bodyPr/>
          <a:lstStyle/>
          <a:p>
            <a:pPr eaLnBrk="1" hangingPunct="1"/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ВЫСТАВКА</a:t>
            </a:r>
            <a:br>
              <a:rPr lang="ru-RU" sz="24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«СПАСИБО ЗА ВЕЛИКУЮ ПОБЕДУ!»</a:t>
            </a: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i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4" name="Объект 2"/>
          <p:cNvSpPr>
            <a:spLocks noGrp="1"/>
          </p:cNvSpPr>
          <p:nvPr>
            <p:ph idx="1"/>
          </p:nvPr>
        </p:nvSpPr>
        <p:spPr>
          <a:xfrm>
            <a:off x="1331913" y="2708275"/>
            <a:ext cx="6840537" cy="3417888"/>
          </a:xfrm>
        </p:spPr>
        <p:txBody>
          <a:bodyPr/>
          <a:lstStyle/>
          <a:p>
            <a:pPr marL="0" indent="0" eaLnBrk="1" hangingPunct="1">
              <a:buNone/>
            </a:pPr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None/>
            </a:pPr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2618" t="7117" r="-2081" b="25279"/>
          <a:stretch/>
        </p:blipFill>
        <p:spPr>
          <a:xfrm>
            <a:off x="3563888" y="2024844"/>
            <a:ext cx="2664296" cy="3996444"/>
          </a:xfrm>
          <a:prstGeom prst="rect">
            <a:avLst/>
          </a:prstGeom>
          <a:ln w="889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0052281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2987823" y="765175"/>
            <a:ext cx="4679801" cy="1655713"/>
          </a:xfrm>
          <a:ln>
            <a:solidFill>
              <a:srgbClr val="00B0F0"/>
            </a:solidFill>
          </a:ln>
        </p:spPr>
        <p:txBody>
          <a:bodyPr/>
          <a:lstStyle/>
          <a:p>
            <a:pPr eaLnBrk="1" hangingPunct="1"/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ВЫСТАВКА</a:t>
            </a:r>
            <a:br>
              <a:rPr lang="ru-RU" sz="24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«ЖИВОТНЫЕ –герои Великой Отечественной войны»</a:t>
            </a:r>
            <a:br>
              <a:rPr lang="ru-RU" sz="24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i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4" name="Объект 2"/>
          <p:cNvSpPr>
            <a:spLocks noGrp="1"/>
          </p:cNvSpPr>
          <p:nvPr>
            <p:ph idx="1"/>
          </p:nvPr>
        </p:nvSpPr>
        <p:spPr>
          <a:xfrm>
            <a:off x="1331913" y="2708275"/>
            <a:ext cx="6840537" cy="3417888"/>
          </a:xfrm>
        </p:spPr>
        <p:txBody>
          <a:bodyPr/>
          <a:lstStyle/>
          <a:p>
            <a:pPr marL="0" indent="0" eaLnBrk="1" hangingPunct="1">
              <a:buNone/>
            </a:pPr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None/>
            </a:pPr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3" r="7955"/>
          <a:stretch/>
        </p:blipFill>
        <p:spPr>
          <a:xfrm>
            <a:off x="1835696" y="2636912"/>
            <a:ext cx="5832648" cy="2780515"/>
          </a:xfrm>
          <a:prstGeom prst="rect">
            <a:avLst/>
          </a:prstGeom>
          <a:ln w="889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41368968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2771775" y="765175"/>
            <a:ext cx="4895850" cy="1367681"/>
          </a:xfrm>
          <a:ln>
            <a:solidFill>
              <a:srgbClr val="00B0F0"/>
            </a:solidFill>
          </a:ln>
        </p:spPr>
        <p:txBody>
          <a:bodyPr/>
          <a:lstStyle/>
          <a:p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>
                <a:solidFill>
                  <a:srgbClr val="00B0F0"/>
                </a:solidFill>
              </a:rPr>
              <a:t>Фото</a:t>
            </a:r>
            <a:br>
              <a:rPr lang="ru-RU" sz="2800" i="1" dirty="0">
                <a:solidFill>
                  <a:srgbClr val="00B0F0"/>
                </a:solidFill>
              </a:rPr>
            </a:br>
            <a:r>
              <a:rPr lang="ru-RU" sz="2800" b="1" i="1" dirty="0">
                <a:solidFill>
                  <a:srgbClr val="00B0F0"/>
                </a:solidFill>
              </a:rPr>
              <a:t>Отчет по проекту с Юнармейцами</a:t>
            </a:r>
            <a:br>
              <a:rPr lang="ru-RU" sz="2000" dirty="0">
                <a:solidFill>
                  <a:srgbClr val="00B0F0"/>
                </a:solidFill>
              </a:rPr>
            </a:b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i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4" name="Объект 2"/>
          <p:cNvSpPr>
            <a:spLocks noGrp="1"/>
          </p:cNvSpPr>
          <p:nvPr>
            <p:ph idx="1"/>
          </p:nvPr>
        </p:nvSpPr>
        <p:spPr>
          <a:xfrm>
            <a:off x="1331913" y="2708275"/>
            <a:ext cx="6840537" cy="3417888"/>
          </a:xfrm>
        </p:spPr>
        <p:txBody>
          <a:bodyPr/>
          <a:lstStyle/>
          <a:p>
            <a:pPr marL="0" indent="0" eaLnBrk="1" hangingPunct="1">
              <a:buNone/>
            </a:pPr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None/>
            </a:pPr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5603" y="2996952"/>
            <a:ext cx="3092344" cy="1740442"/>
          </a:xfrm>
          <a:prstGeom prst="rect">
            <a:avLst/>
          </a:prstGeom>
          <a:ln w="889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024" y="2132856"/>
            <a:ext cx="3080242" cy="1572904"/>
          </a:xfrm>
          <a:prstGeom prst="rect">
            <a:avLst/>
          </a:prstGeom>
          <a:ln w="889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9438" y="4077072"/>
            <a:ext cx="3185408" cy="1791792"/>
          </a:xfrm>
          <a:prstGeom prst="rect">
            <a:avLst/>
          </a:prstGeom>
          <a:ln w="889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7549286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2771775" y="765175"/>
            <a:ext cx="4824561" cy="1439689"/>
          </a:xfrm>
          <a:ln>
            <a:solidFill>
              <a:srgbClr val="00B0F0"/>
            </a:solidFill>
          </a:ln>
        </p:spPr>
        <p:txBody>
          <a:bodyPr/>
          <a:lstStyle/>
          <a:p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>
                <a:solidFill>
                  <a:srgbClr val="00B0F0"/>
                </a:solidFill>
              </a:rPr>
              <a:t>Фото</a:t>
            </a:r>
            <a:br>
              <a:rPr lang="ru-RU" sz="2800" i="1" dirty="0">
                <a:solidFill>
                  <a:srgbClr val="00B0F0"/>
                </a:solidFill>
              </a:rPr>
            </a:br>
            <a:r>
              <a:rPr lang="ru-RU" sz="2800" b="1" i="1" dirty="0">
                <a:solidFill>
                  <a:srgbClr val="00B0F0"/>
                </a:solidFill>
              </a:rPr>
              <a:t>Отчет по проекту с Юнармейцами</a:t>
            </a:r>
            <a:br>
              <a:rPr lang="ru-RU" sz="2000" dirty="0">
                <a:solidFill>
                  <a:srgbClr val="00B0F0"/>
                </a:solidFill>
              </a:rPr>
            </a:b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i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4" name="Объект 2"/>
          <p:cNvSpPr>
            <a:spLocks noGrp="1"/>
          </p:cNvSpPr>
          <p:nvPr>
            <p:ph idx="1"/>
          </p:nvPr>
        </p:nvSpPr>
        <p:spPr>
          <a:xfrm>
            <a:off x="1331913" y="2708275"/>
            <a:ext cx="6840537" cy="3417888"/>
          </a:xfrm>
        </p:spPr>
        <p:txBody>
          <a:bodyPr/>
          <a:lstStyle/>
          <a:p>
            <a:pPr marL="0" indent="0" eaLnBrk="1" hangingPunct="1">
              <a:buNone/>
            </a:pPr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None/>
            </a:pPr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403" y="3212976"/>
            <a:ext cx="2865368" cy="1609483"/>
          </a:xfrm>
          <a:prstGeom prst="rect">
            <a:avLst/>
          </a:prstGeom>
          <a:ln w="889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080" y="2101349"/>
            <a:ext cx="2808312" cy="1833434"/>
          </a:xfrm>
          <a:prstGeom prst="rect">
            <a:avLst/>
          </a:prstGeom>
          <a:ln w="889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2080" y="4163081"/>
            <a:ext cx="2808312" cy="1963082"/>
          </a:xfrm>
          <a:prstGeom prst="rect">
            <a:avLst/>
          </a:prstGeom>
          <a:ln w="889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9773066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2771775" y="765175"/>
            <a:ext cx="4971812" cy="1407596"/>
          </a:xfrm>
          <a:ln>
            <a:solidFill>
              <a:srgbClr val="00B0F0"/>
            </a:solidFill>
          </a:ln>
        </p:spPr>
        <p:txBody>
          <a:bodyPr/>
          <a:lstStyle/>
          <a:p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>
                <a:solidFill>
                  <a:srgbClr val="00B0F0"/>
                </a:solidFill>
              </a:rPr>
              <a:t>Фото</a:t>
            </a:r>
            <a:br>
              <a:rPr lang="ru-RU" sz="2800" i="1" dirty="0">
                <a:solidFill>
                  <a:srgbClr val="00B0F0"/>
                </a:solidFill>
              </a:rPr>
            </a:br>
            <a:r>
              <a:rPr lang="ru-RU" sz="2800" b="1" i="1" dirty="0">
                <a:solidFill>
                  <a:srgbClr val="00B0F0"/>
                </a:solidFill>
              </a:rPr>
              <a:t>Отчет по проекту с Юнармейцами</a:t>
            </a:r>
            <a:br>
              <a:rPr lang="ru-RU" sz="2000" dirty="0">
                <a:solidFill>
                  <a:srgbClr val="00B0F0"/>
                </a:solidFill>
              </a:rPr>
            </a:b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i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4" name="Объект 2"/>
          <p:cNvSpPr>
            <a:spLocks noGrp="1"/>
          </p:cNvSpPr>
          <p:nvPr>
            <p:ph idx="1"/>
          </p:nvPr>
        </p:nvSpPr>
        <p:spPr>
          <a:xfrm>
            <a:off x="1331913" y="2708275"/>
            <a:ext cx="6840537" cy="3417888"/>
          </a:xfrm>
        </p:spPr>
        <p:txBody>
          <a:bodyPr/>
          <a:lstStyle/>
          <a:p>
            <a:pPr marL="0" indent="0" eaLnBrk="1" hangingPunct="1">
              <a:buNone/>
            </a:pPr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None/>
            </a:pPr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2996952"/>
            <a:ext cx="2706859" cy="1524132"/>
          </a:xfrm>
          <a:prstGeom prst="rect">
            <a:avLst/>
          </a:prstGeom>
          <a:ln w="889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4187" y="2060848"/>
            <a:ext cx="2743438" cy="1542422"/>
          </a:xfrm>
          <a:prstGeom prst="rect">
            <a:avLst/>
          </a:prstGeom>
          <a:ln w="889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Рисунок 8" descr="C:\Users\DEXP\Desktop\конкурс претжение\2023\после проверки\attachments (4)\PHOTO-2023-04-26-12-46-43 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4187" y="4005064"/>
            <a:ext cx="2819400" cy="1585595"/>
          </a:xfrm>
          <a:prstGeom prst="rect">
            <a:avLst/>
          </a:prstGeom>
          <a:ln w="889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044980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2771775" y="765175"/>
            <a:ext cx="4895850" cy="1438396"/>
          </a:xfrm>
          <a:ln>
            <a:solidFill>
              <a:srgbClr val="00B0F0"/>
            </a:solidFill>
          </a:ln>
        </p:spPr>
        <p:txBody>
          <a:bodyPr/>
          <a:lstStyle/>
          <a:p>
            <a:br>
              <a:rPr lang="ru-RU" sz="9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9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9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9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9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9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9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реализации экологического</a:t>
            </a:r>
            <a:r>
              <a:rPr lang="ru-RU" sz="12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воспитания, воспитанники и воспитатели совместно с родителями создали мини музей "</a:t>
            </a:r>
            <a:r>
              <a:rPr lang="ru-RU" sz="12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Эколята</a:t>
            </a:r>
            <a:r>
              <a:rPr lang="ru-RU" sz="12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Дошколята". Девиз нашего музея :"Храните чудо из чудес - леса, озера, синь небес !" В мини музее представлены следующие разделы "Библиотека </a:t>
            </a:r>
            <a:r>
              <a:rPr lang="ru-RU" sz="12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Эколят</a:t>
            </a:r>
            <a:r>
              <a:rPr lang="ru-RU" sz="12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", "Экологический </a:t>
            </a:r>
            <a:r>
              <a:rPr lang="ru-RU" sz="12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эрмитаж</a:t>
            </a:r>
            <a:r>
              <a:rPr lang="ru-RU" sz="12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", "Задания от </a:t>
            </a:r>
            <a:r>
              <a:rPr lang="ru-RU" sz="12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Эколят</a:t>
            </a:r>
            <a:r>
              <a:rPr lang="ru-RU" sz="12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", Рубрика: "А знаешь ли ты, что...". Изображения "</a:t>
            </a:r>
            <a:r>
              <a:rPr lang="ru-RU" sz="12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Эколят</a:t>
            </a:r>
            <a:r>
              <a:rPr lang="ru-RU" sz="12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Дошколят "использованы в качестве оформления разделов мини музея. </a:t>
            </a:r>
            <a:br>
              <a:rPr lang="ru-RU" sz="1200" dirty="0">
                <a:solidFill>
                  <a:srgbClr val="00B0F0"/>
                </a:solidFill>
              </a:rPr>
            </a:br>
            <a:br>
              <a:rPr lang="ru-RU" sz="1200" dirty="0">
                <a:solidFill>
                  <a:srgbClr val="00B0F0"/>
                </a:solidFill>
              </a:rPr>
            </a:b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i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4" name="Объект 2"/>
          <p:cNvSpPr>
            <a:spLocks noGrp="1"/>
          </p:cNvSpPr>
          <p:nvPr>
            <p:ph idx="1"/>
          </p:nvPr>
        </p:nvSpPr>
        <p:spPr>
          <a:xfrm>
            <a:off x="1331913" y="2708275"/>
            <a:ext cx="6840537" cy="3417888"/>
          </a:xfrm>
        </p:spPr>
        <p:txBody>
          <a:bodyPr/>
          <a:lstStyle/>
          <a:p>
            <a:pPr marL="0" indent="0" eaLnBrk="1" hangingPunct="1">
              <a:buNone/>
            </a:pPr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None/>
            </a:pPr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https://i.mycdn.me/i?r=AyH4iRPQ2q0otWIFepML2LxR8Q26XOFD6KzxcAyT_dkBcg&amp;fn=w_54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2717067"/>
            <a:ext cx="2170430" cy="2895600"/>
          </a:xfrm>
          <a:prstGeom prst="rect">
            <a:avLst/>
          </a:prstGeom>
          <a:ln w="889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9666" y="2708275"/>
            <a:ext cx="3407959" cy="2889754"/>
          </a:xfrm>
          <a:prstGeom prst="rect">
            <a:avLst/>
          </a:prstGeom>
          <a:ln w="889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478645260"/>
      </p:ext>
    </p:extLst>
  </p:cSld>
  <p:clrMapOvr>
    <a:masterClrMapping/>
  </p:clrMapOvr>
</p:sld>
</file>

<file path=ppt/theme/theme1.xml><?xml version="1.0" encoding="utf-8"?>
<a:theme xmlns:a="http://schemas.openxmlformats.org/drawingml/2006/main" name="Шаблон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Шаблон5</Template>
  <TotalTime>592</TotalTime>
  <Words>818</Words>
  <Application>Microsoft Office PowerPoint</Application>
  <PresentationFormat>Экран (4:3)</PresentationFormat>
  <Paragraphs>18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Шаблон5</vt:lpstr>
      <vt:lpstr>              МУНИЦИПАЛЬНОЕ БЮДЖЕТНОЕ                   ДОШКОЛЬНОЕ ОБРАЗОВАТЕЛЬНОЕ                 УЧРЕЖДЕНИЕ ДЕТСКИЙ САД № 7              «ЖУРАВУШКА» Г.ОХИ  IV Всероссийский педагогический конкурс «Воспитание патриота и гражданина России 21 века» «Родина начинается с тебя!» </vt:lpstr>
      <vt:lpstr>Детство – каждодневное открытие мира и поэтому надо сделать так, чтобы оно стало, прежде всего, познанием человека и Отечества, их красоты и величия.  В.А.Сухомлинский </vt:lpstr>
      <vt:lpstr>СМОТР КОНКУРС НА ЛУЧШИЙ ПАТРИОТИЧЕСКИЙ УГОЛОК</vt:lpstr>
      <vt:lpstr> ВЫСТАВКА  «СПАСИБО ЗА ВЕЛИКУЮ ПОБЕДУ!»  </vt:lpstr>
      <vt:lpstr>   ВЫСТАВКА  «ЖИВОТНЫЕ –герои Великой Отечественной войны»   </vt:lpstr>
      <vt:lpstr>  Фото Отчет по проекту с Юнармейцами   </vt:lpstr>
      <vt:lpstr> Фото Отчет по проекту с Юнармейцами   </vt:lpstr>
      <vt:lpstr> Фото Отчет по проекту с Юнармейцами   </vt:lpstr>
      <vt:lpstr>       В рамках реализации экологического воспитания, воспитанники и воспитатели совместно с родителями создали мини музей "Эколята - Дошколята". Девиз нашего музея :"Храните чудо из чудес - леса, озера, синь небес !" В мини музее представлены следующие разделы "Библиотека Эколят", "Экологический эрмитаж", "Задания от Эколят", Рубрика: "А знаешь ли ты, что...". Изображения "Эколят - Дошколят "использованы в качестве оформления разделов мини музея.     </vt:lpstr>
      <vt:lpstr>        Масленица – самый весёлый, шумный, любимый, народный праздник. В масленичную неделю люди провожают зиму и встречают весну. Символами этого праздника считаются солнце, блины и чучело Масленицы. Все дети знают про масленицу, про блины, которые нужно есть и про чучело, которое нужно сжигать. Но знать это одно, а увидеть, а ещё лучше поучаствовать в этом совсем другое дело. Такой русский народный праздник как «Масленица» ежегодно проводится в нашем детском саду  и стал уже традиционным и любимым для детей.     </vt:lpstr>
      <vt:lpstr>          Пасха светлый, добрый праздник. Праздник счастья, красоты. Он несёт нам всем надежду, чтоб добрее стали мы. С воспитанниками  старшего дошкольного возраста  была проведена беседа по ознакомлению с традициями и обычаями православной русской культуры, с традициями празднования Великого праздника Пасхи. Ребята своими руками изготавливали подарки для своих близких; разрисовывали гуашью по традиции варенные яйца. Задача проведенных мероприятий - расширить представления дошкольников о народной культуре, привлечь внимание современных детей к истории и культуре русского народа, воспитывать любовь к народным традициям       </vt:lpstr>
      <vt:lpstr>                   В преддверии 78-й годовщины Победы в Великой Отечественной войне в МБДОУ детский сад № 7 "Журавушка" г. Охи, отряд ЮИД принял участие в Акции "Поддержки героя". Воспитанники изготовили поделки для ветеранов ВОВ. Также к Акции были привлечены родители (законные представители) воспитанников, совместно с детьми родители рисовали рисунки для участников СВО.            </vt:lpstr>
      <vt:lpstr>                       Акция "Старость в радость" Дети и родители  ДОУ № 7 «Журавушка» г. Охи приняли активное участие в акции "Старость в радость" . Они делали поздравительные открытки на 8 марта своими руками для пожилых и одиноких.             </vt:lpstr>
      <vt:lpstr>                                     </vt:lpstr>
      <vt:lpstr>Презентация PowerPoint</vt:lpstr>
      <vt:lpstr>  ПРИГЛАШАЕМ К СОТРУДНИЧЕСТВУ! МБДОУ детский сад № 7 «Журавушка» г. Охи </vt:lpstr>
    </vt:vector>
  </TitlesOfParts>
  <Company>Krokoz™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Патриотическое воспитание и гражданское становление дошкольников в современных условиях ФГОС</dc:title>
  <dc:creator>User</dc:creator>
  <cp:lastModifiedBy>Пользователь</cp:lastModifiedBy>
  <cp:revision>41</cp:revision>
  <dcterms:created xsi:type="dcterms:W3CDTF">2018-03-12T15:10:14Z</dcterms:created>
  <dcterms:modified xsi:type="dcterms:W3CDTF">2024-10-31T06:12:14Z</dcterms:modified>
</cp:coreProperties>
</file>