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4" r:id="rId7"/>
    <p:sldId id="261" r:id="rId8"/>
    <p:sldId id="262" r:id="rId9"/>
    <p:sldId id="266" r:id="rId10"/>
    <p:sldId id="263" r:id="rId11"/>
    <p:sldId id="265" r:id="rId12"/>
  </p:sldIdLst>
  <p:sldSz cx="12192000" cy="6858000"/>
  <p:notesSz cx="6858000" cy="9144000"/>
  <p:defaultTextStyle>
    <a:defPPr lvl="0">
      <a:defRPr lang="en-US"/>
    </a:defPPr>
    <a:lvl1pPr marL="0" lv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lvl="1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lvl="2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lvl="3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lvl="4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lvl="5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lvl="6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lvl="7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lvl="8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>
        <p15:guide id="1" orient="horz" pos="2160">
          <p15:clr>
            <a:srgbClr val="000000"/>
          </p15:clr>
        </p15:guide>
        <p15:guide id="2" pos="384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80" d="100"/>
          <a:sy n="80" d="100"/>
        </p:scale>
        <p:origin x="-96" y="-58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1B8B9B-99D8-4F93-A373-4C8AF9EA1E58}" type="datetimeFigureOut">
              <a:rPr lang="ru-RU" smtClean="0"/>
              <a:t>13.12.2021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B09621-8F9C-42B5-9DEA-7AB9AA0658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50653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Что такое конфликт? </a:t>
            </a:r>
            <a:r>
              <a:rPr lang="ru-RU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Конфликт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( </a:t>
            </a:r>
            <a:r>
              <a:rPr lang="ru-RU" sz="1200" b="0" i="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лат.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</a:t>
            </a:r>
            <a:r>
              <a:rPr lang="ru-RU" sz="1200" b="0" i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conflictus</a:t>
            </a:r>
            <a:r>
              <a:rPr lang="ru-RU" sz="1200" b="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- столкнувшийся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) - столкновение, серьезные разногласия, во время которых человека обуревают негативные чувства и переживания . Тут твоя речь, когда</a:t>
            </a:r>
            <a:r>
              <a:rPr lang="ru-RU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она дойдет до слов про эмоции – следующий слайд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B09621-8F9C-42B5-9DEA-7AB9AA065848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59086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A8813-247C-4D6A-AD77-B1E54F31A5FD}" type="datetimeFigureOut">
              <a:rPr lang="ru-RU" smtClean="0"/>
              <a:t>13.12.2021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3474E-772F-461D-ADFD-439B7AAC389B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63025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A8813-247C-4D6A-AD77-B1E54F31A5FD}" type="datetimeFigureOut">
              <a:rPr lang="ru-RU" smtClean="0"/>
              <a:t>13.12.2021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3474E-772F-461D-ADFD-439B7AAC38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8469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A8813-247C-4D6A-AD77-B1E54F31A5FD}" type="datetimeFigureOut">
              <a:rPr lang="ru-RU" smtClean="0"/>
              <a:t>13.12.2021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3474E-772F-461D-ADFD-439B7AAC38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83619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A8813-247C-4D6A-AD77-B1E54F31A5FD}" type="datetimeFigureOut">
              <a:rPr lang="ru-RU" smtClean="0"/>
              <a:t>13.12.2021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3474E-772F-461D-ADFD-439B7AAC389B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870103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A8813-247C-4D6A-AD77-B1E54F31A5FD}" type="datetimeFigureOut">
              <a:rPr lang="ru-RU" smtClean="0"/>
              <a:t>13.12.2021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3474E-772F-461D-ADFD-439B7AAC38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30780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A8813-247C-4D6A-AD77-B1E54F31A5FD}" type="datetimeFigureOut">
              <a:rPr lang="ru-RU" smtClean="0"/>
              <a:t>13.12.2021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3474E-772F-461D-ADFD-439B7AAC389B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426722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A8813-247C-4D6A-AD77-B1E54F31A5FD}" type="datetimeFigureOut">
              <a:rPr lang="ru-RU" smtClean="0"/>
              <a:t>13.12.2021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3474E-772F-461D-ADFD-439B7AAC38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23470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A8813-247C-4D6A-AD77-B1E54F31A5FD}" type="datetimeFigureOut">
              <a:rPr lang="ru-RU" smtClean="0"/>
              <a:t>13.12.2021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3474E-772F-461D-ADFD-439B7AAC38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82722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A8813-247C-4D6A-AD77-B1E54F31A5FD}" type="datetimeFigureOut">
              <a:rPr lang="ru-RU" smtClean="0"/>
              <a:t>13.12.2021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3474E-772F-461D-ADFD-439B7AAC38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74403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A8813-247C-4D6A-AD77-B1E54F31A5FD}" type="datetimeFigureOut">
              <a:rPr lang="ru-RU" smtClean="0"/>
              <a:t>13.12.2021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3474E-772F-461D-ADFD-439B7AAC38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04856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A8813-247C-4D6A-AD77-B1E54F31A5FD}" type="datetimeFigureOut">
              <a:rPr lang="ru-RU" smtClean="0"/>
              <a:t>13.12.2021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3474E-772F-461D-ADFD-439B7AAC38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6929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A8813-247C-4D6A-AD77-B1E54F31A5FD}" type="datetimeFigureOut">
              <a:rPr lang="ru-RU" smtClean="0"/>
              <a:t>13.12.2021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3474E-772F-461D-ADFD-439B7AAC38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37659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A8813-247C-4D6A-AD77-B1E54F31A5FD}" type="datetimeFigureOut">
              <a:rPr lang="ru-RU" smtClean="0"/>
              <a:t>13.12.2021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3474E-772F-461D-ADFD-439B7AAC38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9702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A8813-247C-4D6A-AD77-B1E54F31A5FD}" type="datetimeFigureOut">
              <a:rPr lang="ru-RU" smtClean="0"/>
              <a:t>13.12.2021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3474E-772F-461D-ADFD-439B7AAC38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21716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A8813-247C-4D6A-AD77-B1E54F31A5FD}" type="datetimeFigureOut">
              <a:rPr lang="ru-RU" smtClean="0"/>
              <a:t>13.12.2021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3474E-772F-461D-ADFD-439B7AAC38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92201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A8813-247C-4D6A-AD77-B1E54F31A5FD}" type="datetimeFigureOut">
              <a:rPr lang="ru-RU" smtClean="0"/>
              <a:t>13.12.2021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3474E-772F-461D-ADFD-439B7AAC38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11140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A8813-247C-4D6A-AD77-B1E54F31A5FD}" type="datetimeFigureOut">
              <a:rPr lang="ru-RU" smtClean="0"/>
              <a:t>13.12.2021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3474E-772F-461D-ADFD-439B7AAC38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27128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08A8813-247C-4D6A-AD77-B1E54F31A5FD}" type="datetimeFigureOut">
              <a:rPr lang="ru-RU" smtClean="0"/>
              <a:t>13.12.2021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C2B3474E-772F-461D-ADFD-439B7AAC38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078971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image" Target="../media/image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microsoft.com/office/2007/relationships/hdphoto" Target="../media/hdphoto2.wdp"/><Relationship Id="rId7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11" Type="http://schemas.microsoft.com/office/2007/relationships/hdphoto" Target="../media/hdphoto5.wdp"/><Relationship Id="rId5" Type="http://schemas.openxmlformats.org/officeDocument/2006/relationships/image" Target="../media/image10.png"/><Relationship Id="rId10" Type="http://schemas.openxmlformats.org/officeDocument/2006/relationships/image" Target="../media/image13.png"/><Relationship Id="rId4" Type="http://schemas.openxmlformats.org/officeDocument/2006/relationships/image" Target="../media/image9.png"/><Relationship Id="rId9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g"/><Relationship Id="rId5" Type="http://schemas.openxmlformats.org/officeDocument/2006/relationships/image" Target="../media/image21.jpg"/><Relationship Id="rId4" Type="http://schemas.openxmlformats.org/officeDocument/2006/relationships/image" Target="../media/image20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1344" y="101601"/>
            <a:ext cx="11289456" cy="2632364"/>
          </a:xfrm>
        </p:spPr>
        <p:txBody>
          <a:bodyPr>
            <a:normAutofit/>
          </a:bodyPr>
          <a:lstStyle/>
          <a:p>
            <a:pPr algn="ctr"/>
            <a:r>
              <a:rPr lang="ru-RU" sz="4400" b="1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«КОНФЛИКТЫ МЕЖДУ </a:t>
            </a:r>
            <a:r>
              <a:rPr lang="ru-RU" sz="4400" b="1" cap="none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РОДИТЕЛЯМИ И </a:t>
            </a:r>
            <a:r>
              <a:rPr lang="ru-RU" sz="4400" b="1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ДЕТЬМИ</a:t>
            </a:r>
            <a:br>
              <a:rPr lang="ru-RU" sz="4400" b="1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cap="none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4400" b="1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ПУТИ </a:t>
            </a:r>
            <a:r>
              <a:rPr lang="ru-RU" sz="4400" b="1" cap="none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ИХ РАЗРЕШЕНИЯ»</a:t>
            </a:r>
            <a:endParaRPr lang="ru-RU" sz="6000" b="1" cap="none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672" y="2795849"/>
            <a:ext cx="5338618" cy="38544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8497493" y="4941168"/>
            <a:ext cx="369450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Учитель начальных классов МБОУ СОШ №9: Митрофанова Анна Юрьевна</a:t>
            </a:r>
            <a:endParaRPr lang="ru-RU" sz="2400" dirty="0">
              <a:solidFill>
                <a:schemeClr val="tx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7711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3392" y="332656"/>
            <a:ext cx="10812388" cy="79898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Памятка для родителей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7408" y="1412776"/>
            <a:ext cx="10513168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Прежде чем Вы вступаете в конфликтную ситуацию, подумайте над тем, какой результат от этого Вы хотите получить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Утвердитесь в том, что этот результат для Вас действительно важен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конфликте признавайте не только свои интересы, но и интересы другого человека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Соблюдайте этику поведения в конфликтной ситуации, решайте проблему, а не сводите счёты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Будьте тверды и открыты, если убеждены в своей правоте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Заставьте себя слышать доводы своего оппонента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 унижайте и не оскорбляйте другого человека для того, чтобы потом не сгорать от стыда при встрече с ним и не мучиться раскаянием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Будьте справедливы и честны в конфликте, не жалейте себя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Умейте вовремя остановиться, чтобы не остаться без оппонента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Дорожите собственным уважением к самому себе, решаясь идти на конфликт с тем, кто слабее Вас</a:t>
            </a:r>
          </a:p>
          <a:p>
            <a:pPr marL="285750" indent="-285750">
              <a:buFont typeface="Arial" pitchFamily="34" charset="0"/>
              <a:buChar char="•"/>
            </a:pP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4708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624" y="1628800"/>
            <a:ext cx="6652836" cy="3989102"/>
          </a:xfrm>
        </p:spPr>
      </p:pic>
      <p:sp>
        <p:nvSpPr>
          <p:cNvPr id="3" name="TextBox 2"/>
          <p:cNvSpPr txBox="1"/>
          <p:nvPr/>
        </p:nvSpPr>
        <p:spPr>
          <a:xfrm>
            <a:off x="1559496" y="5730592"/>
            <a:ext cx="89289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4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23392" y="620479"/>
            <a:ext cx="10729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«ДАВАЙТЕ ЖИТЬ ДРУЖНО!» ВЕДЬ БУДУЩЕЕ В НАШИХ РУКАХ</a:t>
            </a: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!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3501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767" b="100000" l="9548" r="899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8328" y="188640"/>
            <a:ext cx="3838721" cy="488038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95400" y="476672"/>
            <a:ext cx="106571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КОНФЛИКТЫ МЕЖДУ </a:t>
            </a:r>
            <a:r>
              <a:rPr lang="ru-RU" sz="2800" b="1" dirty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РОДИТЕЛЯМИ И ДЕТЬМИ</a:t>
            </a:r>
            <a:br>
              <a:rPr lang="ru-RU" sz="2800" b="1" dirty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И ПУТИ ИХ РАЗРЕШЕНИЯ</a:t>
            </a:r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50838" y="1430779"/>
            <a:ext cx="1044116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u="sng" dirty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endParaRPr lang="ru-RU" sz="2400" b="1" u="sng" dirty="0" smtClean="0">
              <a:solidFill>
                <a:schemeClr val="accent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b="1" u="sng" dirty="0" smtClean="0">
              <a:solidFill>
                <a:schemeClr val="accent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</a:t>
            </a:r>
            <a:r>
              <a:rPr lang="ru-RU" sz="2400" b="1" dirty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 родителей навыков принятия эффективного решения выхода из конфликтной ситуации и способов позитивного разрешения конфликтных ситуаций</a:t>
            </a:r>
            <a:r>
              <a:rPr lang="ru-RU" sz="2400" b="1" dirty="0" smtClean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2400" b="1" dirty="0">
              <a:solidFill>
                <a:schemeClr val="accent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u="sng" dirty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sz="2400" b="1" u="sng" dirty="0" smtClean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/>
            <a:endParaRPr lang="ru-RU" sz="2400" b="1" u="sng" dirty="0">
              <a:solidFill>
                <a:schemeClr val="accent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1.Помочь родителям преодолевать трудности в решении конфликтных ситуаций в семье</a:t>
            </a:r>
          </a:p>
          <a:p>
            <a:r>
              <a:rPr lang="ru-RU" sz="2400" b="1" dirty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2.Способствовать осмыслению конфликтной ситуации и путей выхода из неё</a:t>
            </a:r>
          </a:p>
          <a:p>
            <a:r>
              <a:rPr lang="ru-RU" sz="2400" b="1" dirty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3.Ознакомить со способами разрешения конфликтов без насилия. Развивать умение предвидеть последствия своих действий.</a:t>
            </a:r>
          </a:p>
        </p:txBody>
      </p:sp>
    </p:spTree>
    <p:extLst>
      <p:ext uri="{BB962C8B-B14F-4D97-AF65-F5344CB8AC3E}">
        <p14:creationId xmlns:p14="http://schemas.microsoft.com/office/powerpoint/2010/main" val="331639848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15849" y="283245"/>
            <a:ext cx="7591569" cy="1263207"/>
          </a:xfrm>
        </p:spPr>
        <p:txBody>
          <a:bodyPr>
            <a:prstTxWarp prst="textWave1">
              <a:avLst/>
            </a:prstTxWarp>
          </a:bodyPr>
          <a:lstStyle/>
          <a:p>
            <a:r>
              <a:rPr lang="ru-RU" b="1" cap="none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КОНФЛИКТ</a:t>
            </a:r>
            <a:endParaRPr lang="ru-RU" b="1" cap="none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41930">
            <a:off x="408517" y="1741371"/>
            <a:ext cx="4251709" cy="2267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37" y="4076018"/>
            <a:ext cx="5258666" cy="26444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12587">
            <a:off x="7648497" y="3720125"/>
            <a:ext cx="4117839" cy="27435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8999" y="1751990"/>
            <a:ext cx="4278021" cy="28555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2131" y="1546452"/>
            <a:ext cx="3712441" cy="18562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84030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667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3445">
            <a:off x="-282433" y="505925"/>
            <a:ext cx="4311096" cy="342900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245410">
            <a:off x="2289955" y="695412"/>
            <a:ext cx="4757437" cy="408371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4186" y="-51620"/>
            <a:ext cx="4907705" cy="421270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38014" y="18084"/>
            <a:ext cx="5021564" cy="4310436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36073" y="503144"/>
            <a:ext cx="10400146" cy="2929466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                                        </a:t>
            </a:r>
          </a:p>
          <a:p>
            <a:pPr marL="0" indent="0">
              <a:buNone/>
            </a:pP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СТРАХ 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                 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 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                 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НЕНАВИСТЬ     ЗЛОСТЬ</a:t>
            </a:r>
            <a:endParaRPr lang="ru-RU" b="1" dirty="0" smtClean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  <a:p>
            <a:pPr marL="0" indent="0">
              <a:buNone/>
            </a:pPr>
            <a:r>
              <a:rPr lang="ru-RU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 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                          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ОБИДА</a:t>
            </a:r>
            <a:endParaRPr lang="ru-RU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5300" b="67400" l="21364" r="100000"/>
                    </a14:imgEffect>
                  </a14:imgLayer>
                </a14:imgProps>
              </a:ext>
            </a:extLst>
          </a:blip>
          <a:srcRect l="49885" t="32615" b="32388"/>
          <a:stretch/>
        </p:blipFill>
        <p:spPr>
          <a:xfrm>
            <a:off x="6270213" y="2700474"/>
            <a:ext cx="2636029" cy="278914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1406" b="67969" l="0" r="5237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2690" r="49770" b="32765"/>
          <a:stretch/>
        </p:blipFill>
        <p:spPr>
          <a:xfrm>
            <a:off x="3221086" y="3583408"/>
            <a:ext cx="2835060" cy="295705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7200" b="100000" l="48485" r="100000"/>
                    </a14:imgEffect>
                  </a14:imgLayer>
                </a14:imgProps>
              </a:ext>
            </a:extLst>
          </a:blip>
          <a:srcRect l="49891" t="66476"/>
          <a:stretch/>
        </p:blipFill>
        <p:spPr>
          <a:xfrm rot="21425744">
            <a:off x="272765" y="3039401"/>
            <a:ext cx="2533168" cy="256782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51987" flipH="1">
            <a:off x="8786997" y="1868240"/>
            <a:ext cx="3749920" cy="5081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10166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9336" y="476672"/>
            <a:ext cx="5328592" cy="5832648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sz="32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Ситуация</a:t>
            </a:r>
          </a:p>
          <a:p>
            <a:pPr marL="0" indent="0" algn="ctr">
              <a:buNone/>
            </a:pPr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«Четырёхлетний Вова послал бабушку к черту. Когда бабушка пожаловалась отцу, тот возмутился:</a:t>
            </a:r>
          </a:p>
          <a:p>
            <a:pPr marL="0" indent="0" algn="ctr">
              <a:buNone/>
            </a:pPr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-Бабушка о тебе заботится, а ты ее оскорбляешь! Сын парирует: </a:t>
            </a:r>
          </a:p>
          <a:p>
            <a:pPr marL="0" indent="0" algn="ctr">
              <a:buNone/>
            </a:pPr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-Но ты ведь маме тоже так говорил! Вмешивается мать: </a:t>
            </a:r>
          </a:p>
          <a:p>
            <a:pPr marL="0" indent="0" algn="ctr">
              <a:buNone/>
            </a:pPr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-Что ты кричишь на сына? Сам хамишь, а от ребенка требуешь вежливости».</a:t>
            </a:r>
            <a:endParaRPr lang="ru-RU" sz="3200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5920" y="1556792"/>
            <a:ext cx="6480720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42064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1704" y="3604960"/>
            <a:ext cx="4267570" cy="28470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487488" y="188640"/>
            <a:ext cx="871296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Когда мы общаемся с ребёнком , то часто не задумываемся, как воспринимаются наши слова.</a:t>
            </a:r>
          </a:p>
          <a:p>
            <a:pPr algn="just">
              <a:lnSpc>
                <a:spcPct val="150000"/>
              </a:lnSpc>
            </a:pP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Между тем, ребёнок воспринимает слова не совсем так, как взрослый.</a:t>
            </a:r>
          </a:p>
          <a:p>
            <a:pPr algn="just">
              <a:lnSpc>
                <a:spcPct val="150000"/>
              </a:lnSpc>
            </a:pP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Иногда фраза, случайно брошенная родителями, создает целую программу на всю жизнь, часто не самую успешную…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3799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25" r="26939"/>
          <a:stretch/>
        </p:blipFill>
        <p:spPr>
          <a:xfrm>
            <a:off x="6751782" y="1006764"/>
            <a:ext cx="4735272" cy="45437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212" y="101600"/>
            <a:ext cx="6495506" cy="6858000"/>
          </a:xfrm>
          <a:prstGeom prst="rect">
            <a:avLst/>
          </a:prstGeom>
        </p:spPr>
      </p:pic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 rot="315531">
            <a:off x="1061098" y="280094"/>
            <a:ext cx="5968623" cy="63176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ТИПИЧНЫЕ ОШИБКИ РОДИТЕЛЕЙ</a:t>
            </a:r>
          </a:p>
          <a:p>
            <a:pPr marL="0" indent="0" algn="ctr">
              <a:buNone/>
            </a:pP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-Отсутствие понимания между взрослыми в воспитании ребёнка</a:t>
            </a:r>
          </a:p>
          <a:p>
            <a:pPr marL="0" indent="0" algn="ctr">
              <a:buNone/>
            </a:pP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-Не подтверждение родительских ожиданий и надежд</a:t>
            </a:r>
          </a:p>
          <a:p>
            <a:pPr marL="0" indent="0" algn="ctr">
              <a:buNone/>
            </a:pP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-Проецирование поведения ребёнка на себя</a:t>
            </a:r>
          </a:p>
          <a:p>
            <a:pPr marL="0" indent="0" algn="ctr">
              <a:buNone/>
            </a:pP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-Авторитарная позиция родителей</a:t>
            </a:r>
          </a:p>
          <a:p>
            <a:pPr marL="0" indent="0" algn="ctr">
              <a:buNone/>
            </a:pP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-Не знание возрастных особенностей</a:t>
            </a:r>
          </a:p>
          <a:p>
            <a:pPr marL="0" indent="0" algn="ctr">
              <a:buNone/>
            </a:pP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-Не желание признавать, что ребёнок стал взрослым</a:t>
            </a:r>
          </a:p>
          <a:p>
            <a:pPr marL="0" indent="0" algn="ctr">
              <a:buNone/>
            </a:pP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-Неверие в силы ребёнка</a:t>
            </a:r>
          </a:p>
          <a:p>
            <a:pPr marL="0" indent="0" algn="ctr">
              <a:buNone/>
            </a:pP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-Принятая в семье конфликтная практика отношений</a:t>
            </a: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00289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336" y="697713"/>
            <a:ext cx="4146793" cy="283195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00581">
            <a:off x="630250" y="3743519"/>
            <a:ext cx="4152900" cy="257895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4573" y="135403"/>
            <a:ext cx="3991490" cy="266930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7698">
            <a:off x="8083124" y="1657112"/>
            <a:ext cx="3879921" cy="259166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8064" y="3762375"/>
            <a:ext cx="4270664" cy="2847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923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3948" y="3966358"/>
            <a:ext cx="4512623" cy="273924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1907" y="0"/>
            <a:ext cx="8482342" cy="1505526"/>
          </a:xfrm>
        </p:spPr>
        <p:txBody>
          <a:bodyPr>
            <a:normAutofit fontScale="90000"/>
          </a:bodyPr>
          <a:lstStyle/>
          <a:p>
            <a:r>
              <a:rPr lang="ru-RU" u="sng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 действия для оптимального решения конфликта</a:t>
            </a:r>
            <a:endParaRPr lang="ru-RU" u="sng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3766" y="1365663"/>
            <a:ext cx="7612083" cy="3158836"/>
          </a:xfrm>
        </p:spPr>
        <p:txBody>
          <a:bodyPr/>
          <a:lstStyle/>
          <a:p>
            <a:r>
              <a:rPr lang="ru-RU" b="1" dirty="0" smtClean="0"/>
              <a:t>Шаг1. Обнаружение и прояснение конфликтной ситуации</a:t>
            </a:r>
          </a:p>
          <a:p>
            <a:r>
              <a:rPr lang="ru-RU" b="1" dirty="0" smtClean="0"/>
              <a:t>Шаг2. Выработка возможных альтернативных решений</a:t>
            </a:r>
          </a:p>
          <a:p>
            <a:r>
              <a:rPr lang="ru-RU" b="1" dirty="0" smtClean="0"/>
              <a:t>Шаг3. Оценка предложений и выбор наиболее приемлемого.</a:t>
            </a:r>
          </a:p>
          <a:p>
            <a:r>
              <a:rPr lang="ru-RU" b="1" dirty="0" smtClean="0"/>
              <a:t>Шаг4. Выработка способов выполнения решения и проверка.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563948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537D0B"/>
      </a:dk2>
      <a:lt2>
        <a:srgbClr val="A9E257"/>
      </a:lt2>
      <a:accent1>
        <a:srgbClr val="38540A"/>
      </a:accent1>
      <a:accent2>
        <a:srgbClr val="31A274"/>
      </a:accent2>
      <a:accent3>
        <a:srgbClr val="236073"/>
      </a:accent3>
      <a:accent4>
        <a:srgbClr val="6C4D90"/>
      </a:accent4>
      <a:accent5>
        <a:srgbClr val="983C27"/>
      </a:accent5>
      <a:accent6>
        <a:srgbClr val="CD811F"/>
      </a:accent6>
      <a:hlink>
        <a:srgbClr val="293F06"/>
      </a:hlink>
      <a:folHlink>
        <a:srgbClr val="68883A"/>
      </a:folHlink>
    </a:clrScheme>
    <a:fontScheme name="Сектор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Slice" id="{0507925B-6AC9-4358-8E18-C330545D08F8}" vid="{19759155-7935-4C61-A06C-C04380D1B16E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443</Words>
  <Application>Microsoft Office PowerPoint</Application>
  <PresentationFormat>Произвольный</PresentationFormat>
  <Paragraphs>53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Сектор</vt:lpstr>
      <vt:lpstr>«КОНФЛИКТЫ МЕЖДУ РОДИТЕЛЯМИ И ДЕТЬМИ  И ПУТИ ИХ РАЗРЕШЕНИЯ»</vt:lpstr>
      <vt:lpstr>Презентация PowerPoint</vt:lpstr>
      <vt:lpstr>КОНФЛИКТ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Алгоритм действия для оптимального решения конфликта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«КОНФЛИКТЫ МЕЖДУ РОДИТЕЛЯМИ И ДЕТЬМИ  И ПУТИ ИХ РАЗРЕШЕНИЯ»</dc:title>
  <dc:creator>RusDarkAngel</dc:creator>
  <cp:lastModifiedBy>RusDarkAngel</cp:lastModifiedBy>
  <cp:revision>5</cp:revision>
  <dcterms:modified xsi:type="dcterms:W3CDTF">2021-12-13T17:37:13Z</dcterms:modified>
</cp:coreProperties>
</file>