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6" r:id="rId3"/>
    <p:sldId id="267" r:id="rId4"/>
    <p:sldId id="257" r:id="rId5"/>
    <p:sldId id="261" r:id="rId6"/>
    <p:sldId id="262" r:id="rId7"/>
    <p:sldId id="258" r:id="rId8"/>
    <p:sldId id="263" r:id="rId9"/>
    <p:sldId id="268" r:id="rId10"/>
    <p:sldId id="259" r:id="rId11"/>
    <p:sldId id="266" r:id="rId12"/>
    <p:sldId id="26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9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55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55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59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4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205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95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49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75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56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283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E3787-AF07-4C2D-BF6D-C998189688E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CBFE2-778A-4807-A95E-9889F9EB5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7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видео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72.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  <p:grpSp>
        <p:nvGrpSpPr>
          <p:cNvPr id="8" name="SMARTInkShape-Group1"/>
          <p:cNvGrpSpPr/>
          <p:nvPr/>
        </p:nvGrpSpPr>
        <p:grpSpPr>
          <a:xfrm>
            <a:off x="939802" y="5811077"/>
            <a:ext cx="76199" cy="24574"/>
            <a:chOff x="939802" y="5811077"/>
            <a:chExt cx="76199" cy="24574"/>
          </a:xfrm>
        </p:grpSpPr>
        <p:sp>
          <p:nvSpPr>
            <p:cNvPr id="4" name="SMARTInkShape-1"/>
            <p:cNvSpPr/>
            <p:nvPr>
              <p:custDataLst>
                <p:tags r:id="rId3"/>
              </p:custDataLst>
            </p:nvPr>
          </p:nvSpPr>
          <p:spPr>
            <a:xfrm>
              <a:off x="1004206" y="5816600"/>
              <a:ext cx="11795" cy="19051"/>
            </a:xfrm>
            <a:custGeom>
              <a:avLst/>
              <a:gdLst/>
              <a:ahLst/>
              <a:cxnLst/>
              <a:rect l="0" t="0" r="0" b="0"/>
              <a:pathLst>
                <a:path w="11795" h="19051">
                  <a:moveTo>
                    <a:pt x="11794" y="0"/>
                  </a:moveTo>
                  <a:lnTo>
                    <a:pt x="11794" y="0"/>
                  </a:lnTo>
                  <a:lnTo>
                    <a:pt x="11794" y="3371"/>
                  </a:lnTo>
                  <a:lnTo>
                    <a:pt x="11089" y="4364"/>
                  </a:lnTo>
                  <a:lnTo>
                    <a:pt x="9913" y="5027"/>
                  </a:lnTo>
                  <a:lnTo>
                    <a:pt x="8423" y="5467"/>
                  </a:lnTo>
                  <a:lnTo>
                    <a:pt x="7430" y="5056"/>
                  </a:lnTo>
                  <a:lnTo>
                    <a:pt x="6768" y="4076"/>
                  </a:lnTo>
                  <a:lnTo>
                    <a:pt x="6327" y="2718"/>
                  </a:lnTo>
                  <a:lnTo>
                    <a:pt x="6033" y="2517"/>
                  </a:lnTo>
                  <a:lnTo>
                    <a:pt x="5706" y="4176"/>
                  </a:lnTo>
                  <a:lnTo>
                    <a:pt x="4913" y="4901"/>
                  </a:lnTo>
                  <a:lnTo>
                    <a:pt x="0" y="6159"/>
                  </a:lnTo>
                  <a:lnTo>
                    <a:pt x="1378" y="8147"/>
                  </a:lnTo>
                  <a:lnTo>
                    <a:pt x="2733" y="9665"/>
                  </a:lnTo>
                  <a:lnTo>
                    <a:pt x="3637" y="9971"/>
                  </a:lnTo>
                  <a:lnTo>
                    <a:pt x="4239" y="9469"/>
                  </a:lnTo>
                  <a:lnTo>
                    <a:pt x="4641" y="8429"/>
                  </a:lnTo>
                  <a:lnTo>
                    <a:pt x="4909" y="8441"/>
                  </a:lnTo>
                  <a:lnTo>
                    <a:pt x="5206" y="10337"/>
                  </a:lnTo>
                  <a:lnTo>
                    <a:pt x="11794" y="1905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SMARTInkShape-2"/>
            <p:cNvSpPr/>
            <p:nvPr>
              <p:custDataLst>
                <p:tags r:id="rId4"/>
              </p:custDataLst>
            </p:nvPr>
          </p:nvSpPr>
          <p:spPr>
            <a:xfrm>
              <a:off x="939802" y="5812942"/>
              <a:ext cx="50799" cy="10009"/>
            </a:xfrm>
            <a:custGeom>
              <a:avLst/>
              <a:gdLst/>
              <a:ahLst/>
              <a:cxnLst/>
              <a:rect l="0" t="0" r="0" b="0"/>
              <a:pathLst>
                <a:path w="50799" h="10009">
                  <a:moveTo>
                    <a:pt x="50798" y="10008"/>
                  </a:moveTo>
                  <a:lnTo>
                    <a:pt x="50798" y="10008"/>
                  </a:lnTo>
                  <a:lnTo>
                    <a:pt x="35871" y="10008"/>
                  </a:lnTo>
                  <a:lnTo>
                    <a:pt x="31699" y="8127"/>
                  </a:lnTo>
                  <a:lnTo>
                    <a:pt x="27493" y="5644"/>
                  </a:lnTo>
                  <a:lnTo>
                    <a:pt x="20299" y="3919"/>
                  </a:lnTo>
                  <a:lnTo>
                    <a:pt x="3326" y="3660"/>
                  </a:lnTo>
                  <a:lnTo>
                    <a:pt x="2216" y="2953"/>
                  </a:lnTo>
                  <a:lnTo>
                    <a:pt x="1477" y="1777"/>
                  </a:lnTo>
                  <a:lnTo>
                    <a:pt x="984" y="288"/>
                  </a:lnTo>
                  <a:lnTo>
                    <a:pt x="655" y="0"/>
                  </a:lnTo>
                  <a:lnTo>
                    <a:pt x="436" y="514"/>
                  </a:lnTo>
                  <a:lnTo>
                    <a:pt x="0" y="7013"/>
                  </a:lnTo>
                  <a:lnTo>
                    <a:pt x="705" y="7306"/>
                  </a:lnTo>
                  <a:lnTo>
                    <a:pt x="6348" y="3658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SMARTInkShape-3"/>
            <p:cNvSpPr/>
            <p:nvPr>
              <p:custDataLst>
                <p:tags r:id="rId5"/>
              </p:custDataLst>
            </p:nvPr>
          </p:nvSpPr>
          <p:spPr>
            <a:xfrm>
              <a:off x="977900" y="5811077"/>
              <a:ext cx="1" cy="11874"/>
            </a:xfrm>
            <a:custGeom>
              <a:avLst/>
              <a:gdLst/>
              <a:ahLst/>
              <a:cxnLst/>
              <a:rect l="0" t="0" r="0" b="0"/>
              <a:pathLst>
                <a:path w="1" h="11874">
                  <a:moveTo>
                    <a:pt x="0" y="11873"/>
                  </a:moveTo>
                  <a:lnTo>
                    <a:pt x="0" y="11873"/>
                  </a:lnTo>
                  <a:lnTo>
                    <a:pt x="0" y="133"/>
                  </a:lnTo>
                  <a:lnTo>
                    <a:pt x="0" y="4725"/>
                  </a:lnTo>
                  <a:lnTo>
                    <a:pt x="0" y="1707"/>
                  </a:lnTo>
                  <a:lnTo>
                    <a:pt x="0" y="4881"/>
                  </a:lnTo>
                  <a:lnTo>
                    <a:pt x="0" y="1737"/>
                  </a:lnTo>
                  <a:lnTo>
                    <a:pt x="0" y="4885"/>
                  </a:lnTo>
                  <a:lnTo>
                    <a:pt x="0" y="0"/>
                  </a:lnTo>
                  <a:lnTo>
                    <a:pt x="0" y="4713"/>
                  </a:lnTo>
                  <a:lnTo>
                    <a:pt x="0" y="1705"/>
                  </a:lnTo>
                  <a:close/>
                </a:path>
              </a:pathLst>
            </a:cu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9445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675635"/>
              </p:ext>
            </p:extLst>
          </p:nvPr>
        </p:nvGraphicFramePr>
        <p:xfrm>
          <a:off x="259241" y="207020"/>
          <a:ext cx="6696074" cy="586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8949">
                  <a:extLst>
                    <a:ext uri="{9D8B030D-6E8A-4147-A177-3AD203B41FA5}">
                      <a16:colId xmlns:a16="http://schemas.microsoft.com/office/drawing/2014/main" val="4126697008"/>
                    </a:ext>
                  </a:extLst>
                </a:gridCol>
                <a:gridCol w="3667125">
                  <a:extLst>
                    <a:ext uri="{9D8B030D-6E8A-4147-A177-3AD203B41FA5}">
                      <a16:colId xmlns:a16="http://schemas.microsoft.com/office/drawing/2014/main" val="2949751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cap="all" baseline="0" dirty="0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Безопасные способы</a:t>
                      </a:r>
                      <a:endParaRPr lang="ru-RU" cap="all" baseline="0" dirty="0">
                        <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cap="all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Опасные  способы</a:t>
                      </a:r>
                      <a:endParaRPr lang="ru-RU" cap="all" baseline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963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9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88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65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23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80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844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0653704"/>
                  </a:ext>
                </a:extLst>
              </a:tr>
              <a:tr h="195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28775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200702"/>
                  </a:ext>
                </a:extLst>
              </a:tr>
            </a:tbl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7029450" y="314325"/>
            <a:ext cx="50291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КРИТИКОВАТЬ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РАССКАЗЫ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ССОРИТЬСЯ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СМЕЯТЬСЯ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СТРАДАТЬ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СПОРТОМ 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ОСКОРБЛЯТЬ	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КОЛОТИТЬ ПОДУШКУ или боксёрскую грушу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ВИНИТЬ ДРУГИХ В СВОИХ НЕУДАЧАХ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ПРОСТИТЬ ОБИДУ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УГРОЖАТЬ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ЛЕПИТЬ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ДРАТЬСЯ	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ЗАНЯТЬСЯ ФИЗИЧЕСКИМ ТРУДОМ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ОБМАНЫВАТЬ СЕБЯ И ДРУГИХ, ЧТО ВСЁ В ПОРЯДКЕ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ГОВОРИТЬ, ЧТО ЧУВСТВУЕШЬ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ГРУБИТЬ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</a:t>
            </a:r>
          </a:p>
        </p:txBody>
      </p:sp>
    </p:spTree>
    <p:extLst>
      <p:ext uri="{BB962C8B-B14F-4D97-AF65-F5344CB8AC3E}">
        <p14:creationId xmlns:p14="http://schemas.microsoft.com/office/powerpoint/2010/main" val="33055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694024"/>
              </p:ext>
            </p:extLst>
          </p:nvPr>
        </p:nvGraphicFramePr>
        <p:xfrm>
          <a:off x="259241" y="207020"/>
          <a:ext cx="6696074" cy="585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8949">
                  <a:extLst>
                    <a:ext uri="{9D8B030D-6E8A-4147-A177-3AD203B41FA5}">
                      <a16:colId xmlns:a16="http://schemas.microsoft.com/office/drawing/2014/main" val="4126697008"/>
                    </a:ext>
                  </a:extLst>
                </a:gridCol>
                <a:gridCol w="3667125">
                  <a:extLst>
                    <a:ext uri="{9D8B030D-6E8A-4147-A177-3AD203B41FA5}">
                      <a16:colId xmlns:a16="http://schemas.microsoft.com/office/drawing/2014/main" val="2949751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cap="all" baseline="0" dirty="0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Безопасные способы</a:t>
                      </a:r>
                      <a:endParaRPr lang="ru-RU" cap="all" baseline="0" dirty="0">
                        <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cap="all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Опасные  способы</a:t>
                      </a:r>
                      <a:endParaRPr lang="ru-RU" cap="all" baseline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963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РИСОВАТЬ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ГРУБИТЬ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9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ПИСАТЬ РАССКАЗЫ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КРИТИКОВАТЬ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88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СМЕЯТЬСЯ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ССОРИТЬСЯ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65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ЗАНИМАТЬСЯ СПОРТОМ 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СТРАДАТЬ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23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КОЛОТИТЬ ПОДУШКУ 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или боксёрскую грушу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ОСКОРБЛЯТЬ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80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ПРОСТИТЬ ОБИДУ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ВИНИТЬ ДРУГИХ В СВОИХ НЕУДАЧАХ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844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ЛЕПИТЬ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УГРОЖАТЬ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0653704"/>
                  </a:ext>
                </a:extLst>
              </a:tr>
              <a:tr h="195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ЗАНЯТЬСЯ ФИЗИЧЕСКИМ ТРУДОМ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ДРАТЬСЯ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28775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ГОВОРИТЬ, ЧТО ЧУВСТВУЕШЬ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ОБМАНЫВАТЬ СЕБЯ И ДРУГИХ, ЧТО ВСЁ В ПОРЯДКЕ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200702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3325" t="25813" r="28846" b="49086"/>
          <a:stretch/>
        </p:blipFill>
        <p:spPr>
          <a:xfrm>
            <a:off x="7362015" y="647595"/>
            <a:ext cx="2054675" cy="2169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391" y="3135640"/>
            <a:ext cx="1895475" cy="2409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8451" y="3231573"/>
            <a:ext cx="2183477" cy="2630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9634" y="822440"/>
            <a:ext cx="2422987" cy="181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Э. Григ сюита Пер Гюнт - от бессонницы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75978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062" cy="677145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6608" y="76323"/>
            <a:ext cx="9144000" cy="165576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БЕРЕМ АГРЕССИЮ ПОД КОНТРОЛЬ</a:t>
            </a:r>
            <a:endParaRPr lang="ru-RU" sz="5400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0" y="491554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педагог-психолог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Степанова Людмила Николаевна,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высшей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186780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663140" y="2645039"/>
            <a:ext cx="5181600" cy="3641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готов сегодня работать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активно»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094913" y="5885429"/>
            <a:ext cx="5181600" cy="460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готов сегодня работать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92359" y="5897889"/>
            <a:ext cx="6395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готов работать, но у меня сегодня нет настроения»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8528" t="52135" r="9476" b="4600"/>
          <a:stretch/>
        </p:blipFill>
        <p:spPr>
          <a:xfrm>
            <a:off x="7094913" y="3175462"/>
            <a:ext cx="4250932" cy="24516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t="1444" r="3996" b="56962"/>
          <a:stretch/>
        </p:blipFill>
        <p:spPr>
          <a:xfrm>
            <a:off x="3491172" y="234348"/>
            <a:ext cx="4739580" cy="224443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14961" t="50209" r="13102" b="5876"/>
          <a:stretch/>
        </p:blipFill>
        <p:spPr>
          <a:xfrm>
            <a:off x="1145537" y="3092033"/>
            <a:ext cx="4289367" cy="261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7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29192" cy="4351338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активности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(Активная работа на занятии каждого участника.)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«поднятая рука»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(Говорит тот,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поднял руку.)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«один в эфире»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 перебивать того, кто говорит.)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«равные права»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(Нельзя осуждать и оценивать высказывания другого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 Каждый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право на своё мнение.)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(Говорить только от своего имени, например, «Я считаю…»)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 выносить обсуждение за пределы занятия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79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52450"/>
            <a:ext cx="10515600" cy="56245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Агрессия</a:t>
            </a:r>
            <a:r>
              <a:rPr lang="ru-RU" sz="6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физическое или вербальное (словесное) поведение, направленное на причинение вреда </a:t>
            </a:r>
            <a:r>
              <a:rPr lang="ru-RU" sz="6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другим.</a:t>
            </a:r>
            <a:endParaRPr lang="ru-RU" sz="6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6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Притча о змее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895974" y="0"/>
            <a:ext cx="6296025" cy="666115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52450" y="1690688"/>
            <a:ext cx="5181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очень ядовитая змея, которую все боялись и не приближались к ней из-за ее яда. Никто не общался со змеей, поэтому была она очень одинока. Решила змея избавиться от яда и сбросила его в ущелье. Увидел это орел и рассказал всем зверям. Осмелели звери и закидали змею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насмерть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камнями.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89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8150"/>
            <a:ext cx="10515600" cy="573881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Конструктивная агрессия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защиту себя и других, на завоевание независимости и свободы.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Деструктивная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насилие, жестокость, ненависть и злоба. Это попытка самоутверждения за счет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унижения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других.</a:t>
            </a:r>
          </a:p>
        </p:txBody>
      </p:sp>
    </p:spTree>
    <p:extLst>
      <p:ext uri="{BB962C8B-B14F-4D97-AF65-F5344CB8AC3E}">
        <p14:creationId xmlns:p14="http://schemas.microsoft.com/office/powerpoint/2010/main" val="82610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5" y="447674"/>
            <a:ext cx="11658600" cy="602932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200000"/>
              </a:lnSpc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так не нравится, когда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200000"/>
              </a:lnSpc>
            </a:pP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сержусь, если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200000"/>
              </a:lnSpc>
            </a:pP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просто вне себя, когда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lnSpc>
                <a:spcPct val="200000"/>
              </a:lnSpc>
              <a:buNone/>
            </a:pP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не могу стерпеть…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9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Издательство &quot;Речь&quot; - Злой, Веселый, Грустны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8" y="371301"/>
            <a:ext cx="6857792" cy="443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36963" y="5087388"/>
            <a:ext cx="4041371" cy="4048905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Агрессивное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415" y="171796"/>
            <a:ext cx="4821559" cy="47160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38655" y="4981693"/>
            <a:ext cx="4056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Агрессивное действие</a:t>
            </a:r>
          </a:p>
        </p:txBody>
      </p:sp>
    </p:spTree>
    <p:extLst>
      <p:ext uri="{BB962C8B-B14F-4D97-AF65-F5344CB8AC3E}">
        <p14:creationId xmlns:p14="http://schemas.microsoft.com/office/powerpoint/2010/main" val="293217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241</Words>
  <Application>Microsoft Office PowerPoint</Application>
  <PresentationFormat>Широкоэкранный</PresentationFormat>
  <Paragraphs>80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Правила работы в группе  </vt:lpstr>
      <vt:lpstr>Презентация PowerPoint</vt:lpstr>
      <vt:lpstr>Притча о змее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БОУ ОШ с ОВЗ №2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25</cp:revision>
  <dcterms:created xsi:type="dcterms:W3CDTF">2021-03-15T07:36:41Z</dcterms:created>
  <dcterms:modified xsi:type="dcterms:W3CDTF">2022-03-09T11:03:22Z</dcterms:modified>
</cp:coreProperties>
</file>